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C99B2-C3CC-4DD6-B951-E88E46E95A80}" v="1" dt="2024-08-08T18:19:50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EEC99B2-C3CC-4DD6-B951-E88E46E95A80}"/>
    <pc:docChg chg="addSld modSld">
      <pc:chgData name="Dylan Breger" userId="9b3da09f-10fe-42ec-9aa5-9fa2a3e9cc20" providerId="ADAL" clId="{AEEC99B2-C3CC-4DD6-B951-E88E46E95A80}" dt="2024-08-08T18:19:50.238" v="0"/>
      <pc:docMkLst>
        <pc:docMk/>
      </pc:docMkLst>
      <pc:sldChg chg="add">
        <pc:chgData name="Dylan Breger" userId="9b3da09f-10fe-42ec-9aa5-9fa2a3e9cc20" providerId="ADAL" clId="{AEEC99B2-C3CC-4DD6-B951-E88E46E95A80}" dt="2024-08-08T18:19:50.238" v="0"/>
        <pc:sldMkLst>
          <pc:docMk/>
          <pc:sldMk cId="507954417" sldId="214737638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582332421673274E-4"/>
          <c:y val="0.23627524617860657"/>
          <c:w val="0.99829148969504633"/>
          <c:h val="0.512210277896837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967-46F5-A488-7E4440192754}"/>
              </c:ext>
            </c:extLst>
          </c:dPt>
          <c:dPt>
            <c:idx val="3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967-46F5-A488-7E4440192754}"/>
              </c:ext>
            </c:extLst>
          </c:dPt>
          <c:dPt>
            <c:idx val="4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967-46F5-A488-7E4440192754}"/>
              </c:ext>
            </c:extLst>
          </c:dPt>
          <c:dPt>
            <c:idx val="5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967-46F5-A488-7E44401927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October or earlier</c:v>
                </c:pt>
                <c:pt idx="1">
                  <c:v>November before Thanksgiving</c:v>
                </c:pt>
                <c:pt idx="2">
                  <c:v>November after Thanksgiving + Black Friday</c:v>
                </c:pt>
                <c:pt idx="3">
                  <c:v>December before Christmas Eve</c:v>
                </c:pt>
                <c:pt idx="4">
                  <c:v>Last minute on Christmas Eve</c:v>
                </c:pt>
                <c:pt idx="5">
                  <c:v>Christmas Day and afterwards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0.37</c:v>
                </c:pt>
                <c:pt idx="1">
                  <c:v>0.23</c:v>
                </c:pt>
                <c:pt idx="2">
                  <c:v>0.26</c:v>
                </c:pt>
                <c:pt idx="3">
                  <c:v>0.11</c:v>
                </c:pt>
                <c:pt idx="4">
                  <c:v>0.02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7-46F5-A488-7E44401927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9"/>
        <c:overlap val="-27"/>
        <c:axId val="194676016"/>
        <c:axId val="194667376"/>
      </c:barChart>
      <c:catAx>
        <c:axId val="19467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381D7-9D44-E202-0004-2C03D04A8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FA312-C844-EC86-5E0E-167900BCE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3798F-4197-064A-8CA9-A0C8EE0D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292E1-A474-5513-B124-F6FDEC3A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E5F04-E6E5-C17F-207F-2A37BE8B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7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10998-587B-BBE7-4176-8A1874208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326B3-F5D5-FB50-700A-EE976E2B4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DCBC8-5DEA-6B06-005C-F9A23F49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50039-B900-9FD8-BF6D-527C572B4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5F529-DA63-0056-24D5-8E7EE84A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3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C268E6-5EC0-1E2F-9FD1-C1677F5CB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B5E2C-25E3-1AE5-37D8-5A9E371EA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FEA00-4BB6-613B-ADD0-AA657F35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58976-FD3A-A52F-4554-EB1B876CF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7D47E-7D12-819F-7471-48B5BF203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1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95E65-3D1E-28E7-F7C5-56F2659B8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93A21-2ECA-C929-F2DD-82E53D5FD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C0009-1D15-8CEF-7265-EFB28A36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46201-6023-BDF2-CBBE-7640F994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9805C-9CDA-1E7C-5251-850E0FE07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1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4EA87-6687-ADAC-5A12-05F5E4C77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9C2F6-B02A-0F0E-5A87-1E3C56CDD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AFFE4-924C-5527-4E00-07CDA4DD5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ACBB8-5005-C436-7DB1-06D9304B6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E5173-CD73-2DE5-4F68-86A9AA72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1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8BD8C-D164-599A-9E44-F6DDFA5DA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F5F4B-731B-23BE-E91A-9FD77B2FE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81FF0-59A6-FF48-9391-385CD1ABB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DA79E-232C-317D-7929-689A471B5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776FF-F4A0-F5D8-113C-7CA0C788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868D0-2715-9FC7-4F6D-30E614DC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4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2D261-F771-3679-03FA-14A0751AE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45B7-F6F8-542A-617B-3BF47691D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23352-C845-4C2E-2251-A2901157C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F691E8-1463-86E0-F072-4B6BC2477C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65AFB-BDB7-82CB-0179-81BE958A0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28892-BC35-8DEE-A766-A762EEE83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F8FD53-7DF8-12F9-B561-04457BF06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AB7C9-B832-D80A-49FD-E5CF4C67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65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996DE-4221-199A-89FF-C82156FB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FA934-427F-21E8-9C9E-2DD53B3F1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F83C7-E6C6-4733-CEB6-1988BC28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3982C-AE39-31A9-65AE-B98B75F1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2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FC7E28-7F66-BD03-E729-7860FE5F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3E7E5F-EFE3-8A0F-05D9-3044384B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2EEFE-AA4C-CD64-9E15-EB0C611D3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1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C91F-1813-31C4-454B-7599ED782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A3F7F-5962-D5DE-10B1-AE5CC92DD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2607B-9B39-F2FE-E0D9-9D68B69FC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40350-B0D6-96CD-4F91-A746D2D2A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114C0-AC8C-8CF2-4034-54CFFE0E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B5423-4A80-DFDD-910D-4B3B23C6C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9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304D-0026-ED9F-5559-5DA2DD81C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FCD64-72F0-B362-BC07-F606697A9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61458-A647-83C3-8A5F-D02BBC942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FDB0E1-758A-17B9-481C-F1680D40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4DB0B-EAB5-2B6E-FF5C-0BD7633C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86904-5A8F-8020-DF29-FD4AD0BC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2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895055-6F7C-3952-DB71-19F5B786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9F4DD-1627-DC35-3883-9A7CB2CAB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48C89-A314-750D-946B-3A5946AE8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9BAAD-79F8-439B-A61F-E5DD66B25B01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C487C-9204-910F-BD5B-687ED9067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8889-1F3E-A351-360B-C1ABFF217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A366EF-595E-4DEE-9C10-EF0229A92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8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gads.tv/resource/seasons-streamings-holiday-shopping-tv-viewing-trends-in-2024/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99D57FF-3CAD-45A5-3772-395C8B91364C}"/>
              </a:ext>
            </a:extLst>
          </p:cNvPr>
          <p:cNvSpPr/>
          <p:nvPr/>
        </p:nvSpPr>
        <p:spPr>
          <a:xfrm>
            <a:off x="0" y="1685014"/>
            <a:ext cx="12192000" cy="430486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B3FDB4-463F-D295-20F1-2145FF11E584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Over half of CTV users start their holiday shopping before Thanksgiving, with over one-third starting October or earlier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EF0F7D-B1BF-5782-0CC8-8CBBCE7605E2}"/>
              </a:ext>
            </a:extLst>
          </p:cNvPr>
          <p:cNvSpPr/>
          <p:nvPr/>
        </p:nvSpPr>
        <p:spPr>
          <a:xfrm>
            <a:off x="-2" y="0"/>
            <a:ext cx="2032002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Holiday Shopping Timing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6EA7FC-FA55-7B72-870D-87ADF1BAF9F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531065A-6EA0-B026-A3B3-3F0ECC43B49E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12" name="Picture 2">
            <a:hlinkClick r:id="rId3"/>
            <a:extLst>
              <a:ext uri="{FF2B5EF4-FFF2-40B4-BE49-F238E27FC236}">
                <a16:creationId xmlns:a16="http://schemas.microsoft.com/office/drawing/2014/main" id="{39F2560C-C76F-CAE1-88CF-C53643F4F4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EFB4C35-E068-563D-CCC4-4930DCB7B09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7769E2B-4687-15C1-28ED-ACC6E303B433}"/>
              </a:ext>
            </a:extLst>
          </p:cNvPr>
          <p:cNvGraphicFramePr/>
          <p:nvPr/>
        </p:nvGraphicFramePr>
        <p:xfrm>
          <a:off x="492088" y="2323667"/>
          <a:ext cx="11291123" cy="364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92148733-B4F9-29F4-B7E6-B8B604034991}"/>
              </a:ext>
            </a:extLst>
          </p:cNvPr>
          <p:cNvSpPr txBox="1"/>
          <p:nvPr/>
        </p:nvSpPr>
        <p:spPr>
          <a:xfrm>
            <a:off x="-3" y="1692758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When CTV Users Expect to Start This Year’s Holiday Shopping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9288BA-4F65-A45A-5862-933D8D771376}"/>
              </a:ext>
            </a:extLst>
          </p:cNvPr>
          <p:cNvSpPr txBox="1"/>
          <p:nvPr/>
        </p:nvSpPr>
        <p:spPr>
          <a:xfrm>
            <a:off x="492088" y="6282459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Season’s Streaming, 2024.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hlinkClick r:id="rId6"/>
            <a:extLst>
              <a:ext uri="{FF2B5EF4-FFF2-40B4-BE49-F238E27FC236}">
                <a16:creationId xmlns:a16="http://schemas.microsoft.com/office/drawing/2014/main" id="{6C71D3D1-2588-93A0-582E-5B030031594C}"/>
              </a:ext>
            </a:extLst>
          </p:cNvPr>
          <p:cNvSpPr txBox="1">
            <a:spLocks/>
          </p:cNvSpPr>
          <p:nvPr/>
        </p:nvSpPr>
        <p:spPr>
          <a:xfrm>
            <a:off x="-3" y="594481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178C17-CFD6-87C8-5BDE-A9F9D2D89385}"/>
              </a:ext>
            </a:extLst>
          </p:cNvPr>
          <p:cNvSpPr txBox="1"/>
          <p:nvPr/>
        </p:nvSpPr>
        <p:spPr>
          <a:xfrm>
            <a:off x="10264361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spending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6C196-FE37-B492-613C-171015423D7E}"/>
              </a:ext>
            </a:extLst>
          </p:cNvPr>
          <p:cNvSpPr/>
          <p:nvPr/>
        </p:nvSpPr>
        <p:spPr>
          <a:xfrm>
            <a:off x="1581339" y="2163736"/>
            <a:ext cx="1595336" cy="67922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60%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Early Shoppers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(before Thanksgiving)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2A2A09-C6B4-2F26-EEEF-3DB192184D6E}"/>
              </a:ext>
            </a:extLst>
          </p:cNvPr>
          <p:cNvSpPr/>
          <p:nvPr/>
        </p:nvSpPr>
        <p:spPr>
          <a:xfrm>
            <a:off x="7177653" y="2158652"/>
            <a:ext cx="1595336" cy="689390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40%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Late Shoppers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(after Thanksgiving)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502C8F5-B3D1-812F-16B5-C925772338BB}"/>
              </a:ext>
            </a:extLst>
          </p:cNvPr>
          <p:cNvSpPr/>
          <p:nvPr/>
        </p:nvSpPr>
        <p:spPr>
          <a:xfrm>
            <a:off x="3237452" y="2082146"/>
            <a:ext cx="770447" cy="448775"/>
          </a:xfrm>
          <a:prstGeom prst="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+25%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YOY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2CDF8722-D894-FEC8-D1A1-F20E170A5882}"/>
              </a:ext>
            </a:extLst>
          </p:cNvPr>
          <p:cNvSpPr/>
          <p:nvPr/>
        </p:nvSpPr>
        <p:spPr>
          <a:xfrm rot="5400000">
            <a:off x="2245037" y="1590764"/>
            <a:ext cx="267941" cy="2785782"/>
          </a:xfrm>
          <a:prstGeom prst="leftBrace">
            <a:avLst>
              <a:gd name="adj1" fmla="val 15443"/>
              <a:gd name="adj2" fmla="val 50000"/>
            </a:avLst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AB24537D-F859-67E2-D99A-3E1DE8AB1CD8}"/>
              </a:ext>
            </a:extLst>
          </p:cNvPr>
          <p:cNvSpPr/>
          <p:nvPr/>
        </p:nvSpPr>
        <p:spPr>
          <a:xfrm rot="5400000">
            <a:off x="7841351" y="-246908"/>
            <a:ext cx="267941" cy="6461127"/>
          </a:xfrm>
          <a:prstGeom prst="leftBrace">
            <a:avLst>
              <a:gd name="adj1" fmla="val 15443"/>
              <a:gd name="adj2" fmla="val 50000"/>
            </a:avLst>
          </a:prstGeom>
          <a:ln>
            <a:solidFill>
              <a:srgbClr val="00BFF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95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C33755-30F7-4831-ABC7-6E17B609CD1E}"/>
</file>

<file path=customXml/itemProps2.xml><?xml version="1.0" encoding="utf-8"?>
<ds:datastoreItem xmlns:ds="http://schemas.openxmlformats.org/officeDocument/2006/customXml" ds:itemID="{B7746AAE-AF1C-4687-9F9C-A58FAC12B5D8}"/>
</file>

<file path=customXml/itemProps3.xml><?xml version="1.0" encoding="utf-8"?>
<ds:datastoreItem xmlns:ds="http://schemas.openxmlformats.org/officeDocument/2006/customXml" ds:itemID="{907999D6-5871-4089-B819-0E116DE8B04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2024-08-08T18:19:45Z</dcterms:created>
  <dcterms:modified xsi:type="dcterms:W3CDTF">2024-08-08T18:19:55Z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