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270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F3CC9E-7034-451A-AD3E-8A2D7454F7E3}" v="1" dt="2025-08-10T21:08:07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7" d="100"/>
          <a:sy n="27" d="100"/>
        </p:scale>
        <p:origin x="34" y="11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4F3CC9E-7034-451A-AD3E-8A2D7454F7E3}"/>
    <pc:docChg chg="addSld modSld">
      <pc:chgData name="Dylan Breger" userId="9b3da09f-10fe-42ec-9aa5-9fa2a3e9cc20" providerId="ADAL" clId="{94F3CC9E-7034-451A-AD3E-8A2D7454F7E3}" dt="2025-08-10T21:08:07.844" v="0"/>
      <pc:docMkLst>
        <pc:docMk/>
      </pc:docMkLst>
      <pc:sldChg chg="add">
        <pc:chgData name="Dylan Breger" userId="9b3da09f-10fe-42ec-9aa5-9fa2a3e9cc20" providerId="ADAL" clId="{94F3CC9E-7034-451A-AD3E-8A2D7454F7E3}" dt="2025-08-10T21:08:07.844" v="0"/>
        <pc:sldMkLst>
          <pc:docMk/>
          <pc:sldMk cId="1619199304" sldId="214732707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58493673019365"/>
          <c:y val="6.0035841423083332E-2"/>
          <c:w val="0.75222758936020129"/>
          <c:h val="0.865822802647678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The economy is already in a recession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0.22</c:v>
                </c:pt>
                <c:pt idx="1">
                  <c:v>0.22</c:v>
                </c:pt>
                <c:pt idx="2">
                  <c:v>0.24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93-49F5-9B6C-5A75D5037F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The economy is at the beginning of a recession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0.26</c:v>
                </c:pt>
                <c:pt idx="1">
                  <c:v>0.31</c:v>
                </c:pt>
                <c:pt idx="2">
                  <c:v>0.32</c:v>
                </c:pt>
                <c:pt idx="3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93-49F5-9B6C-5A75D5037F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The economy is experiencing a downturn, but not a recession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0.43</c:v>
                </c:pt>
                <c:pt idx="1">
                  <c:v>0.4</c:v>
                </c:pt>
                <c:pt idx="2">
                  <c:v>0.37</c:v>
                </c:pt>
                <c:pt idx="3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93-49F5-9B6C-5A75D5037F9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The economy is doing just fine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0.09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93-49F5-9B6C-5A75D5037F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9010768"/>
        <c:axId val="949007408"/>
      </c:barChart>
      <c:catAx>
        <c:axId val="94901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49007408"/>
        <c:crosses val="autoZero"/>
        <c:auto val="1"/>
        <c:lblAlgn val="ctr"/>
        <c:lblOffset val="100"/>
        <c:noMultiLvlLbl val="0"/>
      </c:catAx>
      <c:valAx>
        <c:axId val="94900740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4901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9.3749999999999997E-3"/>
          <c:y val="0.19530174143834117"/>
          <c:w val="0.21148350566946841"/>
          <c:h val="0.739981311535631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F1A62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F367D-C8D2-447E-AE4E-7B7F8463BA15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E53F1-F430-40C2-83FF-F37F49FC2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2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2723-75D9-4A00-BF8B-17AB3D2FE8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054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41F7-7041-2ADA-BCB6-7C04F7B3D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7C041-1F83-A90F-7E92-18410F972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D5A6D-3C65-0A92-E0C2-F138F1508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B37E6-1DE8-FA04-C9B5-2A00CA777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4E4E8-B487-4D4B-DD9F-ADEC4176F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607F1-8E29-565B-E6BE-BA4ECA6D3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676D4-0E87-38BF-8656-C06735FC1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AC665-9DD8-F746-0492-97C03FB94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CD691-2B53-0CC6-EDB2-531FE3D31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7277C-CE95-065C-2216-248EDFA0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8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64C7E1-5D0B-3ED4-BD5F-C837042976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CC5E1-9FC2-4264-6A15-75D5567F6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98432-6C55-BA6F-2702-552707867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5928A-4F4E-A7D3-F78B-0A8987D9D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3CFAA-DF23-65F8-E5F3-82E5BC5B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2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FCB9-6BB9-0A0E-B542-9D69C9C3C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E054C-4980-C380-9B45-CA06F07E4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D09C8-2A3C-CCA9-EB97-4684C08BE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567F7-BF9F-B8F9-B3AE-157CDB2B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3C3DE-94AF-454C-1383-FBDB96E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3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C39DF-1273-9930-B470-C38C0204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AF0F7-DB15-1080-4C41-B0844D68B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5882F-199F-0B96-8828-F022077EF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19814-30BF-24EE-4FA5-F92BD6248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9CD8B-4188-913C-60AC-DA3A8239E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59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C2905-04DD-3CC4-C34D-8A055902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8E772-8030-6000-66FA-FA4ADD91C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198C55-1ACF-E309-C6A0-E9E327C3F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E9F99-BA45-8764-1D38-9BA98799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FDCDB-22A4-9C4C-7279-AAE5B152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25C86-0BB5-6A35-2544-C997B602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5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509F1-23D8-8484-3805-41E7E77D8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981C7-AC3B-8E9B-D368-03E0CF911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EDCD49-1E6C-1738-146F-EB75A6C82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659A5F-5E1C-2038-ECED-5F4F3FDA46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0D4D27-7FB5-79F9-CA83-C06DEB224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489F77-529A-40DF-830E-5401503A0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611DE6-033B-3ACA-03EA-7C5DBFB2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D6EE8C-2C15-F294-90A4-521D2161F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0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21FB5-62D2-8FFF-55B9-0336E441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7A83DF-9A80-77B2-4797-F646F934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88E97-8318-2A11-A3AD-5DD60EA6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90D82-A31F-5B93-A9E5-11994B5D7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876D86-C5EC-51EF-E988-FCB7BAC8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9BA974-8C23-567D-B423-AFA447CAA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1CCA13-AC30-8ACC-55CE-EFA907B9D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B0794-25AC-1963-CFD6-D4D9436F4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D78F4-DDB5-E452-60EB-4836B5054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860F2-0C48-ED4F-AA35-FA68D438A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1D53A-0FA9-5DEF-CE7B-738F956BA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BB0178-9544-25EC-581B-20B4B8E97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E0276-6133-3553-77C0-AFFA7B69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06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462F-344E-2CDF-1871-7EC43F5A5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5DCE4-27CD-5D93-1862-D4F1B33E6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9F403-0684-4DD6-5CB3-ADB0EB291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A730F-AB74-67E3-226A-B4274799D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6C808-9BE3-E38C-F13C-16B3714B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D6C50-5596-0306-8B10-692BB9B3F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9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22B848-089E-3029-F57D-C6A9DB581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F3E90-2174-D7E0-0D4B-4A20A9184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98E85-B2C4-ABEE-6AEA-85ED2D410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5E289-F084-4518-BBF2-345A044EA9A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8B8FB-B683-D701-A1E6-B3FBD72A1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65FF0-31F6-2DB6-6E33-868D20732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06D781-8865-47B2-A1FB-ACB965246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6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D09554-EEA1-9459-48A4-95A48704DA29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7956CA-12FE-5D2B-C9E4-D82F75338A2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1B71F7-010E-667D-A48A-A43DFBAF43B2}"/>
              </a:ext>
            </a:extLst>
          </p:cNvPr>
          <p:cNvSpPr/>
          <p:nvPr/>
        </p:nvSpPr>
        <p:spPr>
          <a:xfrm>
            <a:off x="-2" y="0"/>
            <a:ext cx="1924048" cy="26264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Economic Sentiment </a:t>
            </a:r>
          </a:p>
        </p:txBody>
      </p:sp>
      <p:pic>
        <p:nvPicPr>
          <p:cNvPr id="15" name="Picture 14">
            <a:hlinkClick r:id="rId4"/>
            <a:extLst>
              <a:ext uri="{FF2B5EF4-FFF2-40B4-BE49-F238E27FC236}">
                <a16:creationId xmlns:a16="http://schemas.microsoft.com/office/drawing/2014/main" id="{B7A0DB47-D692-B97B-17AC-CC1BCBB7CC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8F65404-8140-3939-F694-6277D137C0E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1AE8B9-5553-C574-B86D-10F660C1D479}"/>
              </a:ext>
            </a:extLst>
          </p:cNvPr>
          <p:cNvSpPr txBox="1"/>
          <p:nvPr/>
        </p:nvSpPr>
        <p:spPr>
          <a:xfrm>
            <a:off x="10267952" y="26057"/>
            <a:ext cx="19240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economic insights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5305A05-662D-6DBC-4268-E1E674EBBFA1}"/>
              </a:ext>
            </a:extLst>
          </p:cNvPr>
          <p:cNvGraphicFramePr/>
          <p:nvPr/>
        </p:nvGraphicFramePr>
        <p:xfrm>
          <a:off x="134385" y="1764164"/>
          <a:ext cx="11923230" cy="4490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B8DAD3-4C32-28F3-B799-2C8E3BCD2C0A}"/>
              </a:ext>
            </a:extLst>
          </p:cNvPr>
          <p:cNvSpPr txBox="1"/>
          <p:nvPr/>
        </p:nvSpPr>
        <p:spPr>
          <a:xfrm>
            <a:off x="0" y="1855660"/>
            <a:ext cx="12212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Rolling 3-Month Average: Sentiment About Whether the US Economy Is In a Recession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FFDF4C-1693-C4F8-A27E-8BD0F3406ACA}"/>
              </a:ext>
            </a:extLst>
          </p:cNvPr>
          <p:cNvSpPr/>
          <p:nvPr/>
        </p:nvSpPr>
        <p:spPr>
          <a:xfrm>
            <a:off x="95693" y="423162"/>
            <a:ext cx="101619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Over half of consumers feel economic conditions are recession-like as they anticipate the impact of upcoming tariffs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21EF70-8321-A90B-D04C-A4E283E4FAA0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731C0E-9199-13A1-C975-9F5E0AEA2F2D}"/>
              </a:ext>
            </a:extLst>
          </p:cNvPr>
          <p:cNvSpPr txBox="1"/>
          <p:nvPr/>
        </p:nvSpPr>
        <p:spPr>
          <a:xfrm>
            <a:off x="390617" y="6341895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Dentsu,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Consumer Navigator – American Mindset,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June 2025.</a:t>
            </a:r>
          </a:p>
        </p:txBody>
      </p:sp>
    </p:spTree>
    <p:extLst>
      <p:ext uri="{BB962C8B-B14F-4D97-AF65-F5344CB8AC3E}">
        <p14:creationId xmlns:p14="http://schemas.microsoft.com/office/powerpoint/2010/main" val="1619199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2D21B4-93A4-48BC-B7C0-B08912DB0756}"/>
</file>

<file path=customXml/itemProps2.xml><?xml version="1.0" encoding="utf-8"?>
<ds:datastoreItem xmlns:ds="http://schemas.openxmlformats.org/officeDocument/2006/customXml" ds:itemID="{6FA3F268-3F4B-4F5D-8432-DB2FCE11E161}"/>
</file>

<file path=customXml/itemProps3.xml><?xml version="1.0" encoding="utf-8"?>
<ds:datastoreItem xmlns:ds="http://schemas.openxmlformats.org/officeDocument/2006/customXml" ds:itemID="{00F30033-3A98-417E-B770-3F1B3AEB11B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2025-08-10T21:08:07Z</dcterms:created>
  <dcterms:modified xsi:type="dcterms:W3CDTF">2025-08-10T21:08:26Z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