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83096"/>
            <a:ext cx="12192000" cy="375285"/>
          </a:xfrm>
          <a:custGeom>
            <a:avLst/>
            <a:gdLst/>
            <a:ahLst/>
            <a:cxnLst/>
            <a:rect l="l" t="t" r="r" b="b"/>
            <a:pathLst>
              <a:path w="12192000" h="375284">
                <a:moveTo>
                  <a:pt x="0" y="374903"/>
                </a:moveTo>
                <a:lnTo>
                  <a:pt x="12192000" y="374903"/>
                </a:lnTo>
                <a:lnTo>
                  <a:pt x="12192000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520565"/>
          </a:xfrm>
          <a:custGeom>
            <a:avLst/>
            <a:gdLst/>
            <a:ahLst/>
            <a:cxnLst/>
            <a:rect l="l" t="t" r="r" b="b"/>
            <a:pathLst>
              <a:path w="12192000" h="4520565">
                <a:moveTo>
                  <a:pt x="0" y="4520183"/>
                </a:moveTo>
                <a:lnTo>
                  <a:pt x="12192000" y="4520183"/>
                </a:lnTo>
                <a:lnTo>
                  <a:pt x="12192000" y="0"/>
                </a:lnTo>
                <a:lnTo>
                  <a:pt x="0" y="0"/>
                </a:lnTo>
                <a:lnTo>
                  <a:pt x="0" y="452018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504239" y="2976552"/>
            <a:ext cx="697865" cy="1302385"/>
          </a:xfrm>
          <a:custGeom>
            <a:avLst/>
            <a:gdLst/>
            <a:ahLst/>
            <a:cxnLst/>
            <a:rect l="l" t="t" r="r" b="b"/>
            <a:pathLst>
              <a:path w="697864" h="1302385">
                <a:moveTo>
                  <a:pt x="0" y="0"/>
                </a:moveTo>
                <a:lnTo>
                  <a:pt x="0" y="1302321"/>
                </a:lnTo>
                <a:lnTo>
                  <a:pt x="697814" y="202730"/>
                </a:lnTo>
                <a:lnTo>
                  <a:pt x="655645" y="177078"/>
                </a:lnTo>
                <a:lnTo>
                  <a:pt x="612637" y="153097"/>
                </a:lnTo>
                <a:lnTo>
                  <a:pt x="568840" y="130800"/>
                </a:lnTo>
                <a:lnTo>
                  <a:pt x="524303" y="110203"/>
                </a:lnTo>
                <a:lnTo>
                  <a:pt x="479078" y="91321"/>
                </a:lnTo>
                <a:lnTo>
                  <a:pt x="433215" y="74167"/>
                </a:lnTo>
                <a:lnTo>
                  <a:pt x="386763" y="58757"/>
                </a:lnTo>
                <a:lnTo>
                  <a:pt x="339773" y="45105"/>
                </a:lnTo>
                <a:lnTo>
                  <a:pt x="292296" y="33226"/>
                </a:lnTo>
                <a:lnTo>
                  <a:pt x="244380" y="23135"/>
                </a:lnTo>
                <a:lnTo>
                  <a:pt x="196078" y="14845"/>
                </a:lnTo>
                <a:lnTo>
                  <a:pt x="147438" y="8372"/>
                </a:lnTo>
                <a:lnTo>
                  <a:pt x="98512" y="3730"/>
                </a:lnTo>
                <a:lnTo>
                  <a:pt x="49349" y="935"/>
                </a:lnTo>
                <a:lnTo>
                  <a:pt x="0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504243" y="3179286"/>
            <a:ext cx="1303020" cy="2310765"/>
          </a:xfrm>
          <a:custGeom>
            <a:avLst/>
            <a:gdLst/>
            <a:ahLst/>
            <a:cxnLst/>
            <a:rect l="l" t="t" r="r" b="b"/>
            <a:pathLst>
              <a:path w="1303020" h="2310765">
                <a:moveTo>
                  <a:pt x="697814" y="0"/>
                </a:moveTo>
                <a:lnTo>
                  <a:pt x="0" y="1099591"/>
                </a:lnTo>
                <a:lnTo>
                  <a:pt x="479412" y="2310447"/>
                </a:lnTo>
                <a:lnTo>
                  <a:pt x="526898" y="2290552"/>
                </a:lnTo>
                <a:lnTo>
                  <a:pt x="573434" y="2268858"/>
                </a:lnTo>
                <a:lnTo>
                  <a:pt x="618973" y="2245404"/>
                </a:lnTo>
                <a:lnTo>
                  <a:pt x="663470" y="2220226"/>
                </a:lnTo>
                <a:lnTo>
                  <a:pt x="706880" y="2193363"/>
                </a:lnTo>
                <a:lnTo>
                  <a:pt x="749157" y="2164852"/>
                </a:lnTo>
                <a:lnTo>
                  <a:pt x="790255" y="2134730"/>
                </a:lnTo>
                <a:lnTo>
                  <a:pt x="830129" y="2103037"/>
                </a:lnTo>
                <a:lnTo>
                  <a:pt x="868733" y="2069809"/>
                </a:lnTo>
                <a:lnTo>
                  <a:pt x="906021" y="2035083"/>
                </a:lnTo>
                <a:lnTo>
                  <a:pt x="941949" y="1998899"/>
                </a:lnTo>
                <a:lnTo>
                  <a:pt x="976470" y="1961293"/>
                </a:lnTo>
                <a:lnTo>
                  <a:pt x="1009539" y="1922302"/>
                </a:lnTo>
                <a:lnTo>
                  <a:pt x="1041111" y="1881966"/>
                </a:lnTo>
                <a:lnTo>
                  <a:pt x="1071139" y="1840321"/>
                </a:lnTo>
                <a:lnTo>
                  <a:pt x="1099578" y="1797405"/>
                </a:lnTo>
                <a:lnTo>
                  <a:pt x="1124435" y="1756633"/>
                </a:lnTo>
                <a:lnTo>
                  <a:pt x="1147626" y="1715317"/>
                </a:lnTo>
                <a:lnTo>
                  <a:pt x="1169161" y="1673498"/>
                </a:lnTo>
                <a:lnTo>
                  <a:pt x="1189048" y="1631215"/>
                </a:lnTo>
                <a:lnTo>
                  <a:pt x="1207296" y="1588509"/>
                </a:lnTo>
                <a:lnTo>
                  <a:pt x="1223915" y="1545422"/>
                </a:lnTo>
                <a:lnTo>
                  <a:pt x="1238914" y="1501993"/>
                </a:lnTo>
                <a:lnTo>
                  <a:pt x="1252301" y="1458264"/>
                </a:lnTo>
                <a:lnTo>
                  <a:pt x="1264086" y="1414274"/>
                </a:lnTo>
                <a:lnTo>
                  <a:pt x="1274278" y="1370065"/>
                </a:lnTo>
                <a:lnTo>
                  <a:pt x="1282885" y="1325677"/>
                </a:lnTo>
                <a:lnTo>
                  <a:pt x="1289918" y="1281151"/>
                </a:lnTo>
                <a:lnTo>
                  <a:pt x="1295385" y="1236527"/>
                </a:lnTo>
                <a:lnTo>
                  <a:pt x="1299294" y="1191846"/>
                </a:lnTo>
                <a:lnTo>
                  <a:pt x="1301656" y="1147148"/>
                </a:lnTo>
                <a:lnTo>
                  <a:pt x="1302480" y="1102475"/>
                </a:lnTo>
                <a:lnTo>
                  <a:pt x="1301773" y="1057866"/>
                </a:lnTo>
                <a:lnTo>
                  <a:pt x="1299547" y="1013363"/>
                </a:lnTo>
                <a:lnTo>
                  <a:pt x="1295808" y="969006"/>
                </a:lnTo>
                <a:lnTo>
                  <a:pt x="1290567" y="924835"/>
                </a:lnTo>
                <a:lnTo>
                  <a:pt x="1283833" y="880892"/>
                </a:lnTo>
                <a:lnTo>
                  <a:pt x="1275615" y="837217"/>
                </a:lnTo>
                <a:lnTo>
                  <a:pt x="1265921" y="793849"/>
                </a:lnTo>
                <a:lnTo>
                  <a:pt x="1254762" y="750831"/>
                </a:lnTo>
                <a:lnTo>
                  <a:pt x="1242145" y="708203"/>
                </a:lnTo>
                <a:lnTo>
                  <a:pt x="1228080" y="666005"/>
                </a:lnTo>
                <a:lnTo>
                  <a:pt x="1212577" y="624277"/>
                </a:lnTo>
                <a:lnTo>
                  <a:pt x="1195644" y="583062"/>
                </a:lnTo>
                <a:lnTo>
                  <a:pt x="1177290" y="542398"/>
                </a:lnTo>
                <a:lnTo>
                  <a:pt x="1157524" y="502327"/>
                </a:lnTo>
                <a:lnTo>
                  <a:pt x="1136356" y="462889"/>
                </a:lnTo>
                <a:lnTo>
                  <a:pt x="1113794" y="424125"/>
                </a:lnTo>
                <a:lnTo>
                  <a:pt x="1089848" y="386076"/>
                </a:lnTo>
                <a:lnTo>
                  <a:pt x="1064527" y="348782"/>
                </a:lnTo>
                <a:lnTo>
                  <a:pt x="1037839" y="312283"/>
                </a:lnTo>
                <a:lnTo>
                  <a:pt x="1009794" y="276621"/>
                </a:lnTo>
                <a:lnTo>
                  <a:pt x="980401" y="241836"/>
                </a:lnTo>
                <a:lnTo>
                  <a:pt x="949669" y="207969"/>
                </a:lnTo>
                <a:lnTo>
                  <a:pt x="917607" y="175059"/>
                </a:lnTo>
                <a:lnTo>
                  <a:pt x="884224" y="143149"/>
                </a:lnTo>
                <a:lnTo>
                  <a:pt x="849529" y="112278"/>
                </a:lnTo>
                <a:lnTo>
                  <a:pt x="813532" y="82487"/>
                </a:lnTo>
                <a:lnTo>
                  <a:pt x="776241" y="53816"/>
                </a:lnTo>
                <a:lnTo>
                  <a:pt x="737665" y="26307"/>
                </a:lnTo>
                <a:lnTo>
                  <a:pt x="697814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201943" y="3724375"/>
            <a:ext cx="1781810" cy="1857375"/>
          </a:xfrm>
          <a:custGeom>
            <a:avLst/>
            <a:gdLst/>
            <a:ahLst/>
            <a:cxnLst/>
            <a:rect l="l" t="t" r="r" b="b"/>
            <a:pathLst>
              <a:path w="1781810" h="1857375">
                <a:moveTo>
                  <a:pt x="123918" y="0"/>
                </a:moveTo>
                <a:lnTo>
                  <a:pt x="103917" y="44663"/>
                </a:lnTo>
                <a:lnTo>
                  <a:pt x="85670" y="89882"/>
                </a:lnTo>
                <a:lnTo>
                  <a:pt x="69178" y="135606"/>
                </a:lnTo>
                <a:lnTo>
                  <a:pt x="54443" y="181785"/>
                </a:lnTo>
                <a:lnTo>
                  <a:pt x="41467" y="228369"/>
                </a:lnTo>
                <a:lnTo>
                  <a:pt x="30250" y="275309"/>
                </a:lnTo>
                <a:lnTo>
                  <a:pt x="20795" y="322555"/>
                </a:lnTo>
                <a:lnTo>
                  <a:pt x="13104" y="370055"/>
                </a:lnTo>
                <a:lnTo>
                  <a:pt x="7177" y="417762"/>
                </a:lnTo>
                <a:lnTo>
                  <a:pt x="3016" y="465623"/>
                </a:lnTo>
                <a:lnTo>
                  <a:pt x="623" y="513591"/>
                </a:lnTo>
                <a:lnTo>
                  <a:pt x="0" y="561614"/>
                </a:lnTo>
                <a:lnTo>
                  <a:pt x="1147" y="609642"/>
                </a:lnTo>
                <a:lnTo>
                  <a:pt x="4067" y="657626"/>
                </a:lnTo>
                <a:lnTo>
                  <a:pt x="8762" y="705516"/>
                </a:lnTo>
                <a:lnTo>
                  <a:pt x="15232" y="753261"/>
                </a:lnTo>
                <a:lnTo>
                  <a:pt x="23479" y="800813"/>
                </a:lnTo>
                <a:lnTo>
                  <a:pt x="33505" y="848120"/>
                </a:lnTo>
                <a:lnTo>
                  <a:pt x="45312" y="895133"/>
                </a:lnTo>
                <a:lnTo>
                  <a:pt x="58901" y="941801"/>
                </a:lnTo>
                <a:lnTo>
                  <a:pt x="74273" y="988076"/>
                </a:lnTo>
                <a:lnTo>
                  <a:pt x="91431" y="1033907"/>
                </a:lnTo>
                <a:lnTo>
                  <a:pt x="109805" y="1077981"/>
                </a:lnTo>
                <a:lnTo>
                  <a:pt x="129598" y="1121028"/>
                </a:lnTo>
                <a:lnTo>
                  <a:pt x="150773" y="1163031"/>
                </a:lnTo>
                <a:lnTo>
                  <a:pt x="173291" y="1203973"/>
                </a:lnTo>
                <a:lnTo>
                  <a:pt x="197114" y="1243838"/>
                </a:lnTo>
                <a:lnTo>
                  <a:pt x="222204" y="1282608"/>
                </a:lnTo>
                <a:lnTo>
                  <a:pt x="248522" y="1320269"/>
                </a:lnTo>
                <a:lnTo>
                  <a:pt x="276031" y="1356803"/>
                </a:lnTo>
                <a:lnTo>
                  <a:pt x="304692" y="1392194"/>
                </a:lnTo>
                <a:lnTo>
                  <a:pt x="334468" y="1426424"/>
                </a:lnTo>
                <a:lnTo>
                  <a:pt x="365319" y="1459478"/>
                </a:lnTo>
                <a:lnTo>
                  <a:pt x="397207" y="1491340"/>
                </a:lnTo>
                <a:lnTo>
                  <a:pt x="430096" y="1521991"/>
                </a:lnTo>
                <a:lnTo>
                  <a:pt x="463945" y="1551417"/>
                </a:lnTo>
                <a:lnTo>
                  <a:pt x="498718" y="1579601"/>
                </a:lnTo>
                <a:lnTo>
                  <a:pt x="534375" y="1606525"/>
                </a:lnTo>
                <a:lnTo>
                  <a:pt x="570880" y="1632174"/>
                </a:lnTo>
                <a:lnTo>
                  <a:pt x="608192" y="1656530"/>
                </a:lnTo>
                <a:lnTo>
                  <a:pt x="646275" y="1679578"/>
                </a:lnTo>
                <a:lnTo>
                  <a:pt x="685091" y="1701301"/>
                </a:lnTo>
                <a:lnTo>
                  <a:pt x="724600" y="1721682"/>
                </a:lnTo>
                <a:lnTo>
                  <a:pt x="764765" y="1740705"/>
                </a:lnTo>
                <a:lnTo>
                  <a:pt x="805547" y="1758354"/>
                </a:lnTo>
                <a:lnTo>
                  <a:pt x="846909" y="1774611"/>
                </a:lnTo>
                <a:lnTo>
                  <a:pt x="888812" y="1789460"/>
                </a:lnTo>
                <a:lnTo>
                  <a:pt x="931219" y="1802885"/>
                </a:lnTo>
                <a:lnTo>
                  <a:pt x="974090" y="1814869"/>
                </a:lnTo>
                <a:lnTo>
                  <a:pt x="1017387" y="1825396"/>
                </a:lnTo>
                <a:lnTo>
                  <a:pt x="1061073" y="1834449"/>
                </a:lnTo>
                <a:lnTo>
                  <a:pt x="1105109" y="1842011"/>
                </a:lnTo>
                <a:lnTo>
                  <a:pt x="1149458" y="1848067"/>
                </a:lnTo>
                <a:lnTo>
                  <a:pt x="1194080" y="1852599"/>
                </a:lnTo>
                <a:lnTo>
                  <a:pt x="1238938" y="1855591"/>
                </a:lnTo>
                <a:lnTo>
                  <a:pt x="1283993" y="1857027"/>
                </a:lnTo>
                <a:lnTo>
                  <a:pt x="1329208" y="1856889"/>
                </a:lnTo>
                <a:lnTo>
                  <a:pt x="1374543" y="1855162"/>
                </a:lnTo>
                <a:lnTo>
                  <a:pt x="1419962" y="1851829"/>
                </a:lnTo>
                <a:lnTo>
                  <a:pt x="1465425" y="1846874"/>
                </a:lnTo>
                <a:lnTo>
                  <a:pt x="1510895" y="1840279"/>
                </a:lnTo>
                <a:lnTo>
                  <a:pt x="1556333" y="1832029"/>
                </a:lnTo>
                <a:lnTo>
                  <a:pt x="1601701" y="1822106"/>
                </a:lnTo>
                <a:lnTo>
                  <a:pt x="1646962" y="1810495"/>
                </a:lnTo>
                <a:lnTo>
                  <a:pt x="1692076" y="1797178"/>
                </a:lnTo>
                <a:lnTo>
                  <a:pt x="1737005" y="1782140"/>
                </a:lnTo>
                <a:lnTo>
                  <a:pt x="1781712" y="1765363"/>
                </a:lnTo>
                <a:lnTo>
                  <a:pt x="1302300" y="554494"/>
                </a:lnTo>
                <a:lnTo>
                  <a:pt x="123918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325864" y="2976557"/>
            <a:ext cx="1178560" cy="1302385"/>
          </a:xfrm>
          <a:custGeom>
            <a:avLst/>
            <a:gdLst/>
            <a:ahLst/>
            <a:cxnLst/>
            <a:rect l="l" t="t" r="r" b="b"/>
            <a:pathLst>
              <a:path w="1178560" h="1302385">
                <a:moveTo>
                  <a:pt x="1178369" y="0"/>
                </a:moveTo>
                <a:lnTo>
                  <a:pt x="1129698" y="905"/>
                </a:lnTo>
                <a:lnTo>
                  <a:pt x="1081350" y="3604"/>
                </a:lnTo>
                <a:lnTo>
                  <a:pt x="1033365" y="8071"/>
                </a:lnTo>
                <a:lnTo>
                  <a:pt x="985784" y="14281"/>
                </a:lnTo>
                <a:lnTo>
                  <a:pt x="938646" y="22208"/>
                </a:lnTo>
                <a:lnTo>
                  <a:pt x="891992" y="31827"/>
                </a:lnTo>
                <a:lnTo>
                  <a:pt x="845861" y="43113"/>
                </a:lnTo>
                <a:lnTo>
                  <a:pt x="800295" y="56039"/>
                </a:lnTo>
                <a:lnTo>
                  <a:pt x="755332" y="70582"/>
                </a:lnTo>
                <a:lnTo>
                  <a:pt x="711012" y="86714"/>
                </a:lnTo>
                <a:lnTo>
                  <a:pt x="667377" y="104412"/>
                </a:lnTo>
                <a:lnTo>
                  <a:pt x="624466" y="123649"/>
                </a:lnTo>
                <a:lnTo>
                  <a:pt x="582319" y="144399"/>
                </a:lnTo>
                <a:lnTo>
                  <a:pt x="540976" y="166639"/>
                </a:lnTo>
                <a:lnTo>
                  <a:pt x="500477" y="190341"/>
                </a:lnTo>
                <a:lnTo>
                  <a:pt x="460862" y="215481"/>
                </a:lnTo>
                <a:lnTo>
                  <a:pt x="422172" y="242033"/>
                </a:lnTo>
                <a:lnTo>
                  <a:pt x="384446" y="269972"/>
                </a:lnTo>
                <a:lnTo>
                  <a:pt x="347724" y="299273"/>
                </a:lnTo>
                <a:lnTo>
                  <a:pt x="312047" y="329909"/>
                </a:lnTo>
                <a:lnTo>
                  <a:pt x="277455" y="361856"/>
                </a:lnTo>
                <a:lnTo>
                  <a:pt x="243987" y="395088"/>
                </a:lnTo>
                <a:lnTo>
                  <a:pt x="211684" y="429580"/>
                </a:lnTo>
                <a:lnTo>
                  <a:pt x="180586" y="465306"/>
                </a:lnTo>
                <a:lnTo>
                  <a:pt x="150733" y="502241"/>
                </a:lnTo>
                <a:lnTo>
                  <a:pt x="122165" y="540360"/>
                </a:lnTo>
                <a:lnTo>
                  <a:pt x="94921" y="579636"/>
                </a:lnTo>
                <a:lnTo>
                  <a:pt x="69043" y="620045"/>
                </a:lnTo>
                <a:lnTo>
                  <a:pt x="44570" y="661562"/>
                </a:lnTo>
                <a:lnTo>
                  <a:pt x="21542" y="704159"/>
                </a:lnTo>
                <a:lnTo>
                  <a:pt x="0" y="747814"/>
                </a:lnTo>
                <a:lnTo>
                  <a:pt x="1178369" y="1302308"/>
                </a:lnTo>
                <a:lnTo>
                  <a:pt x="1178369" y="0"/>
                </a:lnTo>
                <a:close/>
              </a:path>
            </a:pathLst>
          </a:custGeom>
          <a:solidFill>
            <a:srgbClr val="4EBD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2868167" y="2854452"/>
            <a:ext cx="85725" cy="173990"/>
          </a:xfrm>
          <a:custGeom>
            <a:avLst/>
            <a:gdLst/>
            <a:ahLst/>
            <a:cxnLst/>
            <a:rect l="l" t="t" r="r" b="b"/>
            <a:pathLst>
              <a:path w="85725" h="173989">
                <a:moveTo>
                  <a:pt x="0" y="173736"/>
                </a:moveTo>
                <a:lnTo>
                  <a:pt x="27432" y="0"/>
                </a:lnTo>
                <a:lnTo>
                  <a:pt x="85344" y="0"/>
                </a:lnTo>
              </a:path>
            </a:pathLst>
          </a:custGeom>
          <a:ln w="952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https://www.dentsu.com/us/en/navigator" TargetMode="External"/><Relationship Id="rId4" Type="http://schemas.openxmlformats.org/officeDocument/2006/relationships/hyperlink" Target="https://thevab.com/signin?utm_source=website&amp;utm_medium=resource-center&amp;utm_campaign=grab-n-gos" TargetMode="External"/><Relationship Id="rId5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982573" y="2639565"/>
            <a:ext cx="1195705" cy="441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95"/>
              </a:lnSpc>
              <a:spcBef>
                <a:spcPts val="100"/>
              </a:spcBef>
            </a:pPr>
            <a:r>
              <a:rPr dirty="0" u="sng" sz="12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Excellent</a:t>
            </a:r>
            <a:r>
              <a:rPr dirty="0" u="sng" sz="12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Shape</a:t>
            </a:r>
            <a:endParaRPr sz="1200">
              <a:latin typeface="Arial"/>
              <a:cs typeface="Arial"/>
            </a:endParaRPr>
          </a:p>
          <a:p>
            <a:pPr algn="ctr" marL="6350">
              <a:lnSpc>
                <a:spcPts val="1875"/>
              </a:lnSpc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713456" y="4140640"/>
            <a:ext cx="923925" cy="4514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40"/>
              </a:lnSpc>
              <a:spcBef>
                <a:spcPts val="100"/>
              </a:spcBef>
            </a:pPr>
            <a:r>
              <a:rPr dirty="0" u="sng" sz="1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Good</a:t>
            </a:r>
            <a:r>
              <a:rPr dirty="0" u="sng" sz="1200" spc="-4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Shape</a:t>
            </a:r>
            <a:endParaRPr sz="1200">
              <a:latin typeface="Arial"/>
              <a:cs typeface="Arial"/>
            </a:endParaRPr>
          </a:p>
          <a:p>
            <a:pPr algn="ctr" marL="3810">
              <a:lnSpc>
                <a:spcPts val="1920"/>
              </a:lnSpc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35%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6923" y="4315965"/>
            <a:ext cx="1083310" cy="61658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700" marR="5080">
              <a:lnSpc>
                <a:spcPts val="1380"/>
              </a:lnSpc>
              <a:spcBef>
                <a:spcPts val="195"/>
              </a:spcBef>
            </a:pPr>
            <a:r>
              <a:rPr dirty="0" u="sng" sz="1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Not</a:t>
            </a:r>
            <a:r>
              <a:rPr dirty="0" u="sng" sz="1200" spc="-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Very</a:t>
            </a:r>
            <a:r>
              <a:rPr dirty="0" u="sng" sz="1200" spc="-6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Good</a:t>
            </a:r>
            <a:r>
              <a:rPr dirty="0" u="none" sz="12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sng" sz="12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Shape</a:t>
            </a:r>
            <a:endParaRPr sz="1200">
              <a:latin typeface="Arial"/>
              <a:cs typeface="Arial"/>
            </a:endParaRPr>
          </a:p>
          <a:p>
            <a:pPr algn="ctr" marL="3175">
              <a:lnSpc>
                <a:spcPts val="1795"/>
              </a:lnSpc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38%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465732" y="3405056"/>
            <a:ext cx="1073150" cy="441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95"/>
              </a:lnSpc>
              <a:spcBef>
                <a:spcPts val="100"/>
              </a:spcBef>
            </a:pPr>
            <a:r>
              <a:rPr dirty="0" u="sng" sz="12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Terrible</a:t>
            </a:r>
            <a:r>
              <a:rPr dirty="0" u="sng" sz="1200" spc="-5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Shape</a:t>
            </a:r>
            <a:endParaRPr sz="1200">
              <a:latin typeface="Arial"/>
              <a:cs typeface="Arial"/>
            </a:endParaRPr>
          </a:p>
          <a:p>
            <a:pPr algn="ctr" marL="61594">
              <a:lnSpc>
                <a:spcPts val="1875"/>
              </a:lnSpc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69990" y="1836347"/>
            <a:ext cx="2487930" cy="50228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89230" marR="5080" indent="-177165">
              <a:lnSpc>
                <a:spcPts val="1839"/>
              </a:lnSpc>
              <a:spcBef>
                <a:spcPts val="220"/>
              </a:spcBef>
            </a:pP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Sentiment</a:t>
            </a:r>
            <a:r>
              <a:rPr dirty="0" sz="1600" spc="-9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About</a:t>
            </a: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How</a:t>
            </a:r>
            <a:r>
              <a:rPr dirty="0" sz="1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the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US</a:t>
            </a:r>
            <a:r>
              <a:rPr dirty="0" sz="1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Economy</a:t>
            </a:r>
            <a:r>
              <a:rPr dirty="0" sz="1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 Doing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-4762" y="6200965"/>
            <a:ext cx="12201525" cy="657225"/>
            <a:chOff x="-4762" y="6200965"/>
            <a:chExt cx="12201525" cy="657225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3108" y="6507480"/>
              <a:ext cx="11708774" cy="35051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0" y="62057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12192000" y="27736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62057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  <a:lnTo>
                    <a:pt x="12192000" y="277368"/>
                  </a:lnTo>
                  <a:lnTo>
                    <a:pt x="0" y="277368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339068" y="447037"/>
            <a:ext cx="926655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Consumers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split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whether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economy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good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or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bad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shape,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which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lends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itself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continued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uncertainty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0119" y="5962718"/>
            <a:ext cx="36334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Dentsu,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Consumer</a:t>
            </a:r>
            <a:r>
              <a:rPr dirty="0" sz="8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Navigator</a:t>
            </a:r>
            <a:r>
              <a:rPr dirty="0" sz="800" spc="-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–</a:t>
            </a:r>
            <a:r>
              <a:rPr dirty="0" sz="800" spc="-5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American</a:t>
            </a:r>
            <a:r>
              <a:rPr dirty="0" sz="8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Mindset,</a:t>
            </a:r>
            <a:r>
              <a:rPr dirty="0" sz="800" spc="-3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Wave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49,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Feb</a:t>
            </a:r>
            <a:r>
              <a:rPr dirty="0" sz="8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2024.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91490" y="6234184"/>
            <a:ext cx="4655185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Click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here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see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more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on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Dentsu’s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‘Consumer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Navigator</a:t>
            </a:r>
            <a:r>
              <a:rPr dirty="0" u="none" sz="1200" spc="-10" b="1" i="1">
                <a:solidFill>
                  <a:srgbClr val="FFE600"/>
                </a:solidFill>
                <a:latin typeface="Arial"/>
                <a:cs typeface="Arial"/>
              </a:rPr>
              <a:t>’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200">
              <a:latin typeface="Arial"/>
              <a:cs typeface="Arial"/>
            </a:endParaRPr>
          </a:p>
          <a:p>
            <a:pPr marL="2794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0" y="0"/>
            <a:ext cx="1923414" cy="277495"/>
          </a:xfrm>
          <a:custGeom>
            <a:avLst/>
            <a:gdLst/>
            <a:ahLst/>
            <a:cxnLst/>
            <a:rect l="l" t="t" r="r" b="b"/>
            <a:pathLst>
              <a:path w="1923414" h="277495">
                <a:moveTo>
                  <a:pt x="1923288" y="0"/>
                </a:moveTo>
                <a:lnTo>
                  <a:pt x="0" y="0"/>
                </a:lnTo>
                <a:lnTo>
                  <a:pt x="0" y="277368"/>
                </a:lnTo>
                <a:lnTo>
                  <a:pt x="1923288" y="277368"/>
                </a:lnTo>
                <a:lnTo>
                  <a:pt x="192328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0" y="0"/>
            <a:ext cx="1923414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U.S.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Economy</a:t>
            </a:r>
            <a:r>
              <a:rPr dirty="0" sz="12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Sentiment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17" name="object 17" descr="">
              <a:hlinkClick r:id="rId4"/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0376373" y="54504"/>
            <a:ext cx="1708785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746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15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15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150" spc="-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15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15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15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EC3B8D"/>
                </a:solidFill>
                <a:latin typeface="Arial"/>
                <a:cs typeface="Arial"/>
              </a:rPr>
              <a:t>economic</a:t>
            </a:r>
            <a:r>
              <a:rPr dirty="0" sz="115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150">
              <a:latin typeface="Arial"/>
              <a:cs typeface="Arial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5664708" y="5431535"/>
            <a:ext cx="6365875" cy="0"/>
          </a:xfrm>
          <a:custGeom>
            <a:avLst/>
            <a:gdLst/>
            <a:ahLst/>
            <a:cxnLst/>
            <a:rect l="l" t="t" r="r" b="b"/>
            <a:pathLst>
              <a:path w="6365875" h="0">
                <a:moveTo>
                  <a:pt x="0" y="0"/>
                </a:moveTo>
                <a:lnTo>
                  <a:pt x="6365748" y="0"/>
                </a:lnTo>
              </a:path>
            </a:pathLst>
          </a:custGeom>
          <a:ln w="952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/>
          <p:nvPr/>
        </p:nvSpPr>
        <p:spPr>
          <a:xfrm>
            <a:off x="6320028" y="4840223"/>
            <a:ext cx="812800" cy="59182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2349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85"/>
              </a:spcBef>
            </a:pPr>
            <a:endParaRPr sz="1200">
              <a:latin typeface="Times New Roman"/>
              <a:cs typeface="Times New Roman"/>
            </a:endParaRPr>
          </a:p>
          <a:p>
            <a:pPr marL="253365">
              <a:lnSpc>
                <a:spcPct val="100000"/>
              </a:lnSpc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21%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441435" y="5233415"/>
            <a:ext cx="814069" cy="19812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190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5"/>
              </a:spcBef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562843" y="5288279"/>
            <a:ext cx="814069" cy="14351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2540">
              <a:lnSpc>
                <a:spcPts val="1130"/>
              </a:lnSpc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20028" y="3828288"/>
            <a:ext cx="812800" cy="101219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200">
              <a:latin typeface="Times New Roman"/>
              <a:cs typeface="Times New Roman"/>
            </a:endParaRPr>
          </a:p>
          <a:p>
            <a:pPr marL="254000">
              <a:lnSpc>
                <a:spcPct val="100000"/>
              </a:lnSpc>
              <a:spcBef>
                <a:spcPts val="5"/>
              </a:spcBef>
            </a:pPr>
            <a:r>
              <a:rPr dirty="0" sz="1200" spc="-25" b="1">
                <a:solidFill>
                  <a:srgbClr val="1B1363"/>
                </a:solidFill>
                <a:latin typeface="Arial"/>
                <a:cs typeface="Arial"/>
              </a:rPr>
              <a:t>36%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441435" y="4165091"/>
            <a:ext cx="814069" cy="1068705"/>
          </a:xfrm>
          <a:prstGeom prst="rect">
            <a:avLst/>
          </a:prstGeom>
          <a:solidFill>
            <a:srgbClr val="00BEF1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marL="254000">
              <a:lnSpc>
                <a:spcPct val="100000"/>
              </a:lnSpc>
              <a:spcBef>
                <a:spcPts val="5"/>
              </a:spcBef>
            </a:pPr>
            <a:r>
              <a:rPr dirty="0" sz="1200" spc="-25" b="1">
                <a:solidFill>
                  <a:srgbClr val="1B1363"/>
                </a:solidFill>
                <a:latin typeface="Arial"/>
                <a:cs typeface="Arial"/>
              </a:rPr>
              <a:t>38%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0562843" y="4379976"/>
            <a:ext cx="814069" cy="908685"/>
          </a:xfrm>
          <a:prstGeom prst="rect">
            <a:avLst/>
          </a:prstGeom>
          <a:solidFill>
            <a:srgbClr val="00BEF1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Times New Roman"/>
              <a:cs typeface="Times New Roman"/>
            </a:endParaRPr>
          </a:p>
          <a:p>
            <a:pPr marL="254635">
              <a:lnSpc>
                <a:spcPct val="100000"/>
              </a:lnSpc>
            </a:pPr>
            <a:r>
              <a:rPr dirty="0" sz="1200" spc="-25" b="1">
                <a:solidFill>
                  <a:srgbClr val="1B1363"/>
                </a:solidFill>
                <a:latin typeface="Arial"/>
                <a:cs typeface="Arial"/>
              </a:rPr>
              <a:t>32%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20028" y="2929127"/>
            <a:ext cx="812800" cy="899160"/>
          </a:xfrm>
          <a:prstGeom prst="rect">
            <a:avLst/>
          </a:prstGeom>
          <a:solidFill>
            <a:srgbClr val="EC3B8D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marL="254000">
              <a:lnSpc>
                <a:spcPct val="100000"/>
              </a:lnSpc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32%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8441435" y="3096767"/>
            <a:ext cx="814069" cy="1068705"/>
          </a:xfrm>
          <a:prstGeom prst="rect">
            <a:avLst/>
          </a:prstGeom>
          <a:solidFill>
            <a:srgbClr val="EC3B8D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marL="254000">
              <a:lnSpc>
                <a:spcPct val="100000"/>
              </a:lnSpc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38%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562843" y="3188207"/>
            <a:ext cx="814069" cy="1191895"/>
          </a:xfrm>
          <a:prstGeom prst="rect">
            <a:avLst/>
          </a:prstGeom>
          <a:solidFill>
            <a:srgbClr val="EC3B8D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200">
              <a:latin typeface="Times New Roman"/>
              <a:cs typeface="Times New Roman"/>
            </a:endParaRPr>
          </a:p>
          <a:p>
            <a:pPr marL="254635">
              <a:lnSpc>
                <a:spcPct val="100000"/>
              </a:lnSpc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42%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320028" y="2590809"/>
            <a:ext cx="812800" cy="338455"/>
          </a:xfrm>
          <a:prstGeom prst="rect">
            <a:avLst/>
          </a:prstGeom>
          <a:solidFill>
            <a:srgbClr val="4EBDA3"/>
          </a:solidFill>
        </p:spPr>
        <p:txBody>
          <a:bodyPr wrap="square" lIns="0" tIns="71755" rIns="0" bIns="0" rtlCol="0" vert="horz">
            <a:spAutoFit/>
          </a:bodyPr>
          <a:lstStyle/>
          <a:p>
            <a:pPr marL="254000">
              <a:lnSpc>
                <a:spcPct val="100000"/>
              </a:lnSpc>
              <a:spcBef>
                <a:spcPts val="565"/>
              </a:spcBef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12%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8441435" y="2590809"/>
            <a:ext cx="814069" cy="506095"/>
          </a:xfrm>
          <a:prstGeom prst="rect">
            <a:avLst/>
          </a:prstGeom>
          <a:solidFill>
            <a:srgbClr val="4EBDA3"/>
          </a:solidFill>
        </p:spPr>
        <p:txBody>
          <a:bodyPr wrap="square" lIns="0" tIns="156210" rIns="0" bIns="0" rtlCol="0" vert="horz">
            <a:spAutoFit/>
          </a:bodyPr>
          <a:lstStyle/>
          <a:p>
            <a:pPr marL="254635">
              <a:lnSpc>
                <a:spcPct val="100000"/>
              </a:lnSpc>
              <a:spcBef>
                <a:spcPts val="1230"/>
              </a:spcBef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0562843" y="2590809"/>
            <a:ext cx="814069" cy="597535"/>
          </a:xfrm>
          <a:prstGeom prst="rect">
            <a:avLst/>
          </a:prstGeom>
          <a:solidFill>
            <a:srgbClr val="4EBDA3"/>
          </a:solidFill>
        </p:spPr>
        <p:txBody>
          <a:bodyPr wrap="square" lIns="0" tIns="2603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4"/>
              </a:spcBef>
            </a:pPr>
            <a:endParaRPr sz="1200">
              <a:latin typeface="Times New Roman"/>
              <a:cs typeface="Times New Roman"/>
            </a:endParaRPr>
          </a:p>
          <a:p>
            <a:pPr marL="254635">
              <a:lnSpc>
                <a:spcPct val="100000"/>
              </a:lnSpc>
            </a:pP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</a:rPr>
              <a:t>21%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292066" y="5514190"/>
            <a:ext cx="8585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HHI</a:t>
            </a:r>
            <a:r>
              <a:rPr dirty="0" sz="12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$100K+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8328892" y="5514190"/>
            <a:ext cx="1038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HHI</a:t>
            </a:r>
            <a:r>
              <a:rPr dirty="0" sz="12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$50k-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$99k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0577858" y="5514190"/>
            <a:ext cx="7861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HHI</a:t>
            </a:r>
            <a:r>
              <a:rPr dirty="0" sz="12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&lt;$50K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7112507" y="2278379"/>
            <a:ext cx="2974975" cy="83820"/>
            <a:chOff x="7112507" y="2278379"/>
            <a:chExt cx="2974975" cy="83820"/>
          </a:xfrm>
        </p:grpSpPr>
        <p:sp>
          <p:nvSpPr>
            <p:cNvPr id="37" name="object 37" descr=""/>
            <p:cNvSpPr/>
            <p:nvPr/>
          </p:nvSpPr>
          <p:spPr>
            <a:xfrm>
              <a:off x="7112507" y="2278379"/>
              <a:ext cx="85725" cy="83820"/>
            </a:xfrm>
            <a:custGeom>
              <a:avLst/>
              <a:gdLst/>
              <a:ahLst/>
              <a:cxnLst/>
              <a:rect l="l" t="t" r="r" b="b"/>
              <a:pathLst>
                <a:path w="85725" h="83819">
                  <a:moveTo>
                    <a:pt x="85344" y="0"/>
                  </a:moveTo>
                  <a:lnTo>
                    <a:pt x="0" y="0"/>
                  </a:lnTo>
                  <a:lnTo>
                    <a:pt x="0" y="83820"/>
                  </a:lnTo>
                  <a:lnTo>
                    <a:pt x="85344" y="83820"/>
                  </a:lnTo>
                  <a:lnTo>
                    <a:pt x="85344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8025383" y="2278379"/>
              <a:ext cx="83820" cy="83820"/>
            </a:xfrm>
            <a:custGeom>
              <a:avLst/>
              <a:gdLst/>
              <a:ahLst/>
              <a:cxnLst/>
              <a:rect l="l" t="t" r="r" b="b"/>
              <a:pathLst>
                <a:path w="83820" h="83819">
                  <a:moveTo>
                    <a:pt x="83820" y="0"/>
                  </a:moveTo>
                  <a:lnTo>
                    <a:pt x="0" y="0"/>
                  </a:lnTo>
                  <a:lnTo>
                    <a:pt x="0" y="83820"/>
                  </a:lnTo>
                  <a:lnTo>
                    <a:pt x="83820" y="83820"/>
                  </a:lnTo>
                  <a:lnTo>
                    <a:pt x="83820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8702039" y="2278379"/>
              <a:ext cx="83820" cy="83820"/>
            </a:xfrm>
            <a:custGeom>
              <a:avLst/>
              <a:gdLst/>
              <a:ahLst/>
              <a:cxnLst/>
              <a:rect l="l" t="t" r="r" b="b"/>
              <a:pathLst>
                <a:path w="83820" h="83819">
                  <a:moveTo>
                    <a:pt x="83820" y="0"/>
                  </a:moveTo>
                  <a:lnTo>
                    <a:pt x="0" y="0"/>
                  </a:lnTo>
                  <a:lnTo>
                    <a:pt x="0" y="83820"/>
                  </a:lnTo>
                  <a:lnTo>
                    <a:pt x="83820" y="83820"/>
                  </a:lnTo>
                  <a:lnTo>
                    <a:pt x="8382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0003535" y="2278379"/>
              <a:ext cx="83820" cy="83820"/>
            </a:xfrm>
            <a:custGeom>
              <a:avLst/>
              <a:gdLst/>
              <a:ahLst/>
              <a:cxnLst/>
              <a:rect l="l" t="t" r="r" b="b"/>
              <a:pathLst>
                <a:path w="83820" h="83819">
                  <a:moveTo>
                    <a:pt x="83820" y="0"/>
                  </a:moveTo>
                  <a:lnTo>
                    <a:pt x="0" y="0"/>
                  </a:lnTo>
                  <a:lnTo>
                    <a:pt x="0" y="83820"/>
                  </a:lnTo>
                  <a:lnTo>
                    <a:pt x="83820" y="83820"/>
                  </a:lnTo>
                  <a:lnTo>
                    <a:pt x="83820" y="0"/>
                  </a:lnTo>
                  <a:close/>
                </a:path>
              </a:pathLst>
            </a:custGeom>
            <a:solidFill>
              <a:srgbClr val="4EBDA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/>
          <p:nvPr/>
        </p:nvSpPr>
        <p:spPr>
          <a:xfrm>
            <a:off x="6521931" y="1836417"/>
            <a:ext cx="4652010" cy="575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Economic</a:t>
            </a:r>
            <a:r>
              <a:rPr dirty="0" sz="1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Sentiment</a:t>
            </a:r>
            <a:r>
              <a:rPr dirty="0" sz="1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by</a:t>
            </a:r>
            <a:r>
              <a:rPr dirty="0" sz="1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Household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B1363"/>
                </a:solidFill>
                <a:latin typeface="Arial"/>
                <a:cs typeface="Arial"/>
              </a:rPr>
              <a:t>Income</a:t>
            </a:r>
            <a:endParaRPr sz="1600">
              <a:latin typeface="Arial"/>
              <a:cs typeface="Arial"/>
            </a:endParaRPr>
          </a:p>
          <a:p>
            <a:pPr algn="ctr" marL="179070">
              <a:lnSpc>
                <a:spcPct val="100000"/>
              </a:lnSpc>
              <a:spcBef>
                <a:spcPts val="969"/>
              </a:spcBef>
              <a:tabLst>
                <a:tab pos="1091565" algn="l"/>
                <a:tab pos="1767839" algn="l"/>
                <a:tab pos="3068955" algn="l"/>
              </a:tabLst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Excellent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Good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Not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Very</a:t>
            </a:r>
            <a:r>
              <a:rPr dirty="0" sz="12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Good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Terrible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5021579" y="1935479"/>
            <a:ext cx="0" cy="3863975"/>
          </a:xfrm>
          <a:custGeom>
            <a:avLst/>
            <a:gdLst/>
            <a:ahLst/>
            <a:cxnLst/>
            <a:rect l="l" t="t" r="r" b="b"/>
            <a:pathLst>
              <a:path w="0" h="3863975">
                <a:moveTo>
                  <a:pt x="0" y="0"/>
                </a:moveTo>
                <a:lnTo>
                  <a:pt x="0" y="3863962"/>
                </a:lnTo>
              </a:path>
            </a:pathLst>
          </a:custGeom>
          <a:ln w="1270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5D9445-9945-4B78-A6F7-E252BEA67299}"/>
</file>

<file path=customXml/itemProps2.xml><?xml version="1.0" encoding="utf-8"?>
<ds:datastoreItem xmlns:ds="http://schemas.openxmlformats.org/officeDocument/2006/customXml" ds:itemID="{15B33D60-F3D1-4A56-A7D6-29276ED732ED}"/>
</file>

<file path=customXml/itemProps3.xml><?xml version="1.0" encoding="utf-8"?>
<ds:datastoreItem xmlns:ds="http://schemas.openxmlformats.org/officeDocument/2006/customXml" ds:itemID="{00ECB0CF-AD64-406A-ADCA-204781C6C16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2024-05-01T17:36:59Z</dcterms:created>
  <dcterms:modified xsi:type="dcterms:W3CDTF">2024-05-01T17:36:59Z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