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14684604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76372F-3479-4139-AA72-EBE4ECB533E5}" v="1" dt="2025-12-10T20:13:05.0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2-10T20:13:05.048" v="0"/>
      <pc:docMkLst>
        <pc:docMk/>
      </pc:docMkLst>
      <pc:sldChg chg="add">
        <pc:chgData name="Dylan Breger" userId="9b3da09f-10fe-42ec-9aa5-9fa2a3e9cc20" providerId="ADAL" clId="{D81AFA50-692E-4678-A384-3793507736DC}" dt="2025-12-10T20:13:05.048" v="0"/>
        <pc:sldMkLst>
          <pc:docMk/>
          <pc:sldMk cId="2375402043" sldId="214684604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7298907625263722E-2"/>
          <c:w val="1"/>
          <c:h val="0.86408539714392363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axId val="1047679935"/>
        <c:axId val="1047676575"/>
      </c:barChart>
      <c:catAx>
        <c:axId val="10476799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1F1A62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047676575"/>
        <c:crosses val="autoZero"/>
        <c:auto val="1"/>
        <c:lblAlgn val="ctr"/>
        <c:lblOffset val="100"/>
        <c:noMultiLvlLbl val="0"/>
      </c:catAx>
      <c:valAx>
        <c:axId val="1047676575"/>
        <c:scaling>
          <c:orientation val="minMax"/>
          <c:max val="1"/>
        </c:scaling>
        <c:delete val="1"/>
        <c:axPos val="l"/>
        <c:numFmt formatCode="0%" sourceLinked="1"/>
        <c:majorTickMark val="none"/>
        <c:minorTickMark val="none"/>
        <c:tickLblPos val="nextTo"/>
        <c:crossAx val="104767993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rgbClr val="1F1A62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540085770309527E-2"/>
          <c:y val="0"/>
          <c:w val="0.90403740157480317"/>
          <c:h val="0.903340629554704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Excellent shape</c:v>
                </c:pt>
              </c:strCache>
            </c:strRef>
          </c:tx>
          <c:spPr>
            <a:solidFill>
              <a:srgbClr val="1F1A6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March</c:v>
                </c:pt>
                <c:pt idx="1">
                  <c:v>April</c:v>
                </c:pt>
                <c:pt idx="2">
                  <c:v>May</c:v>
                </c:pt>
                <c:pt idx="3">
                  <c:v>June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0.09</c:v>
                </c:pt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67-844F-97B0-FC53127A806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Good shape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March</c:v>
                </c:pt>
                <c:pt idx="1">
                  <c:v>April</c:v>
                </c:pt>
                <c:pt idx="2">
                  <c:v>May</c:v>
                </c:pt>
                <c:pt idx="3">
                  <c:v>June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0.25</c:v>
                </c:pt>
                <c:pt idx="1">
                  <c:v>0.23</c:v>
                </c:pt>
                <c:pt idx="2">
                  <c:v>0.25</c:v>
                </c:pt>
                <c:pt idx="3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67-844F-97B0-FC53127A806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Not very good shape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March</c:v>
                </c:pt>
                <c:pt idx="1">
                  <c:v>April</c:v>
                </c:pt>
                <c:pt idx="2">
                  <c:v>May</c:v>
                </c:pt>
                <c:pt idx="3">
                  <c:v>June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0.49</c:v>
                </c:pt>
                <c:pt idx="1">
                  <c:v>0.47</c:v>
                </c:pt>
                <c:pt idx="2">
                  <c:v>0.43</c:v>
                </c:pt>
                <c:pt idx="3">
                  <c:v>0.39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67-844F-97B0-FC53127A806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Terrible shape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March</c:v>
                </c:pt>
                <c:pt idx="1">
                  <c:v>April</c:v>
                </c:pt>
                <c:pt idx="2">
                  <c:v>May</c:v>
                </c:pt>
                <c:pt idx="3">
                  <c:v>June</c:v>
                </c:pt>
              </c:strCache>
            </c:strRef>
          </c:cat>
          <c:val>
            <c:numRef>
              <c:f>Sheet1!$E$2:$E$5</c:f>
              <c:numCache>
                <c:formatCode>0%</c:formatCode>
                <c:ptCount val="4"/>
                <c:pt idx="0">
                  <c:v>0.17</c:v>
                </c:pt>
                <c:pt idx="1">
                  <c:v>0.2</c:v>
                </c:pt>
                <c:pt idx="2">
                  <c:v>0.22</c:v>
                </c:pt>
                <c:pt idx="3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A67-844F-97B0-FC53127A80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28231343"/>
        <c:axId val="536589120"/>
      </c:barChart>
      <c:catAx>
        <c:axId val="12282313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F1A62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536589120"/>
        <c:crosses val="autoZero"/>
        <c:auto val="1"/>
        <c:lblAlgn val="ctr"/>
        <c:lblOffset val="100"/>
        <c:noMultiLvlLbl val="0"/>
      </c:catAx>
      <c:valAx>
        <c:axId val="53658912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2282313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076529239803836"/>
          <c:y val="1.5636870015747682E-2"/>
          <c:w val="0.52624026199248364"/>
          <c:h val="5.58090972108502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F1A62"/>
              </a:solidFill>
              <a:latin typeface="Helvetica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DCC00C-4305-42B5-8CBD-947D83D021B1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648F86-46FD-4EDD-8DC9-7261F3372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825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577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577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6034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F7945-05EB-5735-34E4-007165D0A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4CD5F8-A226-98C1-FB7D-BFCDB89BC4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FE92FC-6B4D-C4F5-9FED-0AE769FB0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469-F1F9-4F9C-9733-4CD8E77BE6D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58CCF8-A9C3-BE02-60A5-34B9D9BB3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36432-7EF4-E15E-456D-B2F850CF7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5FFF-8D20-4BF6-9575-289294D81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671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87CF4-D2B8-91D8-D8EF-972E42DEF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4ED0D1-0E56-C90C-E3B0-21C229D0F1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56B23D-DA98-0570-5CF9-7A7BE6AFD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469-F1F9-4F9C-9733-4CD8E77BE6D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1818C-E984-E398-6F29-E98AF3A86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11913-1B65-81D3-8E17-B9E4C76C5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5FFF-8D20-4BF6-9575-289294D81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248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FC160D-E618-6C02-3055-0A84ACBDC8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E2867E-3FD9-2B0F-C951-BD42D25ABC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0EFC8-828A-FEF1-A714-990F3477C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469-F1F9-4F9C-9733-4CD8E77BE6D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EE2EA3-D5B1-640E-82D9-A516B8FE8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C18B0-9AE1-524C-4ED9-34E5A1F53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5FFF-8D20-4BF6-9575-289294D81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242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0AD4A-599A-EC19-81C8-BD7C7A22F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4E1CB-A771-1FF0-C256-33456C191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F01214-323E-44B6-7532-E280AE186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469-F1F9-4F9C-9733-4CD8E77BE6D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FF0468-525F-453B-44FE-DC7D481C6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2B9D9-2BE3-F3BF-3FE6-ADB7D6063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5FFF-8D20-4BF6-9575-289294D81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178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98621-4DE4-BF00-97E5-F105EF8AF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C97B0-A3E8-FF5E-4AE7-5985AE6CE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CD54B9-869F-1956-3239-DF2F2C6E2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469-F1F9-4F9C-9733-4CD8E77BE6D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1268F-7FD9-263B-7485-2042FBE50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CFA12-CB40-744C-5608-B5C1885B9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5FFF-8D20-4BF6-9575-289294D81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83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3A49FE-53A5-6F38-D6CE-A824D57A4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51F98-BB79-7F53-8C10-884E4561F8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31BB3D-9714-A359-7AC2-974A5DC94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FA5369-E8C7-3255-C36A-75C3D8F3F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469-F1F9-4F9C-9733-4CD8E77BE6D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D7B074-A84C-E159-056F-3B24E8D08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C80113-E2D2-D2A1-66AE-7611B9217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5FFF-8D20-4BF6-9575-289294D81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83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F457B-677E-C7AF-99E7-D26FB9B0F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F68CA7-1B2E-EFA2-1BC1-4C475ECDE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C3845-BBB7-7EC8-F1DC-411EE5E08E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EC6290-B5FF-38BE-9D27-2BBC41CD65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D6D7D6-AD6A-0A5C-7798-94B4C9A2CB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868FBB-A2E1-3E98-042C-44859E66B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469-F1F9-4F9C-9733-4CD8E77BE6D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B90D24-5BAF-6093-8337-675882141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26DD74-53E3-4087-FCAB-4918806B4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5FFF-8D20-4BF6-9575-289294D81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746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AC9D2-637F-5B52-93B2-EBC892002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1D7740-4E3F-FF39-2737-9498D5FC7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469-F1F9-4F9C-9733-4CD8E77BE6D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DBDC9E-C599-FFFC-6DC3-C8963EA03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EA4325-0366-8B5E-82C5-CA6ABAFE9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5FFF-8D20-4BF6-9575-289294D81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542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9B8E55-8F51-6A11-3DA3-2311AA3B5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469-F1F9-4F9C-9733-4CD8E77BE6D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7E24FD-37A5-0D2D-7013-39A68AFB6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4204A6-514A-053E-CBC7-F1257338F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5FFF-8D20-4BF6-9575-289294D81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739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2BFA3-59E5-E402-7B0D-3321D46A5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D3A21-8A9C-D6F4-250A-7F082E971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5603F7-44D5-6A69-5435-D58E10332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B84E51-3485-2769-DCE9-BF061585D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469-F1F9-4F9C-9733-4CD8E77BE6D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281747-7C2B-5EA2-5FE2-A61974C37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4772A-9F12-D614-AB8C-777F8A186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5FFF-8D20-4BF6-9575-289294D81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749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0FB0C-49F3-C5C4-4854-46F2B7DE0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994B41-BFFD-69FC-9CB3-7C8D7FC054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A99361-4BCD-099A-C59F-FE96D814AC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894E4F-8901-56AE-4472-92185180D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1E469-F1F9-4F9C-9733-4CD8E77BE6D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698814-1BD6-4007-D90F-0DD84718D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C4E9E5-0D51-C514-51BB-5280C7C5A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5FFF-8D20-4BF6-9575-289294D81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422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E3F728-609B-E18D-4516-B9D03C5D6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AD4E43-764F-2EAC-5247-531471D4C4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A5CC8B-B22E-E10A-B99E-0284A1BA47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21E469-F1F9-4F9C-9733-4CD8E77BE6D5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718B8C-E3FD-6059-06FE-C568B68323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2157CF-6073-65DF-45F7-20B24B045D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975FFF-8D20-4BF6-9575-289294D81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215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chart" Target="../charts/chart1.xml"/><Relationship Id="rId7" Type="http://schemas.openxmlformats.org/officeDocument/2006/relationships/hyperlink" Target="https://thevab.com/signin?utm_source=grab-and-go&amp;utm_medium=vab-insights&amp;utm_campaign=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image" Target="../media/image1.png"/><Relationship Id="rId4" Type="http://schemas.openxmlformats.org/officeDocument/2006/relationships/chart" Target="../charts/chart2.xml"/><Relationship Id="rId9" Type="http://schemas.openxmlformats.org/officeDocument/2006/relationships/hyperlink" Target="https://thevab.com/insight/welcome-tv-187-brands-made-their-national-tv-debut-first-half-2025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553FF1D-8569-13FC-380A-29C7AE90B46B}"/>
              </a:ext>
            </a:extLst>
          </p:cNvPr>
          <p:cNvSpPr>
            <a:spLocks/>
          </p:cNvSpPr>
          <p:nvPr/>
        </p:nvSpPr>
        <p:spPr>
          <a:xfrm>
            <a:off x="1" y="169616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D165E2-77C2-727D-F96F-ADACA591B75F}"/>
              </a:ext>
            </a:extLst>
          </p:cNvPr>
          <p:cNvSpPr/>
          <p:nvPr/>
        </p:nvSpPr>
        <p:spPr>
          <a:xfrm>
            <a:off x="228601" y="443333"/>
            <a:ext cx="998036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Consumer sentiment improved only slightly in early 2025, with over 60% of adults still viewing the economy negatively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94B73F-DB68-6CB8-491C-798F45F305DC}"/>
              </a:ext>
            </a:extLst>
          </p:cNvPr>
          <p:cNvSpPr txBox="1"/>
          <p:nvPr/>
        </p:nvSpPr>
        <p:spPr>
          <a:xfrm>
            <a:off x="553296" y="6058643"/>
            <a:ext cx="764108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Source: Dentsu,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Consumer Navigator: American Mindset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, June 2025. </a:t>
            </a:r>
            <a:endParaRPr kumimoji="0" lang="fr-FR" sz="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147CE2AA-8A83-5C81-12BE-AFC456CD6BA3}"/>
              </a:ext>
            </a:extLst>
          </p:cNvPr>
          <p:cNvGraphicFramePr/>
          <p:nvPr/>
        </p:nvGraphicFramePr>
        <p:xfrm>
          <a:off x="4373839" y="2259472"/>
          <a:ext cx="7378862" cy="3745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587B02C-A953-6741-C5B5-A19A36BF68EA}"/>
              </a:ext>
            </a:extLst>
          </p:cNvPr>
          <p:cNvSpPr txBox="1"/>
          <p:nvPr/>
        </p:nvSpPr>
        <p:spPr>
          <a:xfrm>
            <a:off x="2385732" y="1717684"/>
            <a:ext cx="78822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R="0" lvl="0" indent="0" algn="ctr" defTabSz="586082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1" i="0" u="sng" strike="noStrike" cap="none" spc="0" normalizeH="0" baseline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0" marR="0" lvl="0" indent="0" algn="ctr" defTabSz="58608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How consumers are feeling about the state of the U.S. economy</a:t>
            </a: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73EC6B31-CADE-B1AC-65D1-31A849350BD3}"/>
              </a:ext>
            </a:extLst>
          </p:cNvPr>
          <p:cNvGraphicFramePr/>
          <p:nvPr/>
        </p:nvGraphicFramePr>
        <p:xfrm>
          <a:off x="756355" y="2056238"/>
          <a:ext cx="10996346" cy="4060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Right Brace 8">
            <a:extLst>
              <a:ext uri="{FF2B5EF4-FFF2-40B4-BE49-F238E27FC236}">
                <a16:creationId xmlns:a16="http://schemas.microsoft.com/office/drawing/2014/main" id="{F354D3B6-2A2C-5519-E9D2-7FB4486B329F}"/>
              </a:ext>
            </a:extLst>
          </p:cNvPr>
          <p:cNvSpPr/>
          <p:nvPr/>
        </p:nvSpPr>
        <p:spPr>
          <a:xfrm>
            <a:off x="3177362" y="2695186"/>
            <a:ext cx="233916" cy="2003085"/>
          </a:xfrm>
          <a:prstGeom prst="rightBrace">
            <a:avLst>
              <a:gd name="adj1" fmla="val 63531"/>
              <a:gd name="adj2" fmla="val 50000"/>
            </a:avLst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/>
              <a:ea typeface="+mn-ea"/>
              <a:cs typeface="Helvetica" panose="020B0604020202020204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9834BB4-D768-E3A3-CCE5-D8DA475279CE}"/>
              </a:ext>
            </a:extLst>
          </p:cNvPr>
          <p:cNvSpPr/>
          <p:nvPr/>
        </p:nvSpPr>
        <p:spPr>
          <a:xfrm>
            <a:off x="3509203" y="3476491"/>
            <a:ext cx="766711" cy="440474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A343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66%</a:t>
            </a:r>
          </a:p>
        </p:txBody>
      </p:sp>
      <p:sp>
        <p:nvSpPr>
          <p:cNvPr id="17" name="Right Brace 16">
            <a:extLst>
              <a:ext uri="{FF2B5EF4-FFF2-40B4-BE49-F238E27FC236}">
                <a16:creationId xmlns:a16="http://schemas.microsoft.com/office/drawing/2014/main" id="{747C1220-8DB6-5331-926A-823784A1B21A}"/>
              </a:ext>
            </a:extLst>
          </p:cNvPr>
          <p:cNvSpPr/>
          <p:nvPr/>
        </p:nvSpPr>
        <p:spPr>
          <a:xfrm>
            <a:off x="5668120" y="2702285"/>
            <a:ext cx="164165" cy="1995986"/>
          </a:xfrm>
          <a:prstGeom prst="rightBrace">
            <a:avLst>
              <a:gd name="adj1" fmla="val 63531"/>
              <a:gd name="adj2" fmla="val 50000"/>
            </a:avLst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/>
              <a:ea typeface="+mn-ea"/>
              <a:cs typeface="Helvetica" panose="020B0604020202020204"/>
            </a:endParaRPr>
          </a:p>
        </p:txBody>
      </p:sp>
      <p:sp>
        <p:nvSpPr>
          <p:cNvPr id="21" name="Right Brace 20">
            <a:extLst>
              <a:ext uri="{FF2B5EF4-FFF2-40B4-BE49-F238E27FC236}">
                <a16:creationId xmlns:a16="http://schemas.microsoft.com/office/drawing/2014/main" id="{523168DB-BDD9-8A9E-BF20-C025933F97BE}"/>
              </a:ext>
            </a:extLst>
          </p:cNvPr>
          <p:cNvSpPr/>
          <p:nvPr/>
        </p:nvSpPr>
        <p:spPr>
          <a:xfrm>
            <a:off x="8151955" y="2707105"/>
            <a:ext cx="289136" cy="1913203"/>
          </a:xfrm>
          <a:prstGeom prst="rightBrace">
            <a:avLst>
              <a:gd name="adj1" fmla="val 63531"/>
              <a:gd name="adj2" fmla="val 50000"/>
            </a:avLst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/>
              <a:ea typeface="+mn-ea"/>
              <a:cs typeface="Helvetica" panose="020B0604020202020204"/>
            </a:endParaRPr>
          </a:p>
        </p:txBody>
      </p:sp>
      <p:sp>
        <p:nvSpPr>
          <p:cNvPr id="25" name="Right Brace 24">
            <a:extLst>
              <a:ext uri="{FF2B5EF4-FFF2-40B4-BE49-F238E27FC236}">
                <a16:creationId xmlns:a16="http://schemas.microsoft.com/office/drawing/2014/main" id="{E2EEDFE1-5231-E27F-EB35-0F2D96876922}"/>
              </a:ext>
            </a:extLst>
          </p:cNvPr>
          <p:cNvSpPr/>
          <p:nvPr/>
        </p:nvSpPr>
        <p:spPr>
          <a:xfrm>
            <a:off x="10615957" y="2711011"/>
            <a:ext cx="233916" cy="1909297"/>
          </a:xfrm>
          <a:prstGeom prst="rightBrace">
            <a:avLst>
              <a:gd name="adj1" fmla="val 63531"/>
              <a:gd name="adj2" fmla="val 50000"/>
            </a:avLst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/>
              <a:ea typeface="+mn-ea"/>
              <a:cs typeface="Helvetica" panose="020B0604020202020204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0528983-A835-7727-AFBF-5E3E1D633FBB}"/>
              </a:ext>
            </a:extLst>
          </p:cNvPr>
          <p:cNvSpPr/>
          <p:nvPr/>
        </p:nvSpPr>
        <p:spPr>
          <a:xfrm>
            <a:off x="5894008" y="3476491"/>
            <a:ext cx="766711" cy="440474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A343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67%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0B0C484-322E-3531-1927-0666C651F1DC}"/>
              </a:ext>
            </a:extLst>
          </p:cNvPr>
          <p:cNvSpPr/>
          <p:nvPr/>
        </p:nvSpPr>
        <p:spPr>
          <a:xfrm>
            <a:off x="8539016" y="3443469"/>
            <a:ext cx="766711" cy="440474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A343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65%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C221720D-52CB-7941-6287-C8D18D8587C1}"/>
              </a:ext>
            </a:extLst>
          </p:cNvPr>
          <p:cNvSpPr/>
          <p:nvPr/>
        </p:nvSpPr>
        <p:spPr>
          <a:xfrm>
            <a:off x="10956173" y="3443469"/>
            <a:ext cx="766711" cy="440474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A343FF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63%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CACF677-FC94-9FAE-51F9-984A1C0D8D8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0CFDD7A5-A65C-B3C4-E365-35D2EEDC4674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5466FD2-4187-81DE-A6B6-ED2C4BD9465F}"/>
              </a:ext>
            </a:extLst>
          </p:cNvPr>
          <p:cNvSpPr txBox="1"/>
          <p:nvPr/>
        </p:nvSpPr>
        <p:spPr>
          <a:xfrm>
            <a:off x="10224396" y="26057"/>
            <a:ext cx="2026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economic insights</a:t>
            </a:r>
          </a:p>
        </p:txBody>
      </p:sp>
      <p:pic>
        <p:nvPicPr>
          <p:cNvPr id="28" name="Picture 2">
            <a:hlinkClick r:id="rId7"/>
            <a:extLst>
              <a:ext uri="{FF2B5EF4-FFF2-40B4-BE49-F238E27FC236}">
                <a16:creationId xmlns:a16="http://schemas.microsoft.com/office/drawing/2014/main" id="{BA2FADE0-447A-C2E6-F15D-8A803B2DC3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98131BDD-1255-E68A-7A2A-ECAC2D9CF230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490423C-6EB1-08F8-1D8D-A4DFCA15EB39}"/>
              </a:ext>
            </a:extLst>
          </p:cNvPr>
          <p:cNvSpPr/>
          <p:nvPr/>
        </p:nvSpPr>
        <p:spPr>
          <a:xfrm>
            <a:off x="-4" y="0"/>
            <a:ext cx="1760710" cy="29987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U.S. Economic Outlook</a:t>
            </a:r>
          </a:p>
        </p:txBody>
      </p:sp>
      <p:sp>
        <p:nvSpPr>
          <p:cNvPr id="32" name="TextBox 31">
            <a:hlinkClick r:id="rId9"/>
            <a:extLst>
              <a:ext uri="{FF2B5EF4-FFF2-40B4-BE49-F238E27FC236}">
                <a16:creationId xmlns:a16="http://schemas.microsoft.com/office/drawing/2014/main" id="{D995252A-6AB3-6FCA-EBDD-8914A15255B5}"/>
              </a:ext>
            </a:extLst>
          </p:cNvPr>
          <p:cNvSpPr txBox="1">
            <a:spLocks/>
          </p:cNvSpPr>
          <p:nvPr/>
        </p:nvSpPr>
        <p:spPr>
          <a:xfrm>
            <a:off x="-3" y="6274794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1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Welcome to TV: Meet the New Advertisers Who Are Creating Consumer Curiosity and Brand Consideration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learn more</a:t>
            </a:r>
          </a:p>
        </p:txBody>
      </p:sp>
    </p:spTree>
    <p:extLst>
      <p:ext uri="{BB962C8B-B14F-4D97-AF65-F5344CB8AC3E}">
        <p14:creationId xmlns:p14="http://schemas.microsoft.com/office/powerpoint/2010/main" val="2375402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42f62077628c401177b6e4119d71e663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9f7ddb8178aec998deff86fa7a0b28e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04555F-333A-4C65-A2D8-8EDBE527F7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db7a3-d8d8-4d5a-8559-ae518cf29f49"/>
    <ds:schemaRef ds:uri="8ffbcc2d-a520-42b9-8ca7-e09066416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6380633-ABE6-4B39-BD1E-453D7CDC1D7B}">
  <ds:schemaRefs>
    <ds:schemaRef ds:uri="http://schemas.microsoft.com/office/2006/metadata/properties"/>
    <ds:schemaRef ds:uri="http://schemas.microsoft.com/office/infopath/2007/PartnerControls"/>
    <ds:schemaRef ds:uri="8ffbcc2d-a520-42b9-8ca7-e090664160a6"/>
    <ds:schemaRef ds:uri="97cdb7a3-d8d8-4d5a-8559-ae518cf29f49"/>
  </ds:schemaRefs>
</ds:datastoreItem>
</file>

<file path=customXml/itemProps3.xml><?xml version="1.0" encoding="utf-8"?>
<ds:datastoreItem xmlns:ds="http://schemas.openxmlformats.org/officeDocument/2006/customXml" ds:itemID="{416915B1-86D4-42C7-9FB0-5060F7530B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2025-12-10T20:13:03Z</dcterms:created>
  <dcterms:modified xsi:type="dcterms:W3CDTF">2025-12-10T21:52:50Z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  <property fmtid="{D5CDD505-2E9C-101B-9397-08002B2CF9AE}" pid="3" name="MediaServiceImageTags">
    <vt:lpwstr/>
  </property>
</Properties>
</file>