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37674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3B23793-9A5F-4CB6-B6EF-098EB97221A1}" v="1" dt="2025-06-11T19:16:24.70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8" d="100"/>
          <a:sy n="48" d="100"/>
        </p:scale>
        <p:origin x="53" y="7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03B23793-9A5F-4CB6-B6EF-098EB97221A1}"/>
    <pc:docChg chg="addSld modSld">
      <pc:chgData name="Dylan Breger" userId="9b3da09f-10fe-42ec-9aa5-9fa2a3e9cc20" providerId="ADAL" clId="{03B23793-9A5F-4CB6-B6EF-098EB97221A1}" dt="2025-06-11T19:16:24.702" v="0"/>
      <pc:docMkLst>
        <pc:docMk/>
      </pc:docMkLst>
      <pc:sldChg chg="add">
        <pc:chgData name="Dylan Breger" userId="9b3da09f-10fe-42ec-9aa5-9fa2a3e9cc20" providerId="ADAL" clId="{03B23793-9A5F-4CB6-B6EF-098EB97221A1}" dt="2025-06-11T19:16:24.702" v="0"/>
        <pc:sldMkLst>
          <pc:docMk/>
          <pc:sldMk cId="1206563616" sldId="2147376749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9061403511909085"/>
          <c:y val="3.6208453909385555E-2"/>
          <c:w val="0.46283674284729892"/>
          <c:h val="0.9275830921812289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rgbClr val="1F1A62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55AD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4327-4824-B138-FBAC1147CB38}"/>
              </c:ext>
            </c:extLst>
          </c:dPt>
          <c:dPt>
            <c:idx val="2"/>
            <c:invertIfNegative val="0"/>
            <c:bubble3D val="0"/>
            <c:spPr>
              <a:solidFill>
                <a:srgbClr val="2C82F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4327-4824-B138-FBAC1147CB38}"/>
              </c:ext>
            </c:extLst>
          </c:dPt>
          <c:dPt>
            <c:idx val="3"/>
            <c:invertIfNegative val="0"/>
            <c:bubble3D val="0"/>
            <c:spPr>
              <a:solidFill>
                <a:srgbClr val="FF6E3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4327-4824-B138-FBAC1147CB38}"/>
              </c:ext>
            </c:extLst>
          </c:dPt>
          <c:dPt>
            <c:idx val="4"/>
            <c:invertIfNegative val="0"/>
            <c:bubble3D val="0"/>
            <c:spPr>
              <a:solidFill>
                <a:srgbClr val="FFE6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4327-4824-B138-FBAC1147CB38}"/>
              </c:ext>
            </c:extLst>
          </c:dPt>
          <c:dPt>
            <c:idx val="5"/>
            <c:invertIfNegative val="0"/>
            <c:bubble3D val="0"/>
            <c:spPr>
              <a:solidFill>
                <a:srgbClr val="7030A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053C-491B-9A4D-84BE45D5CD94}"/>
              </c:ext>
            </c:extLst>
          </c:dPt>
          <c:dPt>
            <c:idx val="6"/>
            <c:invertIfNegative val="0"/>
            <c:bubble3D val="0"/>
            <c:spPr>
              <a:solidFill>
                <a:srgbClr val="4EBEA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053C-491B-9A4D-84BE45D5CD94}"/>
              </c:ext>
            </c:extLst>
          </c:dPt>
          <c:dPt>
            <c:idx val="7"/>
            <c:invertIfNegative val="0"/>
            <c:bubble3D val="0"/>
            <c:spPr>
              <a:solidFill>
                <a:srgbClr val="ED3C8D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053C-491B-9A4D-84BE45D5CD94}"/>
              </c:ext>
            </c:extLst>
          </c:dPt>
          <c:dPt>
            <c:idx val="8"/>
            <c:invertIfNegative val="0"/>
            <c:bubble3D val="0"/>
            <c:spPr>
              <a:solidFill>
                <a:srgbClr val="00BFF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053C-491B-9A4D-84BE45D5CD9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1F1A62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Sheet1!$A$2:$A$10</c:f>
              <c:strCache>
                <c:ptCount val="9"/>
                <c:pt idx="0">
                  <c:v>Procurement</c:v>
                </c:pt>
                <c:pt idx="1">
                  <c:v>External partners**</c:v>
                </c:pt>
                <c:pt idx="2">
                  <c:v>My agency / agencies</c:v>
                </c:pt>
                <c:pt idx="3">
                  <c:v>Board of directors</c:v>
                </c:pt>
                <c:pt idx="4">
                  <c:v>Finance department</c:v>
                </c:pt>
                <c:pt idx="5">
                  <c:v>Sales leadership</c:v>
                </c:pt>
                <c:pt idx="6">
                  <c:v>Brand / Product 
management team</c:v>
                </c:pt>
                <c:pt idx="7">
                  <c:v>Marketing</c:v>
                </c:pt>
                <c:pt idx="8">
                  <c:v>Executive leadership*</c:v>
                </c:pt>
              </c:strCache>
            </c:strRef>
          </c:cat>
          <c:val>
            <c:numRef>
              <c:f>Sheet1!$B$2:$B$10</c:f>
              <c:numCache>
                <c:formatCode>0%</c:formatCode>
                <c:ptCount val="9"/>
                <c:pt idx="0">
                  <c:v>4.7800000000000002E-2</c:v>
                </c:pt>
                <c:pt idx="1">
                  <c:v>5.3199999999999997E-2</c:v>
                </c:pt>
                <c:pt idx="2">
                  <c:v>5.4300000000000001E-2</c:v>
                </c:pt>
                <c:pt idx="3">
                  <c:v>9.9599999999999994E-2</c:v>
                </c:pt>
                <c:pt idx="4">
                  <c:v>0.1578</c:v>
                </c:pt>
                <c:pt idx="5">
                  <c:v>0.27260000000000001</c:v>
                </c:pt>
                <c:pt idx="6">
                  <c:v>0.31900000000000001</c:v>
                </c:pt>
                <c:pt idx="7">
                  <c:v>0.58299999999999996</c:v>
                </c:pt>
                <c:pt idx="8">
                  <c:v>0.69689999999999996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327-4824-B138-FBAC1147CB3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938707440"/>
        <c:axId val="938711280"/>
      </c:barChart>
      <c:catAx>
        <c:axId val="93870744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F1A62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rgbClr val="1F1A62"/>
                </a:solidFill>
                <a:latin typeface="Helvetica" panose="020B0403020202020204" pitchFamily="34" charset="0"/>
                <a:ea typeface="+mn-ea"/>
                <a:cs typeface="+mn-cs"/>
              </a:defRPr>
            </a:pPr>
            <a:endParaRPr lang="en-US"/>
          </a:p>
        </c:txPr>
        <c:crossAx val="938711280"/>
        <c:crosses val="autoZero"/>
        <c:auto val="1"/>
        <c:lblAlgn val="ctr"/>
        <c:lblOffset val="100"/>
        <c:noMultiLvlLbl val="0"/>
      </c:catAx>
      <c:valAx>
        <c:axId val="938711280"/>
        <c:scaling>
          <c:orientation val="minMax"/>
          <c:max val="0.9"/>
          <c:min val="0"/>
        </c:scaling>
        <c:delete val="1"/>
        <c:axPos val="b"/>
        <c:numFmt formatCode="0%" sourceLinked="1"/>
        <c:majorTickMark val="out"/>
        <c:minorTickMark val="none"/>
        <c:tickLblPos val="nextTo"/>
        <c:crossAx val="9387074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4406464959998498"/>
          <c:y val="3.6208466090122897E-2"/>
          <c:w val="0.46932667924388011"/>
          <c:h val="0.9275830921812289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rgbClr val="1F1A6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55AD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B9CB-4EAC-B0EA-6323BC95AF40}"/>
              </c:ext>
            </c:extLst>
          </c:dPt>
          <c:dPt>
            <c:idx val="1"/>
            <c:invertIfNegative val="0"/>
            <c:bubble3D val="0"/>
            <c:spPr>
              <a:solidFill>
                <a:srgbClr val="1F1A6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B9CB-4EAC-B0EA-6323BC95AF40}"/>
              </c:ext>
            </c:extLst>
          </c:dPt>
          <c:dPt>
            <c:idx val="2"/>
            <c:invertIfNegative val="0"/>
            <c:bubble3D val="0"/>
            <c:spPr>
              <a:solidFill>
                <a:srgbClr val="2C82F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B9CB-4EAC-B0EA-6323BC95AF40}"/>
              </c:ext>
            </c:extLst>
          </c:dPt>
          <c:dPt>
            <c:idx val="3"/>
            <c:invertIfNegative val="0"/>
            <c:bubble3D val="0"/>
            <c:spPr>
              <a:solidFill>
                <a:srgbClr val="FF6E3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F63E-468E-8136-2CFC2D0049CD}"/>
              </c:ext>
            </c:extLst>
          </c:dPt>
          <c:dPt>
            <c:idx val="4"/>
            <c:invertIfNegative val="0"/>
            <c:bubble3D val="0"/>
            <c:spPr>
              <a:solidFill>
                <a:srgbClr val="4EBEA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F63E-468E-8136-2CFC2D0049CD}"/>
              </c:ext>
            </c:extLst>
          </c:dPt>
          <c:dPt>
            <c:idx val="5"/>
            <c:invertIfNegative val="0"/>
            <c:bubble3D val="0"/>
            <c:spPr>
              <a:solidFill>
                <a:srgbClr val="7030A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F63E-468E-8136-2CFC2D0049CD}"/>
              </c:ext>
            </c:extLst>
          </c:dPt>
          <c:dPt>
            <c:idx val="6"/>
            <c:invertIfNegative val="0"/>
            <c:bubble3D val="0"/>
            <c:spPr>
              <a:solidFill>
                <a:srgbClr val="FFE6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F63E-468E-8136-2CFC2D0049CD}"/>
              </c:ext>
            </c:extLst>
          </c:dPt>
          <c:dPt>
            <c:idx val="7"/>
            <c:invertIfNegative val="0"/>
            <c:bubble3D val="0"/>
            <c:spPr>
              <a:solidFill>
                <a:srgbClr val="ED3C8D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F63E-468E-8136-2CFC2D0049CD}"/>
              </c:ext>
            </c:extLst>
          </c:dPt>
          <c:dPt>
            <c:idx val="8"/>
            <c:invertIfNegative val="0"/>
            <c:bubble3D val="0"/>
            <c:spPr>
              <a:solidFill>
                <a:srgbClr val="00BFF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F63E-468E-8136-2CFC2D0049C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1F1A62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Sheet1!$A$2:$A$10</c:f>
              <c:strCache>
                <c:ptCount val="9"/>
                <c:pt idx="0">
                  <c:v>External partners**</c:v>
                </c:pt>
                <c:pt idx="1">
                  <c:v>Procurement</c:v>
                </c:pt>
                <c:pt idx="2">
                  <c:v>My agency / agencies</c:v>
                </c:pt>
                <c:pt idx="3">
                  <c:v>Board of directors</c:v>
                </c:pt>
                <c:pt idx="4">
                  <c:v>Brand / Product 
management team</c:v>
                </c:pt>
                <c:pt idx="5">
                  <c:v>Sales leadership</c:v>
                </c:pt>
                <c:pt idx="6">
                  <c:v>Finance department</c:v>
                </c:pt>
                <c:pt idx="7">
                  <c:v>Marketing</c:v>
                </c:pt>
                <c:pt idx="8">
                  <c:v>Executive leadership*</c:v>
                </c:pt>
              </c:strCache>
            </c:strRef>
          </c:cat>
          <c:val>
            <c:numRef>
              <c:f>Sheet1!$B$2:$B$10</c:f>
              <c:numCache>
                <c:formatCode>0%</c:formatCode>
                <c:ptCount val="9"/>
                <c:pt idx="0">
                  <c:v>7.1599999999999997E-2</c:v>
                </c:pt>
                <c:pt idx="1">
                  <c:v>9.4200000000000006E-2</c:v>
                </c:pt>
                <c:pt idx="2">
                  <c:v>0.1027</c:v>
                </c:pt>
                <c:pt idx="3">
                  <c:v>0.11940000000000001</c:v>
                </c:pt>
                <c:pt idx="4">
                  <c:v>0.15989999999999999</c:v>
                </c:pt>
                <c:pt idx="5">
                  <c:v>0.2011</c:v>
                </c:pt>
                <c:pt idx="6">
                  <c:v>0.27910000000000001</c:v>
                </c:pt>
                <c:pt idx="7">
                  <c:v>0.62949999999999995</c:v>
                </c:pt>
                <c:pt idx="8">
                  <c:v>0.75790000000000002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F63E-468E-8136-2CFC2D0049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938707440"/>
        <c:axId val="938711280"/>
      </c:barChart>
      <c:catAx>
        <c:axId val="93870744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F1A62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rgbClr val="1F1A62"/>
                </a:solidFill>
                <a:latin typeface="Helvetica" panose="020B0403020202020204" pitchFamily="34" charset="0"/>
                <a:ea typeface="+mn-ea"/>
                <a:cs typeface="+mn-cs"/>
              </a:defRPr>
            </a:pPr>
            <a:endParaRPr lang="en-US"/>
          </a:p>
        </c:txPr>
        <c:crossAx val="938711280"/>
        <c:crosses val="autoZero"/>
        <c:auto val="1"/>
        <c:lblAlgn val="ctr"/>
        <c:lblOffset val="100"/>
        <c:noMultiLvlLbl val="0"/>
      </c:catAx>
      <c:valAx>
        <c:axId val="938711280"/>
        <c:scaling>
          <c:orientation val="minMax"/>
          <c:max val="0.9"/>
          <c:min val="0"/>
        </c:scaling>
        <c:delete val="1"/>
        <c:axPos val="b"/>
        <c:numFmt formatCode="0%" sourceLinked="1"/>
        <c:majorTickMark val="out"/>
        <c:minorTickMark val="none"/>
        <c:tickLblPos val="nextTo"/>
        <c:crossAx val="9387074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9061403511909085"/>
          <c:y val="3.6208453909385555E-2"/>
          <c:w val="0.42626228988016041"/>
          <c:h val="0.9275830921812289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rgbClr val="1F1A6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1F1A6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0BDB-4116-A4A5-97ACE421AA5A}"/>
              </c:ext>
            </c:extLst>
          </c:dPt>
          <c:dPt>
            <c:idx val="1"/>
            <c:invertIfNegative val="0"/>
            <c:bubble3D val="0"/>
            <c:spPr>
              <a:solidFill>
                <a:srgbClr val="55AD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0BDB-4116-A4A5-97ACE421AA5A}"/>
              </c:ext>
            </c:extLst>
          </c:dPt>
          <c:dPt>
            <c:idx val="2"/>
            <c:invertIfNegative val="0"/>
            <c:bubble3D val="0"/>
            <c:spPr>
              <a:solidFill>
                <a:srgbClr val="2C82F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0BDB-4116-A4A5-97ACE421AA5A}"/>
              </c:ext>
            </c:extLst>
          </c:dPt>
          <c:dPt>
            <c:idx val="3"/>
            <c:invertIfNegative val="0"/>
            <c:bubble3D val="0"/>
            <c:spPr>
              <a:solidFill>
                <a:srgbClr val="FF6E3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B371-4F26-8644-521C5087360C}"/>
              </c:ext>
            </c:extLst>
          </c:dPt>
          <c:dPt>
            <c:idx val="4"/>
            <c:invertIfNegative val="0"/>
            <c:bubble3D val="0"/>
            <c:spPr>
              <a:solidFill>
                <a:srgbClr val="7030A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B371-4F26-8644-521C5087360C}"/>
              </c:ext>
            </c:extLst>
          </c:dPt>
          <c:dPt>
            <c:idx val="5"/>
            <c:invertIfNegative val="0"/>
            <c:bubble3D val="0"/>
            <c:spPr>
              <a:solidFill>
                <a:srgbClr val="FFE6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B371-4F26-8644-521C5087360C}"/>
              </c:ext>
            </c:extLst>
          </c:dPt>
          <c:dPt>
            <c:idx val="6"/>
            <c:invertIfNegative val="0"/>
            <c:bubble3D val="0"/>
            <c:spPr>
              <a:solidFill>
                <a:srgbClr val="4EBEA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B371-4F26-8644-521C5087360C}"/>
              </c:ext>
            </c:extLst>
          </c:dPt>
          <c:dPt>
            <c:idx val="7"/>
            <c:invertIfNegative val="0"/>
            <c:bubble3D val="0"/>
            <c:spPr>
              <a:solidFill>
                <a:srgbClr val="00BFF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B371-4F26-8644-521C5087360C}"/>
              </c:ext>
            </c:extLst>
          </c:dPt>
          <c:dPt>
            <c:idx val="8"/>
            <c:invertIfNegative val="0"/>
            <c:bubble3D val="0"/>
            <c:spPr>
              <a:solidFill>
                <a:srgbClr val="ED3C8D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B371-4F26-8644-521C5087360C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1F1A62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Sheet1!$A$2:$A$10</c:f>
              <c:strCache>
                <c:ptCount val="9"/>
                <c:pt idx="0">
                  <c:v>Procurement</c:v>
                </c:pt>
                <c:pt idx="1">
                  <c:v>External partners**</c:v>
                </c:pt>
                <c:pt idx="2">
                  <c:v>My agency / agencies</c:v>
                </c:pt>
                <c:pt idx="3">
                  <c:v>Board of directors</c:v>
                </c:pt>
                <c:pt idx="4">
                  <c:v>Sales leadership</c:v>
                </c:pt>
                <c:pt idx="5">
                  <c:v>Finance department</c:v>
                </c:pt>
                <c:pt idx="6">
                  <c:v>Brand / Product 
management team</c:v>
                </c:pt>
                <c:pt idx="7">
                  <c:v>Executive leadership*</c:v>
                </c:pt>
                <c:pt idx="8">
                  <c:v>Marketing</c:v>
                </c:pt>
              </c:strCache>
            </c:strRef>
          </c:cat>
          <c:val>
            <c:numRef>
              <c:f>Sheet1!$B$2:$B$10</c:f>
              <c:numCache>
                <c:formatCode>0%</c:formatCode>
                <c:ptCount val="9"/>
                <c:pt idx="0">
                  <c:v>4.9099999999999998E-2</c:v>
                </c:pt>
                <c:pt idx="1">
                  <c:v>5.8999999999999997E-2</c:v>
                </c:pt>
                <c:pt idx="2">
                  <c:v>7.5899999999999995E-2</c:v>
                </c:pt>
                <c:pt idx="3">
                  <c:v>7.7899999999999997E-2</c:v>
                </c:pt>
                <c:pt idx="4">
                  <c:v>0.26779999999999998</c:v>
                </c:pt>
                <c:pt idx="5">
                  <c:v>0.33589999999999998</c:v>
                </c:pt>
                <c:pt idx="6">
                  <c:v>0.50790000000000002</c:v>
                </c:pt>
                <c:pt idx="7">
                  <c:v>0.59250000000000003</c:v>
                </c:pt>
                <c:pt idx="8">
                  <c:v>0.8044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B371-4F26-8644-521C5087360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938707440"/>
        <c:axId val="938711280"/>
      </c:barChart>
      <c:catAx>
        <c:axId val="93870744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F1A62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rgbClr val="1F1A62"/>
                </a:solidFill>
                <a:latin typeface="Helvetica" panose="020B0403020202020204" pitchFamily="34" charset="0"/>
                <a:ea typeface="+mn-ea"/>
                <a:cs typeface="+mn-cs"/>
              </a:defRPr>
            </a:pPr>
            <a:endParaRPr lang="en-US"/>
          </a:p>
        </c:txPr>
        <c:crossAx val="938711280"/>
        <c:crosses val="autoZero"/>
        <c:auto val="1"/>
        <c:lblAlgn val="ctr"/>
        <c:lblOffset val="100"/>
        <c:noMultiLvlLbl val="0"/>
      </c:catAx>
      <c:valAx>
        <c:axId val="938711280"/>
        <c:scaling>
          <c:orientation val="minMax"/>
          <c:max val="0.9"/>
          <c:min val="0"/>
        </c:scaling>
        <c:delete val="1"/>
        <c:axPos val="b"/>
        <c:numFmt formatCode="0%" sourceLinked="1"/>
        <c:majorTickMark val="out"/>
        <c:minorTickMark val="none"/>
        <c:tickLblPos val="nextTo"/>
        <c:crossAx val="9387074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7B6B8-1807-FBB3-ED73-EF74A37AC3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D4BAA13-D509-337A-7F31-0BBEFF3547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D97A79-18B3-4B70-890A-3107DD8AA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7EA22-2126-4B89-88A4-A544D1F1D605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A84306-4C21-78B0-E1F7-259980F8C6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626F5E-53EC-3558-7B33-6DC8CC95D0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50C23-B829-474E-9B2C-6BEBC00023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549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40F8D8-2AB1-FFDA-06FB-2B6FF47369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FEFAF4-2B71-5400-6B74-3D626B193F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3E9C94-3D30-F8BF-D736-D99AEAE251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7EA22-2126-4B89-88A4-A544D1F1D605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5940D6-E775-8FF6-397C-E27D903B05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F0D68D-D587-7D0E-F8D7-692F870037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50C23-B829-474E-9B2C-6BEBC00023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2701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02B7293-E7D6-A48D-09C6-36DC975B6EF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9E4F7D9-F10D-ADCB-55A9-B110F00518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6B9AD9-30D4-2493-D26A-84F605FF66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7EA22-2126-4B89-88A4-A544D1F1D605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C7ECC8-190A-32EC-93A4-548F4A1B0C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41AF96-E02D-1997-E6D9-98654FD141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50C23-B829-474E-9B2C-6BEBC00023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893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0BDBB6-3B37-7350-4C46-5DB73DBBB4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65B7F1-6E70-A9DD-BE65-552263662F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798EEF-8763-18DB-6E15-4201D0514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7EA22-2126-4B89-88A4-A544D1F1D605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7E51D4-6E5F-F9B1-7364-7CCCD6396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686D05-70F3-051E-22EF-5B5DF33F21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50C23-B829-474E-9B2C-6BEBC00023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016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1E10C0-9DF1-30CD-0FAC-6850363A26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7743D1-9751-82AC-182D-43F98C2817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04F1C6-01D7-22B4-8716-1BF9CCC3E5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7EA22-2126-4B89-88A4-A544D1F1D605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DDFE49-8EEE-0EED-0BF6-D32EF4010C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16D0A9-CADA-37CE-A92A-120992F772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50C23-B829-474E-9B2C-6BEBC00023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5350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E3B453-9CB3-72AD-A1C8-9E8D0CF90D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707EF5-4BF7-AF38-229E-DB57837DDC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11D0BD-8926-80E2-0206-B11425E2EF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32B8DA-7080-D35E-2145-C623E6AEED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7EA22-2126-4B89-88A4-A544D1F1D605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6AFCA5-CD98-47F5-765F-1F536E3D21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E40EC3-8F63-CC19-6F17-7B601381DF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50C23-B829-474E-9B2C-6BEBC00023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7527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358ADF-5F06-E832-5FE1-00293AD256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846056-5D63-527C-3291-D92EEA5DA8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00DB8F-B926-DE44-6CA9-706DFF08AA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33B711A-9A4B-36AB-8A36-5A82057F64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3B938A0-55F7-A15A-EF18-0D443E03C2A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4E16B92-AD42-5895-153D-BAE9E590C2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7EA22-2126-4B89-88A4-A544D1F1D605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3069BB-DA74-DC54-0A6F-AC946489E1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1AEF55E-FA26-66AC-6763-D5D992827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50C23-B829-474E-9B2C-6BEBC00023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3847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A7EDD6-822E-762D-3142-F5F00572D1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D9E2123-F18A-7653-F4FB-5CA456C0EE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7EA22-2126-4B89-88A4-A544D1F1D605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51A1F84-0EA9-A7D8-A6CE-E40ED3CBDA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F26DEA-70A2-1D0A-63BB-CDF6BBA25E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50C23-B829-474E-9B2C-6BEBC00023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0734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E20645C-39A2-FF1D-57E1-3EE4B81F0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7EA22-2126-4B89-88A4-A544D1F1D605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9ECBC93-6347-EB79-2AF9-641087110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56E05C-3C3D-02EE-EBF0-C95AFE9676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50C23-B829-474E-9B2C-6BEBC00023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915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F38E47-B96A-83B2-F964-AEB7688585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275B31-5E3B-8E1D-C4C9-124E4E307F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F20BF9A-A009-1929-3BE1-0818842F56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275116-11C5-4F3D-AC36-8E15B47A6D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7EA22-2126-4B89-88A4-A544D1F1D605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38FF82-3A64-86E6-55BD-3BB91C0DAF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4904AB-7597-DD53-8914-381B5AC4F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50C23-B829-474E-9B2C-6BEBC00023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9885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D604C6-B326-5E46-B6ED-625A11C6B8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AFC42D0-2786-C892-B51A-9060F48FE01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CEACF4-AA69-4334-70A3-CB0FFE8536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CC0494-3F59-5957-C36A-FE6220266D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7EA22-2126-4B89-88A4-A544D1F1D605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DD53D5-EA2C-722E-27AB-03549AAB13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A3B20C-F70D-EBF1-F79A-AAF3EC6A6D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50C23-B829-474E-9B2C-6BEBC00023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9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21C9108-7356-BF77-8B8B-1B30B58F8C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B747D9-1DB6-5A93-C86E-24BB0A02C5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4BC887-E58B-991D-AE76-4B38EEDC60A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887EA22-2126-4B89-88A4-A544D1F1D605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27392E-61A5-CADD-A63B-EAC38CC562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B636DF-EEE4-4FBF-0710-34339035A3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9A50C23-B829-474E-9B2C-6BEBC00023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849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thevab.com/signin?utm_source=grab-and-go&amp;utm_medium=vab-insights&amp;utm_campaign=" TargetMode="External"/><Relationship Id="rId3" Type="http://schemas.openxmlformats.org/officeDocument/2006/relationships/hyperlink" Target="https://thevab.com/insights" TargetMode="External"/><Relationship Id="rId7" Type="http://schemas.openxmlformats.org/officeDocument/2006/relationships/hyperlink" Target="https://thevab.com/insight/marketing-kpi-study-2025?utm_source=grab-and-go&amp;utm_medium=vab-insights&amp;utm_campaign=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3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Relationship Id="rId9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A22E26-F007-4A24-1156-926E58F177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41FDBC8F-EBB5-B44E-DD46-64A1610226A1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37705CF7-ABA2-0CB2-D92A-68E4FB29677C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D319658-0D36-9E12-E052-38B15488FEDF}"/>
              </a:ext>
            </a:extLst>
          </p:cNvPr>
          <p:cNvSpPr txBox="1"/>
          <p:nvPr/>
        </p:nvSpPr>
        <p:spPr>
          <a:xfrm>
            <a:off x="215147" y="6047615"/>
            <a:ext cx="1183747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VAB / Advertiser Perceptions ‘Marketer KPI Survey,’ February 2025, fielded January 27 – February 7, 2025 (n=200). Survey base: Brand marketers directly involved in influencing or executing video advertising. Q3. Who are the key stakeholders or primary decision-makers in your company responsible for budget and guiding direction (such as brand, goals, etc.)? Based on respondents selecting up to 3 choices. ‘Small-Sized’ Businesses: Less than $1MM in annual ad spend, ‘Medium-Sized’ Businesses: $1MM to less than $25MM in annual ad spend, ‘Large-Sized’ Businesses: $25MM or more in annual ad spend. *C-Suite, Regional Heads. **Investors, franchisees.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DF9F7A7-D4D1-C7C3-29F7-AC9F54365AD5}"/>
              </a:ext>
            </a:extLst>
          </p:cNvPr>
          <p:cNvSpPr txBox="1"/>
          <p:nvPr/>
        </p:nvSpPr>
        <p:spPr>
          <a:xfrm>
            <a:off x="157851" y="1785185"/>
            <a:ext cx="11819002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Pts val="1100"/>
              <a:buFont typeface="Arial"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Key Stakeholders / Primary Decision-Makers Responsible For Marketing Strategy (Budget &amp; Guiding Direction)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Pts val="1100"/>
              <a:buFont typeface="Arial"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% of brand marketer respondents</a:t>
            </a: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 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317C44A-E139-3060-991A-D1C91B09FACD}"/>
              </a:ext>
            </a:extLst>
          </p:cNvPr>
          <p:cNvSpPr/>
          <p:nvPr/>
        </p:nvSpPr>
        <p:spPr>
          <a:xfrm>
            <a:off x="157851" y="2303341"/>
            <a:ext cx="3866743" cy="3721735"/>
          </a:xfrm>
          <a:prstGeom prst="rect">
            <a:avLst/>
          </a:prstGeom>
          <a:solidFill>
            <a:srgbClr val="E2E8F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E6FE43D-9B8D-9AB1-7D19-97868850F692}"/>
              </a:ext>
            </a:extLst>
          </p:cNvPr>
          <p:cNvSpPr txBox="1"/>
          <p:nvPr/>
        </p:nvSpPr>
        <p:spPr>
          <a:xfrm>
            <a:off x="467277" y="2384946"/>
            <a:ext cx="32478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‘Small-Sized’ Businesses</a:t>
            </a:r>
          </a:p>
        </p:txBody>
      </p:sp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BACB5660-0D5B-8464-9A47-239C3BCE07FB}"/>
              </a:ext>
            </a:extLst>
          </p:cNvPr>
          <p:cNvGraphicFramePr/>
          <p:nvPr/>
        </p:nvGraphicFramePr>
        <p:xfrm>
          <a:off x="129216" y="2709611"/>
          <a:ext cx="3819606" cy="33833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1" name="Rectangle 10">
            <a:extLst>
              <a:ext uri="{FF2B5EF4-FFF2-40B4-BE49-F238E27FC236}">
                <a16:creationId xmlns:a16="http://schemas.microsoft.com/office/drawing/2014/main" id="{5C8A047F-F070-E85F-F65A-73C1C4B1DB57}"/>
              </a:ext>
            </a:extLst>
          </p:cNvPr>
          <p:cNvSpPr/>
          <p:nvPr/>
        </p:nvSpPr>
        <p:spPr>
          <a:xfrm>
            <a:off x="4171866" y="2303341"/>
            <a:ext cx="3866743" cy="3721735"/>
          </a:xfrm>
          <a:prstGeom prst="rect">
            <a:avLst/>
          </a:prstGeom>
          <a:solidFill>
            <a:srgbClr val="E2E8F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493686B-2820-7C00-CBE6-333E43582DEB}"/>
              </a:ext>
            </a:extLst>
          </p:cNvPr>
          <p:cNvSpPr txBox="1"/>
          <p:nvPr/>
        </p:nvSpPr>
        <p:spPr>
          <a:xfrm>
            <a:off x="4318898" y="2384946"/>
            <a:ext cx="35726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‘Medium-Sized’ Businesses</a:t>
            </a:r>
          </a:p>
        </p:txBody>
      </p:sp>
      <p:graphicFrame>
        <p:nvGraphicFramePr>
          <p:cNvPr id="17" name="Chart 16">
            <a:extLst>
              <a:ext uri="{FF2B5EF4-FFF2-40B4-BE49-F238E27FC236}">
                <a16:creationId xmlns:a16="http://schemas.microsoft.com/office/drawing/2014/main" id="{76B9D5E4-BFF4-E983-D669-441862032E43}"/>
              </a:ext>
            </a:extLst>
          </p:cNvPr>
          <p:cNvGraphicFramePr/>
          <p:nvPr/>
        </p:nvGraphicFramePr>
        <p:xfrm>
          <a:off x="4205594" y="2709611"/>
          <a:ext cx="3819606" cy="33833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F211BBA3-A853-32B7-1898-C649E9F8415B}"/>
              </a:ext>
            </a:extLst>
          </p:cNvPr>
          <p:cNvSpPr/>
          <p:nvPr/>
        </p:nvSpPr>
        <p:spPr>
          <a:xfrm>
            <a:off x="8185882" y="2303341"/>
            <a:ext cx="3866743" cy="3721735"/>
          </a:xfrm>
          <a:prstGeom prst="rect">
            <a:avLst/>
          </a:prstGeom>
          <a:solidFill>
            <a:srgbClr val="E2E8F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BDF48C9-5339-B38E-C58B-76F3D5618F2D}"/>
              </a:ext>
            </a:extLst>
          </p:cNvPr>
          <p:cNvSpPr txBox="1"/>
          <p:nvPr/>
        </p:nvSpPr>
        <p:spPr>
          <a:xfrm>
            <a:off x="8332914" y="2384946"/>
            <a:ext cx="35726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‘Large-Sized’ Businesses</a:t>
            </a:r>
          </a:p>
        </p:txBody>
      </p:sp>
      <p:graphicFrame>
        <p:nvGraphicFramePr>
          <p:cNvPr id="18" name="Chart 17">
            <a:extLst>
              <a:ext uri="{FF2B5EF4-FFF2-40B4-BE49-F238E27FC236}">
                <a16:creationId xmlns:a16="http://schemas.microsoft.com/office/drawing/2014/main" id="{B5029C2A-097F-BE0D-D1B5-4F332AD58D1F}"/>
              </a:ext>
            </a:extLst>
          </p:cNvPr>
          <p:cNvGraphicFramePr/>
          <p:nvPr/>
        </p:nvGraphicFramePr>
        <p:xfrm>
          <a:off x="8157247" y="2709611"/>
          <a:ext cx="3819606" cy="33833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20" name="Rectangle 19">
            <a:extLst>
              <a:ext uri="{FF2B5EF4-FFF2-40B4-BE49-F238E27FC236}">
                <a16:creationId xmlns:a16="http://schemas.microsoft.com/office/drawing/2014/main" id="{7E64DF11-0AC2-D182-FD5F-C622B23305EC}"/>
              </a:ext>
            </a:extLst>
          </p:cNvPr>
          <p:cNvSpPr/>
          <p:nvPr/>
        </p:nvSpPr>
        <p:spPr>
          <a:xfrm>
            <a:off x="305069" y="2828979"/>
            <a:ext cx="11661624" cy="1801020"/>
          </a:xfrm>
          <a:prstGeom prst="rect">
            <a:avLst/>
          </a:prstGeom>
          <a:noFill/>
          <a:ln w="38100">
            <a:solidFill>
              <a:srgbClr val="1F1A6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B07292E-FD51-A060-6D56-E218426A4B48}"/>
              </a:ext>
            </a:extLst>
          </p:cNvPr>
          <p:cNvSpPr txBox="1"/>
          <p:nvPr/>
        </p:nvSpPr>
        <p:spPr>
          <a:xfrm>
            <a:off x="10205892" y="26057"/>
            <a:ext cx="20089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marketer insights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D0070721-7D48-B0B6-2267-D9235EE8A20A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6B9653B3-5B78-9D73-19B6-C42D1018D1D8}"/>
              </a:ext>
            </a:extLst>
          </p:cNvPr>
          <p:cNvSpPr/>
          <p:nvPr/>
        </p:nvSpPr>
        <p:spPr>
          <a:xfrm>
            <a:off x="123689" y="361779"/>
            <a:ext cx="10158232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Senior executive leaders drive strategy at smaller businesses, while marketing takes the lead role in the largest companies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257CAA10-8D47-58D6-BAE4-27DD2E058239}"/>
              </a:ext>
            </a:extLst>
          </p:cNvPr>
          <p:cNvSpPr/>
          <p:nvPr/>
        </p:nvSpPr>
        <p:spPr>
          <a:xfrm>
            <a:off x="-3" y="0"/>
            <a:ext cx="3235963" cy="276999"/>
          </a:xfrm>
          <a:prstGeom prst="rect">
            <a:avLst/>
          </a:prstGeom>
          <a:solidFill>
            <a:srgbClr val="1B1464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Primary Marketing Strategy Decision-Makers</a:t>
            </a:r>
          </a:p>
        </p:txBody>
      </p:sp>
      <p:sp>
        <p:nvSpPr>
          <p:cNvPr id="25" name="TextBox 24">
            <a:hlinkClick r:id="rId7"/>
            <a:extLst>
              <a:ext uri="{FF2B5EF4-FFF2-40B4-BE49-F238E27FC236}">
                <a16:creationId xmlns:a16="http://schemas.microsoft.com/office/drawing/2014/main" id="{6F3DE47B-DF73-0A65-5DE6-9E732A62FD6D}"/>
              </a:ext>
            </a:extLst>
          </p:cNvPr>
          <p:cNvSpPr txBox="1">
            <a:spLocks/>
          </p:cNvSpPr>
          <p:nvPr/>
        </p:nvSpPr>
        <p:spPr>
          <a:xfrm>
            <a:off x="-3" y="6269631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to download VAB’s full report, </a:t>
            </a:r>
            <a:r>
              <a:rPr kumimoji="0" lang="en-US" sz="1200" b="1" i="1" u="sng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‘Keeping Up With The KPIs: 10 Key Questions Answered by Marketers to Understand Priorities Across Businesses’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	</a:t>
            </a:r>
            <a:endParaRPr kumimoji="0" lang="en-US" sz="1200" b="1" i="1" u="sng" strike="noStrike" kern="1200" cap="none" spc="0" normalizeH="0" baseline="0" noProof="0">
              <a:ln>
                <a:noFill/>
              </a:ln>
              <a:solidFill>
                <a:srgbClr val="FFE60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pic>
        <p:nvPicPr>
          <p:cNvPr id="2" name="Picture 2">
            <a:hlinkClick r:id="rId8"/>
            <a:extLst>
              <a:ext uri="{FF2B5EF4-FFF2-40B4-BE49-F238E27FC236}">
                <a16:creationId xmlns:a16="http://schemas.microsoft.com/office/drawing/2014/main" id="{B54DA8DE-D326-C09E-A5BA-0DF07DD1C7E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9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065636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C8FEC5DC-A3B4-436E-B1A1-60A5A20E13A1}"/>
</file>

<file path=customXml/itemProps2.xml><?xml version="1.0" encoding="utf-8"?>
<ds:datastoreItem xmlns:ds="http://schemas.openxmlformats.org/officeDocument/2006/customXml" ds:itemID="{D4248FB8-8A78-4C05-93BC-17D0625447B1}"/>
</file>

<file path=customXml/itemProps3.xml><?xml version="1.0" encoding="utf-8"?>
<ds:datastoreItem xmlns:ds="http://schemas.openxmlformats.org/officeDocument/2006/customXml" ds:itemID="{0CCE38CC-EE8B-4762-B1FB-D304C50E8201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230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2025-06-11T19:15:43Z</dcterms:created>
  <dcterms:modified xsi:type="dcterms:W3CDTF">2025-06-11T19:16:35Z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