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14737644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5C48789-DAFD-4389-7A87-B92CBB8A351A}" name="Reed Kiely" initials="RK" userId="S::reedk@thevab.com::768be38e-2fb5-40ce-925d-bd8e9d9e3c3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5B7284-086C-4799-A0BA-E0466DC200CC}" v="1" dt="2024-09-10T15:18:12.035"/>
    <p1510:client id="{D25B1E41-C05C-481C-93A7-FB8990A8D527}" v="4" dt="2024-09-10T15:14:12.7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79" d="100"/>
          <a:sy n="79" d="100"/>
        </p:scale>
        <p:origin x="821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25B1E41-C05C-481C-93A7-FB8990A8D527}"/>
    <pc:docChg chg="custSel addSld delSld modSld">
      <pc:chgData name="Dylan Breger" userId="9b3da09f-10fe-42ec-9aa5-9fa2a3e9cc20" providerId="ADAL" clId="{D25B1E41-C05C-481C-93A7-FB8990A8D527}" dt="2024-09-10T15:14:16.695" v="7" actId="47"/>
      <pc:docMkLst>
        <pc:docMk/>
      </pc:docMkLst>
      <pc:sldChg chg="addSp delSp modSp new del mod">
        <pc:chgData name="Dylan Breger" userId="9b3da09f-10fe-42ec-9aa5-9fa2a3e9cc20" providerId="ADAL" clId="{D25B1E41-C05C-481C-93A7-FB8990A8D527}" dt="2024-09-10T15:14:16.695" v="7" actId="47"/>
        <pc:sldMkLst>
          <pc:docMk/>
          <pc:sldMk cId="3924261391" sldId="256"/>
        </pc:sldMkLst>
        <pc:graphicFrameChg chg="add mod">
          <ac:chgData name="Dylan Breger" userId="9b3da09f-10fe-42ec-9aa5-9fa2a3e9cc20" providerId="ADAL" clId="{D25B1E41-C05C-481C-93A7-FB8990A8D527}" dt="2024-09-10T15:13:57.450" v="2"/>
          <ac:graphicFrameMkLst>
            <pc:docMk/>
            <pc:sldMk cId="3924261391" sldId="256"/>
            <ac:graphicFrameMk id="4" creationId="{16F165D6-1448-FEEC-3C75-1645E6247FD2}"/>
          </ac:graphicFrameMkLst>
        </pc:graphicFrameChg>
        <pc:graphicFrameChg chg="mod">
          <ac:chgData name="Dylan Breger" userId="9b3da09f-10fe-42ec-9aa5-9fa2a3e9cc20" providerId="ADAL" clId="{D25B1E41-C05C-481C-93A7-FB8990A8D527}" dt="2024-09-10T15:13:57.450" v="2"/>
          <ac:graphicFrameMkLst>
            <pc:docMk/>
            <pc:sldMk cId="3924261391" sldId="256"/>
            <ac:graphicFrameMk id="5" creationId="{137B219F-0F42-A227-1847-06AB2789278B}"/>
          </ac:graphicFrameMkLst>
        </pc:graphicFrameChg>
        <pc:graphicFrameChg chg="add del mod">
          <ac:chgData name="Dylan Breger" userId="9b3da09f-10fe-42ec-9aa5-9fa2a3e9cc20" providerId="ADAL" clId="{D25B1E41-C05C-481C-93A7-FB8990A8D527}" dt="2024-09-10T15:14:07.024" v="5" actId="478"/>
          <ac:graphicFrameMkLst>
            <pc:docMk/>
            <pc:sldMk cId="3924261391" sldId="256"/>
            <ac:graphicFrameMk id="6" creationId="{69567C38-9FCB-1FC9-30B5-E4E34F06725F}"/>
          </ac:graphicFrameMkLst>
        </pc:graphicFrameChg>
        <pc:graphicFrameChg chg="add del mod">
          <ac:chgData name="Dylan Breger" userId="9b3da09f-10fe-42ec-9aa5-9fa2a3e9cc20" providerId="ADAL" clId="{D25B1E41-C05C-481C-93A7-FB8990A8D527}" dt="2024-09-10T15:14:04.425" v="4" actId="478"/>
          <ac:graphicFrameMkLst>
            <pc:docMk/>
            <pc:sldMk cId="3924261391" sldId="256"/>
            <ac:graphicFrameMk id="7" creationId="{8DEC4E1A-84C7-F078-A9A5-73E6115B090E}"/>
          </ac:graphicFrameMkLst>
        </pc:graphicFrameChg>
      </pc:sldChg>
      <pc:sldChg chg="add">
        <pc:chgData name="Dylan Breger" userId="9b3da09f-10fe-42ec-9aa5-9fa2a3e9cc20" providerId="ADAL" clId="{D25B1E41-C05C-481C-93A7-FB8990A8D527}" dt="2024-09-10T15:14:12.708" v="6"/>
        <pc:sldMkLst>
          <pc:docMk/>
          <pc:sldMk cId="903760944" sldId="2147327077"/>
        </pc:sldMkLst>
      </pc:sldChg>
    </pc:docChg>
  </pc:docChgLst>
  <pc:docChgLst>
    <pc:chgData name="Dylan Breger" userId="9b3da09f-10fe-42ec-9aa5-9fa2a3e9cc20" providerId="ADAL" clId="{365B7284-086C-4799-A0BA-E0466DC200CC}"/>
    <pc:docChg chg="addSld delSld modSld">
      <pc:chgData name="Dylan Breger" userId="9b3da09f-10fe-42ec-9aa5-9fa2a3e9cc20" providerId="ADAL" clId="{365B7284-086C-4799-A0BA-E0466DC200CC}" dt="2024-09-10T15:18:12.972" v="1" actId="47"/>
      <pc:docMkLst>
        <pc:docMk/>
      </pc:docMkLst>
      <pc:sldChg chg="del">
        <pc:chgData name="Dylan Breger" userId="9b3da09f-10fe-42ec-9aa5-9fa2a3e9cc20" providerId="ADAL" clId="{365B7284-086C-4799-A0BA-E0466DC200CC}" dt="2024-09-10T15:18:12.972" v="1" actId="47"/>
        <pc:sldMkLst>
          <pc:docMk/>
          <pc:sldMk cId="903760944" sldId="2147327077"/>
        </pc:sldMkLst>
      </pc:sldChg>
      <pc:sldChg chg="add">
        <pc:chgData name="Dylan Breger" userId="9b3da09f-10fe-42ec-9aa5-9fa2a3e9cc20" providerId="ADAL" clId="{365B7284-086C-4799-A0BA-E0466DC200CC}" dt="2024-09-10T15:18:12.035" v="0"/>
        <pc:sldMkLst>
          <pc:docMk/>
          <pc:sldMk cId="632670742" sldId="2147376441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896118336439623"/>
          <c:y val="0"/>
          <c:w val="0.52296482104920605"/>
          <c:h val="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1B1464"/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Economic climate</c:v>
                </c:pt>
                <c:pt idx="1">
                  <c:v>Corporate financial performance</c:v>
                </c:pt>
                <c:pt idx="2">
                  <c:v>Customer demand &amp; intention</c:v>
                </c:pt>
                <c:pt idx="3">
                  <c:v>Business outlook</c:v>
                </c:pt>
                <c:pt idx="4">
                  <c:v>Market sentiment &amp; disruption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0.42</c:v>
                </c:pt>
                <c:pt idx="1">
                  <c:v>0.41</c:v>
                </c:pt>
                <c:pt idx="2">
                  <c:v>0.39</c:v>
                </c:pt>
                <c:pt idx="3">
                  <c:v>0.34</c:v>
                </c:pt>
                <c:pt idx="4">
                  <c:v>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5F-458E-8C02-9AF5A53122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94676016"/>
        <c:axId val="194667376"/>
      </c:barChart>
      <c:catAx>
        <c:axId val="19467601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1B1464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endParaRPr lang="en-US"/>
          </a:p>
        </c:txPr>
        <c:crossAx val="194667376"/>
        <c:crosses val="autoZero"/>
        <c:auto val="1"/>
        <c:lblAlgn val="ctr"/>
        <c:lblOffset val="100"/>
        <c:noMultiLvlLbl val="0"/>
      </c:catAx>
      <c:valAx>
        <c:axId val="194667376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1946760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rgbClr val="1B1464"/>
          </a:solidFill>
          <a:latin typeface="Helvetica" panose="020B0604020202020204" pitchFamily="34" charset="0"/>
          <a:cs typeface="Helvetica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7280142152569182"/>
          <c:y val="0"/>
          <c:w val="0.50765653255716814"/>
          <c:h val="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5922964581631444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95F-4FFA-B4A1-F4F22D275EC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1B1464"/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Corporate financial performance</c:v>
                </c:pt>
                <c:pt idx="1">
                  <c:v>Customer demand &amp; intention</c:v>
                </c:pt>
                <c:pt idx="2">
                  <c:v>Economic climate</c:v>
                </c:pt>
                <c:pt idx="3">
                  <c:v>Consumer spending &amp; optimism</c:v>
                </c:pt>
                <c:pt idx="4">
                  <c:v>Market sentiment &amp; disruption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0.53</c:v>
                </c:pt>
                <c:pt idx="1">
                  <c:v>0.42</c:v>
                </c:pt>
                <c:pt idx="2">
                  <c:v>0.41</c:v>
                </c:pt>
                <c:pt idx="3">
                  <c:v>0.36</c:v>
                </c:pt>
                <c:pt idx="4">
                  <c:v>0.27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5F-4FFA-B4A1-F4F22D275E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94676016"/>
        <c:axId val="194667376"/>
      </c:barChart>
      <c:catAx>
        <c:axId val="19467601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1B1464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endParaRPr lang="en-US"/>
          </a:p>
        </c:txPr>
        <c:crossAx val="194667376"/>
        <c:crosses val="autoZero"/>
        <c:auto val="1"/>
        <c:lblAlgn val="ctr"/>
        <c:lblOffset val="100"/>
        <c:noMultiLvlLbl val="0"/>
      </c:catAx>
      <c:valAx>
        <c:axId val="194667376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1946760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rgbClr val="1B1464"/>
          </a:solidFill>
          <a:latin typeface="Helvetica" panose="020B0604020202020204" pitchFamily="34" charset="0"/>
          <a:cs typeface="Helvetica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79AA47-5202-9996-06E2-B087C226C6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7B90FB-9718-D43A-9258-421DDD479E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BFC9B0-82BF-4E17-F85E-FD08DC46E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A41087-3A6E-637B-EEA8-CE740F58E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DA7EA7-8C10-1A7B-2A7C-3AA932D94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19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D8E461-2894-91A3-BA81-4A6105581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D9B25C-6BAF-274B-F340-4A872832B2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6CA535-CEF5-1ADD-324E-8931D1FB7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B6283B-1FB1-41FC-C696-2C80BF2C0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5CF449-ACBE-331C-5D99-48A418893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494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101025-17F9-A777-5363-D4783C9CA1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CAA8F9-8A50-0A1F-013E-7AE3E351D8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9AB039-6411-3C33-E86F-17BC0AAFC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5B737B-744D-DCB0-315C-5447957E0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2B2429-FF23-08CD-CD4D-1A2CCD664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968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43FBA9-D216-2054-B9DB-5AA3D5849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A6634B-AE9D-8DB6-8964-28F93F2397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EE539B-62C6-C002-65A8-B150BE44F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1DE247-CFD8-5F02-2A9C-B9385AAF5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9C5BDC-81C7-7CA1-2E43-A7F204DA7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476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2A868-9B21-8542-6A34-9BEF0CFBC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4B8A6A-D8BF-89E8-7151-9442B7228B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AE0376-80BB-0E53-2065-805704D86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C9C087-35BE-293B-ADAE-E83DDF7E4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D3D80E-2345-84CC-209A-B24C3466B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173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26C52-DB92-6FF5-6FA6-4D037C13A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268040-CFEF-749D-BD70-CBCA51D2A7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4FCA01-20EE-FCDF-49B2-BC24B818EE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EE5B2F-7DBB-44AC-CC3F-915A20797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81819E-2AE4-5B4E-E13A-A32A0839D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3C4B74-2EC6-DE2F-E895-396C60A88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244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BFD60-F4A2-8EC8-0FF7-026AA3A93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CFFFBD-F6BB-D367-A32E-FCFAADF75B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F5A8B4-E7C5-B3BF-C047-94EAC9B7D1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C8D356-3EC8-9042-1C2A-E280A4C967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59EF14-A7B4-492B-0C2A-42BCFEC1B1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D9E800D-7B6F-D9EC-9E20-B1C689241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167F1B-2411-0836-F433-32A0594A6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724AF7-90AD-F3E6-8184-ECE561858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334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B8B2D6-5E0A-E98E-4D7E-7534B1BC2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0F3624-C791-2D39-1BDC-441B1D1EB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8303CA-BC80-C386-4180-70EB664EA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43157F-4D21-BCF8-DE08-4D35E038C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582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85D5527-C1A4-BBA7-630D-7977E5175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774538-792C-9536-100C-E30AD55BF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80355E-58FB-D8AD-3282-6707E241C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987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9FE19F-4740-635D-2CC5-D8C2EFA0A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B01D02-3BCD-A909-22BF-09E29CDE8E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E70ED4-DA8A-059B-AEEC-C7C390176B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E5BBC8-65E1-DFF3-8AB9-1CF5FCED1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CE68A6-2AE5-2E4B-4AFA-322287DF4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7EC22F-C310-DB19-1271-DC100D02E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877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1A425-7B79-1BE0-9240-B2F679A59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D4AFAB-B083-150B-A0A7-96DCF3CCD7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53CD7B-2226-8B75-F6F7-EE27FECBF9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1692A9-1894-0CB3-C828-75E051ADB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0DF28B-36CE-2398-03F0-822FA2262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28DB25-5B74-656C-7BDB-BFAFE050B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11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F15114-272B-D5A0-8AF6-EE2F8C232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04330E-17FD-55AA-5C52-82B80D342C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004D23-DE1C-66BF-7E0C-A231689AB5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B54154-ECD0-2E9E-953B-9D2D51BE5B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668AB1-1CF1-7C76-69BB-9EEA330756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649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signin" TargetMode="External"/><Relationship Id="rId7" Type="http://schemas.openxmlformats.org/officeDocument/2006/relationships/hyperlink" Target="https://thevab.com/insight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F804D96D-4206-A922-72C4-F4CACB7BD08D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FF9EF30-C2B2-8154-75B6-72BEAF3DA882}"/>
              </a:ext>
            </a:extLst>
          </p:cNvPr>
          <p:cNvSpPr txBox="1"/>
          <p:nvPr/>
        </p:nvSpPr>
        <p:spPr>
          <a:xfrm>
            <a:off x="390617" y="6318936"/>
            <a:ext cx="1153891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Source: CMO Council vis EMARKETER, </a:t>
            </a:r>
            <a:r>
              <a:rPr lang="en-US" sz="900">
                <a:solidFill>
                  <a:srgbClr val="1B1464"/>
                </a:solidFill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‘</a:t>
            </a: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CMO Intentions 2024: Fueling </a:t>
            </a:r>
            <a:r>
              <a:rPr kumimoji="0" lang="en-US" sz="900" b="0" i="0" u="none" strike="noStrike" kern="1200" cap="none" spc="0" normalizeH="0" baseline="0" noProof="0" err="1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Martech</a:t>
            </a: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Innovation Through AI" in partnership with Zeta Global, May 23, 2024</a:t>
            </a: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5CF224F-7DB1-EF59-F7BB-B7377C57E377}"/>
              </a:ext>
            </a:extLst>
          </p:cNvPr>
          <p:cNvSpPr/>
          <p:nvPr/>
        </p:nvSpPr>
        <p:spPr>
          <a:xfrm>
            <a:off x="-1" y="0"/>
            <a:ext cx="2889116" cy="308232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CMOs: What Impacts Marketing Plans?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D75E4015-A426-0040-BA89-2DF7D818477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AF8111CB-553F-E843-3BF4-3C8ECB1688C0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</a:t>
            </a:r>
            <a:r>
              <a:rPr lang="en-US" sz="1000" b="1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marketing strategy 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insights</a:t>
            </a:r>
          </a:p>
        </p:txBody>
      </p:sp>
      <p:pic>
        <p:nvPicPr>
          <p:cNvPr id="21" name="Picture 2">
            <a:hlinkClick r:id="rId3"/>
            <a:extLst>
              <a:ext uri="{FF2B5EF4-FFF2-40B4-BE49-F238E27FC236}">
                <a16:creationId xmlns:a16="http://schemas.microsoft.com/office/drawing/2014/main" id="{81D896D6-1339-7152-740F-34C8373D1F9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88768B5A-4D16-2E6D-9C3D-AC3CEDAB6B81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D7C8E07-3126-3C25-AD8F-CED21B3B6AE3}"/>
              </a:ext>
            </a:extLst>
          </p:cNvPr>
          <p:cNvSpPr txBox="1"/>
          <p:nvPr/>
        </p:nvSpPr>
        <p:spPr>
          <a:xfrm>
            <a:off x="-3" y="1707193"/>
            <a:ext cx="1217048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Factors most likely to impact marketing planning and spending</a:t>
            </a:r>
          </a:p>
          <a:p>
            <a:pPr algn="ctr"/>
            <a:r>
              <a:rPr lang="en-US" sz="14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Q1 2024</a:t>
            </a:r>
            <a:endParaRPr lang="en-US" sz="1600">
              <a:solidFill>
                <a:srgbClr val="1B1464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8EEFB2CC-E02B-1D35-F955-73AE2F71FD08}"/>
              </a:ext>
            </a:extLst>
          </p:cNvPr>
          <p:cNvGraphicFramePr/>
          <p:nvPr/>
        </p:nvGraphicFramePr>
        <p:xfrm>
          <a:off x="6238773" y="2857500"/>
          <a:ext cx="5848927" cy="31015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8C3BB75D-34F1-D5AB-C3D2-4E26E8F2F9E1}"/>
              </a:ext>
            </a:extLst>
          </p:cNvPr>
          <p:cNvGraphicFramePr/>
          <p:nvPr/>
        </p:nvGraphicFramePr>
        <p:xfrm>
          <a:off x="107373" y="2857500"/>
          <a:ext cx="5848927" cy="31015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B25D9C80-0FA5-6806-ACFD-B697948FE61E}"/>
              </a:ext>
            </a:extLst>
          </p:cNvPr>
          <p:cNvSpPr txBox="1"/>
          <p:nvPr/>
        </p:nvSpPr>
        <p:spPr>
          <a:xfrm>
            <a:off x="1" y="2342193"/>
            <a:ext cx="609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>
                <a:solidFill>
                  <a:srgbClr val="00BFF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% of B2C CMO respondents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DBB82D2-5493-EDC0-A3DE-0D9115590FDA}"/>
              </a:ext>
            </a:extLst>
          </p:cNvPr>
          <p:cNvSpPr txBox="1"/>
          <p:nvPr/>
        </p:nvSpPr>
        <p:spPr>
          <a:xfrm>
            <a:off x="6096000" y="2342193"/>
            <a:ext cx="609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% of B2B CMO respondents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5254286-2FEE-F240-A88B-B76E92709BB1}"/>
              </a:ext>
            </a:extLst>
          </p:cNvPr>
          <p:cNvCxnSpPr>
            <a:stCxn id="8" idx="1"/>
          </p:cNvCxnSpPr>
          <p:nvPr/>
        </p:nvCxnSpPr>
        <p:spPr>
          <a:xfrm>
            <a:off x="6096000" y="2511470"/>
            <a:ext cx="0" cy="3620708"/>
          </a:xfrm>
          <a:prstGeom prst="line">
            <a:avLst/>
          </a:prstGeom>
          <a:ln w="28575">
            <a:solidFill>
              <a:srgbClr val="1B14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EF180EA7-E542-8EE0-4E0A-E4742B825D32}"/>
              </a:ext>
            </a:extLst>
          </p:cNvPr>
          <p:cNvSpPr/>
          <p:nvPr/>
        </p:nvSpPr>
        <p:spPr>
          <a:xfrm>
            <a:off x="95693" y="423162"/>
            <a:ext cx="1016199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Financial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 performance, economic climate and customer demand are major </a:t>
            </a: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influences on marketing plans for CMOs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7304C48-D155-C30D-4B39-0290E890383E}"/>
              </a:ext>
            </a:extLst>
          </p:cNvPr>
          <p:cNvSpPr/>
          <p:nvPr/>
        </p:nvSpPr>
        <p:spPr>
          <a:xfrm>
            <a:off x="483207" y="6533170"/>
            <a:ext cx="1168727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400" b="1" i="0" u="sng" strike="noStrike" kern="1200" cap="none" spc="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26707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C200EDC-8080-4702-843F-818953E24AA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CB44B5A-849E-40B8-BA74-6EE05D5AE5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7cdb7a3-d8d8-4d5a-8559-ae518cf29f49"/>
    <ds:schemaRef ds:uri="8ffbcc2d-a520-42b9-8ca7-e090664160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5953A2C-BBA6-47BE-B63B-1FEDFD063203}">
  <ds:schemaRefs>
    <ds:schemaRef ds:uri="http://schemas.microsoft.com/office/2006/metadata/properties"/>
    <ds:schemaRef ds:uri="http://schemas.microsoft.com/office/infopath/2007/PartnerControls"/>
    <ds:schemaRef ds:uri="8ffbcc2d-a520-42b9-8ca7-e090664160a6"/>
    <ds:schemaRef ds:uri="97cdb7a3-d8d8-4d5a-8559-ae518cf29f4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87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2024-09-10T15:13:48Z</dcterms:created>
  <dcterms:modified xsi:type="dcterms:W3CDTF">2024-09-10T15:18:13Z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  <property fmtid="{D5CDD505-2E9C-101B-9397-08002B2CF9AE}" pid="3" name="MediaServiceImageTags">
    <vt:lpwstr/>
  </property>
</Properties>
</file>