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09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3F9C5D-DB59-4239-91BF-1C21D2843F2F}" v="1" dt="2025-06-11T19:17:33.3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203F9C5D-DB59-4239-91BF-1C21D2843F2F}"/>
    <pc:docChg chg="addSld modSld">
      <pc:chgData name="Dylan Breger" userId="9b3da09f-10fe-42ec-9aa5-9fa2a3e9cc20" providerId="ADAL" clId="{203F9C5D-DB59-4239-91BF-1C21D2843F2F}" dt="2025-06-11T19:17:33.357" v="0"/>
      <pc:docMkLst>
        <pc:docMk/>
      </pc:docMkLst>
      <pc:sldChg chg="add">
        <pc:chgData name="Dylan Breger" userId="9b3da09f-10fe-42ec-9aa5-9fa2a3e9cc20" providerId="ADAL" clId="{203F9C5D-DB59-4239-91BF-1C21D2843F2F}" dt="2025-06-11T19:17:33.357" v="0"/>
        <pc:sldMkLst>
          <pc:docMk/>
          <pc:sldMk cId="2938946480" sldId="214747409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2662728368876177"/>
          <c:y val="0.10827679536485611"/>
          <c:w val="0.45509980713085257"/>
          <c:h val="0.8917232046351437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2C8-488E-A8ED-974BD78C15B9}"/>
              </c:ext>
            </c:extLst>
          </c:dPt>
          <c:dPt>
            <c:idx val="3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2C8-488E-A8ED-974BD78C15B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Brands should be clear and thorough about price increases, explaining the reasons, including tariffs</c:v>
                </c:pt>
                <c:pt idx="1">
                  <c:v>Brands should acknowledge price hikes but keep explanations brief or simple</c:v>
                </c:pt>
                <c:pt idx="2">
                  <c:v>Brands should highlight their product's value rather than justify price changes</c:v>
                </c:pt>
                <c:pt idx="3">
                  <c:v>Brands don't need to explain price increases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0.48</c:v>
                </c:pt>
                <c:pt idx="1">
                  <c:v>0.26</c:v>
                </c:pt>
                <c:pt idx="2">
                  <c:v>0.17</c:v>
                </c:pt>
                <c:pt idx="3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2C8-488E-A8ED-974BD78C15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70594176"/>
        <c:axId val="270590432"/>
      </c:barChart>
      <c:catAx>
        <c:axId val="2705941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t" anchorCtr="1"/>
          <a:lstStyle/>
          <a:p>
            <a:pPr algn="r">
              <a:defRPr sz="16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270590432"/>
        <c:crosses val="autoZero"/>
        <c:auto val="1"/>
        <c:lblAlgn val="ctr"/>
        <c:lblOffset val="100"/>
        <c:noMultiLvlLbl val="0"/>
      </c:catAx>
      <c:valAx>
        <c:axId val="270590432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270594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4A292-F4EC-463C-B611-FE6C21328A2E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A0CED-0D4E-46B4-8EFB-D6DBD44F5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471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45C460-F1C7-47B5-B7A9-606210A025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070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5BA00-D3B9-DD81-4A21-BFA3B4FBFC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0BCB04-0831-8FA1-1BC5-C65D505387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DEA2C-A20E-CF42-2ED5-606128CD0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011CA-2757-479C-90CE-80B69582A19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06C95-FCA2-CF89-211D-43F713D6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FCC7A-2CFF-8BD8-C33F-B19EAB6E9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CA50A-77C9-486E-BB4D-F561AA62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52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DD41F-5816-4CB8-2700-847F75B39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D7BC45-6556-4E25-2EF2-2BACDE3424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602D9-6C18-D078-2DFC-62E6A7247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011CA-2757-479C-90CE-80B69582A19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AEA54-DC99-0FBD-658B-567862734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2AE82C-6D6D-38E1-DE3A-DF20C376B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CA50A-77C9-486E-BB4D-F561AA62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97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B355D4-D550-0B3C-1B53-4A30D0BB49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2253F3-4C4A-B89C-1B6D-E952BCA462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78E0-2319-2386-B1D7-9E704B529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011CA-2757-479C-90CE-80B69582A19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6156E-F097-C214-1083-CD5A690C9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84471-39FF-27B6-56D8-33C46117B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CA50A-77C9-486E-BB4D-F561AA62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513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7C251-4D47-3923-EB37-C4AEBF36D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22016-712B-3FF1-9695-F0DAE8D7A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A61A4-D3D2-7124-A95E-833D513CB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011CA-2757-479C-90CE-80B69582A19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42651-C09D-48E6-B664-E66269B19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4F4A5-FD1C-DAC1-779F-70E6902B3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CA50A-77C9-486E-BB4D-F561AA62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15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1F58F-E27C-EB31-FD82-E94F5FF6C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7713C5-1AA5-2809-534A-579BA50EE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7F870-6ED7-1C8A-AB81-C032EAEB6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011CA-2757-479C-90CE-80B69582A19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14B71-4317-3F25-BE41-6199550EC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252D0-8FF8-A554-1D49-37B88E998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CA50A-77C9-486E-BB4D-F561AA62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561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1B34A-374D-8148-63D3-546CB1321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2572E-1F50-40E3-E620-84AD783B88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D2BF8A-8C7A-1727-1960-3A5C1F7430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711E2-7E24-A9B7-370A-B6AA2A024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011CA-2757-479C-90CE-80B69582A19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E2C786-1D70-3CEB-7EFF-7800DCD04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18BFD0-2901-A385-E8A0-5D3B151B0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CA50A-77C9-486E-BB4D-F561AA62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108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24D92-1EAC-99CC-3FDF-33E1B276B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C078B0-BCD6-8494-D18B-EE959CB98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09022-9712-6166-4A4D-767EC49F89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1D1384-4C89-5B26-ACAF-329A2D2529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3F7862-BC50-1887-39D2-D3551EAA7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DCF3C-E396-F9CF-AE35-8589B90B6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011CA-2757-479C-90CE-80B69582A19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A3EA7B-E5E5-2C98-9B28-2A7F55930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A10558-ACA8-F425-0ABB-FD361694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CA50A-77C9-486E-BB4D-F561AA62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433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B59FC-D541-63AB-34F4-2DF92042E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874699-D0EF-E148-32FC-9795DB3CD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011CA-2757-479C-90CE-80B69582A19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B0A5E4-993D-85F5-3C11-6D609DEC2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BD186A-6656-B27F-1638-857B39B45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CA50A-77C9-486E-BB4D-F561AA62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351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339B80-03E6-E461-12BE-8E2E67F4C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011CA-2757-479C-90CE-80B69582A19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39DD0D-74BF-034B-4B38-53671D11D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B54FB8-5687-C8C7-29ED-B146CAE83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CA50A-77C9-486E-BB4D-F561AA62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063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62558-5F56-39DB-B89A-E58F0D662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290C8-F8EB-DE4A-D691-4F931DE6D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59CF0B-9429-D78F-CC60-C123A73F6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9803AF-0EDD-C401-DD7E-5086BF3A0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011CA-2757-479C-90CE-80B69582A19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F7DA1B-02AA-EF33-A275-3D73DEC73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4232BF-A12C-7A0B-9516-B6033E7B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CA50A-77C9-486E-BB4D-F561AA62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16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9C280-01B5-0593-AA12-0BEB93DE7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319F27-3E7C-AE34-A876-9A5799E74E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6FE32B-E8C4-FFD9-D884-12C54B57AD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35F251-0FF5-41F8-1CE6-ECA6BA160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011CA-2757-479C-90CE-80B69582A19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EB71-3962-12BE-17C9-612E525F3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F93DBE-20BE-2896-31A4-08702094C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CA50A-77C9-486E-BB4D-F561AA62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713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AABBEB-8E36-2666-D866-5F7BCB737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E75BF1-C730-D4DC-07FB-F0A0E1DBD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71F64-AF8E-87B6-8C48-D519B8FD9B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7011CA-2757-479C-90CE-80B69582A192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2BCF9-3B32-FA00-E881-E0FD62F166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036DA-4177-563E-66A9-D433B4C4D9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5CA50A-77C9-486E-BB4D-F561AA620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2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hyperlink" Target="https://thevab.com/insigh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81B54D-D8BE-2EDF-9718-C78323C23BCD}"/>
              </a:ext>
            </a:extLst>
          </p:cNvPr>
          <p:cNvSpPr txBox="1"/>
          <p:nvPr/>
        </p:nvSpPr>
        <p:spPr>
          <a:xfrm>
            <a:off x="459850" y="6308393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Collage Group,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Beyond the Price Tag: How tariffs Are Reshaping Consumer Loyalty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April 2, 2025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. 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Ages 18+, *includes increases related to tariffs. </a:t>
            </a:r>
            <a:endParaRPr kumimoji="0" lang="en-US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F45941-1BCE-F4F3-7195-344DDE6F72F1}"/>
              </a:ext>
            </a:extLst>
          </p:cNvPr>
          <p:cNvSpPr/>
          <p:nvPr/>
        </p:nvSpPr>
        <p:spPr>
          <a:xfrm>
            <a:off x="0" y="1790411"/>
            <a:ext cx="12192002" cy="448463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FBB6A7B-70BF-4069-FCFB-87C8A793CF2B}"/>
              </a:ext>
            </a:extLst>
          </p:cNvPr>
          <p:cNvGraphicFramePr/>
          <p:nvPr/>
        </p:nvGraphicFramePr>
        <p:xfrm>
          <a:off x="64968" y="2295906"/>
          <a:ext cx="12062064" cy="3901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F45669A-5495-B07E-9A00-17950D88B07F}"/>
              </a:ext>
            </a:extLst>
          </p:cNvPr>
          <p:cNvSpPr txBox="1"/>
          <p:nvPr/>
        </p:nvSpPr>
        <p:spPr>
          <a:xfrm>
            <a:off x="-10271" y="1914679"/>
            <a:ext cx="12202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U.S. Adults’ Expectations for How Brands Should Communicate Price Increases*</a:t>
            </a:r>
            <a:endParaRPr kumimoji="0" lang="en-US" sz="16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E1EE4E-6CEA-8403-4DFB-B986891A16F3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economic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pic>
        <p:nvPicPr>
          <p:cNvPr id="8" name="Picture 2">
            <a:hlinkClick r:id="rId4"/>
            <a:extLst>
              <a:ext uri="{FF2B5EF4-FFF2-40B4-BE49-F238E27FC236}">
                <a16:creationId xmlns:a16="http://schemas.microsoft.com/office/drawing/2014/main" id="{28F37DC2-17A1-42CE-78A8-8735D56ED3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A332BC7-43F5-5CE9-5348-91C69F6239E1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BA0F3A0-024F-14BC-03EA-5754C62B4175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925598B-A737-A905-D3DD-4E314192DB1A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9349EBD-3BD1-F038-F15E-6AA3A5691F7E}"/>
              </a:ext>
            </a:extLst>
          </p:cNvPr>
          <p:cNvSpPr/>
          <p:nvPr/>
        </p:nvSpPr>
        <p:spPr>
          <a:xfrm>
            <a:off x="-3" y="1"/>
            <a:ext cx="3229586" cy="233464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Consumer Transparency in Price Increases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7690E16-4687-9E28-0769-762DBE81112D}"/>
              </a:ext>
            </a:extLst>
          </p:cNvPr>
          <p:cNvSpPr/>
          <p:nvPr/>
        </p:nvSpPr>
        <p:spPr>
          <a:xfrm>
            <a:off x="85060" y="393696"/>
            <a:ext cx="1022104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Nearly half of consumers expect brands to be fully transparent as to why they might be paying more than usual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8946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9C5F87A-F0E1-4626-9CEB-87ECDAB31BB8}"/>
</file>

<file path=customXml/itemProps2.xml><?xml version="1.0" encoding="utf-8"?>
<ds:datastoreItem xmlns:ds="http://schemas.openxmlformats.org/officeDocument/2006/customXml" ds:itemID="{299C3C42-DC15-4639-AB83-50FDDB2DEED4}"/>
</file>

<file path=customXml/itemProps3.xml><?xml version="1.0" encoding="utf-8"?>
<ds:datastoreItem xmlns:ds="http://schemas.openxmlformats.org/officeDocument/2006/customXml" ds:itemID="{B577763E-0BA6-428B-8CFA-711FB7479A6B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86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2025-06-11T19:15:42Z</dcterms:created>
  <dcterms:modified xsi:type="dcterms:W3CDTF">2025-06-11T19:17:42Z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