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64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EAF9B9-3B9B-48CF-BEB6-1C76D6655750}" v="1" dt="2025-12-10T20:13:41.6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2-10T20:13:41.616" v="0"/>
      <pc:docMkLst>
        <pc:docMk/>
      </pc:docMkLst>
      <pc:sldChg chg="add">
        <pc:chgData name="Dylan Breger" userId="9b3da09f-10fe-42ec-9aa5-9fa2a3e9cc20" providerId="ADAL" clId="{D81AFA50-692E-4678-A384-3793507736DC}" dt="2025-12-10T20:13:41.616" v="0"/>
        <pc:sldMkLst>
          <pc:docMk/>
          <pc:sldMk cId="2835825049" sldId="214737646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726476167129787E-2"/>
          <c:y val="0.12777479492710936"/>
          <c:w val="0.94327352383287022"/>
          <c:h val="0.7833304297061166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Completely positive</c:v>
                </c:pt>
              </c:strCache>
            </c:strRef>
          </c:tx>
          <c:spPr>
            <a:solidFill>
              <a:srgbClr val="1F1A6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June</c:v>
                </c:pt>
                <c:pt idx="1">
                  <c:v>May</c:v>
                </c:pt>
                <c:pt idx="2">
                  <c:v>April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0.14000000000000001</c:v>
                </c:pt>
                <c:pt idx="1">
                  <c:v>0.11</c:v>
                </c:pt>
                <c:pt idx="2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67-844F-97B0-FC53127A806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Mostly positive, with few negative impacts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June</c:v>
                </c:pt>
                <c:pt idx="1">
                  <c:v>May</c:v>
                </c:pt>
                <c:pt idx="2">
                  <c:v>April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0.14000000000000001</c:v>
                </c:pt>
                <c:pt idx="1">
                  <c:v>0.14000000000000001</c:v>
                </c:pt>
                <c:pt idx="2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67-844F-97B0-FC53127A806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Equally positive and negative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June</c:v>
                </c:pt>
                <c:pt idx="1">
                  <c:v>May</c:v>
                </c:pt>
                <c:pt idx="2">
                  <c:v>April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0.26</c:v>
                </c:pt>
                <c:pt idx="1">
                  <c:v>0.24</c:v>
                </c:pt>
                <c:pt idx="2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67-844F-97B0-FC53127A806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Mostly negative, with positive impacts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June</c:v>
                </c:pt>
                <c:pt idx="1">
                  <c:v>May</c:v>
                </c:pt>
                <c:pt idx="2">
                  <c:v>April</c:v>
                </c:pt>
              </c:strCache>
            </c:strRef>
          </c:cat>
          <c:val>
            <c:numRef>
              <c:f>Sheet1!$E$2:$E$4</c:f>
              <c:numCache>
                <c:formatCode>0%</c:formatCode>
                <c:ptCount val="3"/>
                <c:pt idx="0">
                  <c:v>0.23</c:v>
                </c:pt>
                <c:pt idx="1">
                  <c:v>0.24</c:v>
                </c:pt>
                <c:pt idx="2">
                  <c:v>0.23300000000000001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A67-844F-97B0-FC53127A806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Completely negative</c:v>
                </c:pt>
              </c:strCache>
            </c:strRef>
          </c:tx>
          <c:spPr>
            <a:solidFill>
              <a:srgbClr val="FF6E3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June</c:v>
                </c:pt>
                <c:pt idx="1">
                  <c:v>May</c:v>
                </c:pt>
                <c:pt idx="2">
                  <c:v>April</c:v>
                </c:pt>
              </c:strCache>
            </c:strRef>
          </c:cat>
          <c:val>
            <c:numRef>
              <c:f>Sheet1!$F$2:$F$4</c:f>
              <c:numCache>
                <c:formatCode>0%</c:formatCode>
                <c:ptCount val="3"/>
                <c:pt idx="0">
                  <c:v>0.23</c:v>
                </c:pt>
                <c:pt idx="1">
                  <c:v>0.28000000000000003</c:v>
                </c:pt>
                <c:pt idx="2">
                  <c:v>0.29399999999999998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2E-4232-A3B7-B17C04D9EA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28231343"/>
        <c:axId val="536589120"/>
      </c:barChart>
      <c:catAx>
        <c:axId val="122823134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1F1A62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536589120"/>
        <c:crosses val="autoZero"/>
        <c:auto val="1"/>
        <c:lblAlgn val="ctr"/>
        <c:lblOffset val="100"/>
        <c:noMultiLvlLbl val="0"/>
      </c:catAx>
      <c:valAx>
        <c:axId val="53658912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2282313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5907616892347383E-2"/>
          <c:y val="1.4328439779906815E-2"/>
          <c:w val="0.79703832362001936"/>
          <c:h val="0.160438382925705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F1A62"/>
              </a:solidFill>
              <a:latin typeface="Helvetica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7298907625263722E-2"/>
          <c:w val="1"/>
          <c:h val="0.86408539714392363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axId val="1047679935"/>
        <c:axId val="1047676575"/>
      </c:barChart>
      <c:catAx>
        <c:axId val="10476799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1F1A62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047676575"/>
        <c:crosses val="autoZero"/>
        <c:auto val="1"/>
        <c:lblAlgn val="ctr"/>
        <c:lblOffset val="100"/>
        <c:noMultiLvlLbl val="0"/>
      </c:catAx>
      <c:valAx>
        <c:axId val="1047676575"/>
        <c:scaling>
          <c:orientation val="minMax"/>
          <c:max val="1"/>
        </c:scaling>
        <c:delete val="1"/>
        <c:axPos val="l"/>
        <c:numFmt formatCode="0%" sourceLinked="1"/>
        <c:majorTickMark val="none"/>
        <c:minorTickMark val="none"/>
        <c:tickLblPos val="nextTo"/>
        <c:crossAx val="104767993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rgbClr val="1F1A62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BF3535-B987-48C1-A343-51AC7E0E2897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8F9D4-6446-4042-BE97-EC39710A6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86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C6991A-3256-212D-9319-C1270658B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00C88B-394C-2F29-07B8-52C0BDFD0B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BCC0F8-63FE-7641-2F26-61F20928CD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B8B577-71E9-D6FC-229E-E16E5833FB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5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577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1105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1DFC7-DDF4-C1BA-379D-B84D6D025A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2B12BE-B8AC-6568-C6AD-5FBF18E1C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3F9397-62F9-31D1-03AD-F27123DEF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5BED-D06F-4E45-BA87-AD1CD71177C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0D9A2-AE3B-0C30-9F3F-3F941543A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5790E-F3FB-3016-63D4-C54594CF9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DD8D-2018-4336-9349-E7F684404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660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A2BEE-144E-2FEE-D16B-7C4467D7A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8631F6-6397-ED9C-1388-FC661BF348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76170-F54A-0835-0841-7619C97BE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5BED-D06F-4E45-BA87-AD1CD71177C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A0B9D-C5F3-D353-8FFC-00CDD80DA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00006F-CF19-73E2-6B74-EED9CC58A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DD8D-2018-4336-9349-E7F684404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874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5CB7DD-C0F3-9065-B123-83AA7F585F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671781-33DE-18AD-2404-2A644380F7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221F95-69F7-78A5-34C6-9B378CD52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5BED-D06F-4E45-BA87-AD1CD71177C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58502-6B83-699A-6476-B02E6FE26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B78F2-C4FD-94A4-331B-71C995A2A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DD8D-2018-4336-9349-E7F684404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912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D75C2-45A8-9AC0-667A-C9D8BA46C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7EC24-FB60-1918-58AD-FA8489376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A0A33-08F2-6BDB-3EB4-1E1D58529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5BED-D06F-4E45-BA87-AD1CD71177C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4AE61-AA2E-CAAC-82AF-58AEF6C4B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0824A-B454-0932-DF2C-880A16424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DD8D-2018-4336-9349-E7F684404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98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8C617-B4BA-CEEC-6113-DF2DB203B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A03A8F-4158-9AF1-050C-5F6AA29F5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FD457-5626-6A92-C2C4-FB18456C4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5BED-D06F-4E45-BA87-AD1CD71177C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CA403-B2CC-31CE-7709-634328A0E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33569-EDDE-6A1F-75B3-4639D6705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DD8D-2018-4336-9349-E7F684404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462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8DDFE-D6D6-BD27-A187-66E5B7393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5235E-2AA0-CFF4-1CC2-DFA9746B9B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7B5AF5-31F8-FFF0-6780-6C5FA2570D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21C0CE-5967-3566-703D-9BA11D4FC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5BED-D06F-4E45-BA87-AD1CD71177C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93B76E-2E44-A641-8749-6349A00C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50E14C-2D61-FDA3-7908-311A4B07B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DD8D-2018-4336-9349-E7F684404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4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9CCE7-D080-2AB5-348E-27CCD91CE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153403-9309-F240-7B2A-9A0EC94D1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6856C6-CECF-80C8-8361-71F8D820A3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9BC038-294F-2A1E-1E25-0F3BFE22F0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36F0CD-AFA6-684C-3350-E92216B422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324E20-9926-BEE7-9048-11FDB5F26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5BED-D06F-4E45-BA87-AD1CD71177C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EFFF5F-B3E8-AE9E-5E25-2295905EE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A81A4E-E98F-E871-02F6-71697CCAC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DD8D-2018-4336-9349-E7F684404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43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5315D-34F9-947A-AA14-763159A04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1699D8-A722-12C4-5A8C-3A4CC5C00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5BED-D06F-4E45-BA87-AD1CD71177C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943400-6482-DC4F-3955-6242CE3D8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4122A0-5308-28B6-B173-3166EAA9F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DD8D-2018-4336-9349-E7F684404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360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F61AD9-3A98-30B2-E612-1187BF065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5BED-D06F-4E45-BA87-AD1CD71177C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CCB019-E38A-E8D4-8B94-258577DF5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FD3BFE-1070-7986-463F-9B52EBA6D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DD8D-2018-4336-9349-E7F684404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279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0F421-3962-B36C-F704-3868AE135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4617B-ABD5-64CC-FDAA-5F501420F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570D87-711C-ACA9-482A-5ADEEEC93E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FA1422-3F8C-B2AA-9BCA-7D41C8ADE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5BED-D06F-4E45-BA87-AD1CD71177C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A0C6EB-0806-417D-C173-E348C8410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F52CAA-3E78-2328-6CA6-CE468615D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DD8D-2018-4336-9349-E7F684404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740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99D2F-F44C-5CBC-FE28-F5ACD52E4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8607C2-353A-1656-5312-1309FCED10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C60529-09A4-8CEE-EE9C-1C8BB757A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D02F1B-69D8-F698-BF80-993D5286B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5BED-D06F-4E45-BA87-AD1CD71177C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9A15F-FFAA-4D48-918B-9B5D6CB96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32CF09-3556-A36C-1D13-D21ACD031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DD8D-2018-4336-9349-E7F684404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85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7EBCDE-904A-0DD1-5605-495A4D73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64FB8E-1B2C-2C1E-61E7-5FC875978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3EC2D-A098-C4BF-BF3A-BEBE01703F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B35BED-D06F-4E45-BA87-AD1CD71177C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61139-D320-543C-AAF8-CA126FA191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2AE3A7-9C4B-31C5-445E-607C3BDDEA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16DD8D-2018-4336-9349-E7F684404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49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s" TargetMode="External"/><Relationship Id="rId3" Type="http://schemas.openxmlformats.org/officeDocument/2006/relationships/hyperlink" Target="https://thevab.com/signin?utm_source=grab-and-go&amp;utm_medium=vab-insights&amp;utm_campaign=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png"/><Relationship Id="rId9" Type="http://schemas.openxmlformats.org/officeDocument/2006/relationships/hyperlink" Target="https://thevab.com/insight/welcome-tv-187-brands-made-their-national-tv-debut-first-half-2025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E5253-C595-52F9-6FCD-87D2575419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B49CA46E-0B18-BD93-688B-FF4DFFA64487}"/>
              </a:ext>
            </a:extLst>
          </p:cNvPr>
          <p:cNvSpPr>
            <a:spLocks/>
          </p:cNvSpPr>
          <p:nvPr/>
        </p:nvSpPr>
        <p:spPr>
          <a:xfrm>
            <a:off x="1" y="169616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5F3AD31-3987-8698-1C68-AD72256C086B}"/>
              </a:ext>
            </a:extLst>
          </p:cNvPr>
          <p:cNvSpPr/>
          <p:nvPr/>
        </p:nvSpPr>
        <p:spPr>
          <a:xfrm>
            <a:off x="228600" y="443333"/>
            <a:ext cx="102132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Consumers’ negative view of tariffs softened slightly as prices held relatively steady after initial policies were announced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9A03CB2-1D39-A34B-E2FF-D4D4A3352AD9}"/>
              </a:ext>
            </a:extLst>
          </p:cNvPr>
          <p:cNvSpPr txBox="1"/>
          <p:nvPr/>
        </p:nvSpPr>
        <p:spPr>
          <a:xfrm>
            <a:off x="10224396" y="26057"/>
            <a:ext cx="2026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economic insights</a:t>
            </a:r>
          </a:p>
        </p:txBody>
      </p:sp>
      <p:pic>
        <p:nvPicPr>
          <p:cNvPr id="23" name="Picture 2">
            <a:hlinkClick r:id="rId3"/>
            <a:extLst>
              <a:ext uri="{FF2B5EF4-FFF2-40B4-BE49-F238E27FC236}">
                <a16:creationId xmlns:a16="http://schemas.microsoft.com/office/drawing/2014/main" id="{2F79AB5C-8151-E934-2537-EB46C54B66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E0B240D3-DEDB-6FCE-284F-847486C2680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8B1565F-A2C5-7846-F7C1-27BD28CA5A36}"/>
              </a:ext>
            </a:extLst>
          </p:cNvPr>
          <p:cNvSpPr/>
          <p:nvPr/>
        </p:nvSpPr>
        <p:spPr>
          <a:xfrm>
            <a:off x="-5" y="0"/>
            <a:ext cx="2385737" cy="30408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Consumer Sentiment on Tariffs</a:t>
            </a: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42EE24D9-0928-6FBB-11CD-6D028B3424AD}"/>
              </a:ext>
            </a:extLst>
          </p:cNvPr>
          <p:cNvGraphicFramePr/>
          <p:nvPr/>
        </p:nvGraphicFramePr>
        <p:xfrm>
          <a:off x="1153495" y="2010377"/>
          <a:ext cx="10704208" cy="4369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71D5DB3-E9DD-16B2-E61A-7E31FA3FBF11}"/>
              </a:ext>
            </a:extLst>
          </p:cNvPr>
          <p:cNvGraphicFramePr/>
          <p:nvPr/>
        </p:nvGraphicFramePr>
        <p:xfrm>
          <a:off x="4373839" y="2486147"/>
          <a:ext cx="7378862" cy="3745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7F0E4B4-8904-CE30-D68F-C603F38EB259}"/>
              </a:ext>
            </a:extLst>
          </p:cNvPr>
          <p:cNvSpPr txBox="1"/>
          <p:nvPr/>
        </p:nvSpPr>
        <p:spPr>
          <a:xfrm>
            <a:off x="2385732" y="1709400"/>
            <a:ext cx="78822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6082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1" i="0" u="sng" strike="noStrike" cap="none" spc="0" normalizeH="0" baseline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ctr" defTabSz="5860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Expected impact of tariffs on the U.S. economy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44C81E-69F6-5968-36F8-815C83BE656F}"/>
              </a:ext>
            </a:extLst>
          </p:cNvPr>
          <p:cNvSpPr/>
          <p:nvPr/>
        </p:nvSpPr>
        <p:spPr>
          <a:xfrm>
            <a:off x="6326843" y="5011888"/>
            <a:ext cx="4115015" cy="781484"/>
          </a:xfrm>
          <a:prstGeom prst="rect">
            <a:avLst/>
          </a:prstGeom>
          <a:noFill/>
          <a:ln w="57150">
            <a:solidFill>
              <a:srgbClr val="A343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 w="57150">
                <a:solidFill>
                  <a:prstClr val="black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D5A6B7D-98E0-D946-8995-CE6CEBEA85A7}"/>
              </a:ext>
            </a:extLst>
          </p:cNvPr>
          <p:cNvSpPr txBox="1"/>
          <p:nvPr/>
        </p:nvSpPr>
        <p:spPr>
          <a:xfrm>
            <a:off x="6326843" y="5793372"/>
            <a:ext cx="41150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A343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46% more negative than positive, </a:t>
            </a:r>
            <a:b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A343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A343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-6% percentage points since May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BB7B041-C0D1-1D42-D958-C9EAA46E3472}"/>
              </a:ext>
            </a:extLst>
          </p:cNvPr>
          <p:cNvSpPr txBox="1"/>
          <p:nvPr/>
        </p:nvSpPr>
        <p:spPr>
          <a:xfrm>
            <a:off x="553296" y="6058643"/>
            <a:ext cx="764108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Source: Dentsu,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Consumer Navigator: American Mindset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, June 2025. </a:t>
            </a:r>
            <a:endParaRPr kumimoji="0" lang="fr-FR" sz="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+mn-cs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108EF507-5351-9323-C44E-822FB5379000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54E1C978-008F-48A8-3EE6-896EDE0F1788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9" name="TextBox 28">
            <a:hlinkClick r:id="rId9"/>
            <a:extLst>
              <a:ext uri="{FF2B5EF4-FFF2-40B4-BE49-F238E27FC236}">
                <a16:creationId xmlns:a16="http://schemas.microsoft.com/office/drawing/2014/main" id="{9B820C57-4CB5-9B40-333A-1B5540D0AA6C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1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Welcome to TV: Meet the New Advertisers Who Are Creating Consumer Curiosity and Brand Consideration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learn more</a:t>
            </a:r>
          </a:p>
        </p:txBody>
      </p:sp>
    </p:spTree>
    <p:extLst>
      <p:ext uri="{BB962C8B-B14F-4D97-AF65-F5344CB8AC3E}">
        <p14:creationId xmlns:p14="http://schemas.microsoft.com/office/powerpoint/2010/main" val="2835825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42f62077628c401177b6e4119d71e663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9f7ddb8178aec998deff86fa7a0b28e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09D2642-046C-4BA4-94B6-B1C00B7FE523}"/>
</file>

<file path=customXml/itemProps2.xml><?xml version="1.0" encoding="utf-8"?>
<ds:datastoreItem xmlns:ds="http://schemas.openxmlformats.org/officeDocument/2006/customXml" ds:itemID="{B939D944-8D52-443C-B74D-683D8106C0EB}"/>
</file>

<file path=customXml/itemProps3.xml><?xml version="1.0" encoding="utf-8"?>
<ds:datastoreItem xmlns:ds="http://schemas.openxmlformats.org/officeDocument/2006/customXml" ds:itemID="{431E87FF-8574-40D8-931E-555AEEA0731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2025-12-10T20:13:32Z</dcterms:created>
  <dcterms:modified xsi:type="dcterms:W3CDTF">2025-12-10T20:13:41Z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