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47402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7964A8-7ED8-45AE-9869-E33463AC9E52}" v="1" dt="2025-05-06T20:45:21.1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207964A8-7ED8-45AE-9869-E33463AC9E52}"/>
    <pc:docChg chg="addSld modSld">
      <pc:chgData name="Dylan Breger" userId="9b3da09f-10fe-42ec-9aa5-9fa2a3e9cc20" providerId="ADAL" clId="{207964A8-7ED8-45AE-9869-E33463AC9E52}" dt="2025-05-06T20:45:21.170" v="0"/>
      <pc:docMkLst>
        <pc:docMk/>
      </pc:docMkLst>
      <pc:sldChg chg="add">
        <pc:chgData name="Dylan Breger" userId="9b3da09f-10fe-42ec-9aa5-9fa2a3e9cc20" providerId="ADAL" clId="{207964A8-7ED8-45AE-9869-E33463AC9E52}" dt="2025-05-06T20:45:21.170" v="0"/>
        <pc:sldMkLst>
          <pc:docMk/>
          <pc:sldMk cId="602119244" sldId="2147474026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4164233506022393"/>
          <c:y val="3.8249471982056422E-2"/>
          <c:w val="0.53632546744351284"/>
          <c:h val="0.9235010560358871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ED3C8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8F6-4469-A75A-9C19B8AA2E3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2060"/>
                    </a:solidFill>
                    <a:latin typeface="Helvetica" panose="020B0403020202020204" pitchFamily="34" charset="0"/>
                    <a:ea typeface="+mn-ea"/>
                    <a:cs typeface="Heebo" pitchFamily="2" charset="-79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Sheet1!$A$2:$A$17</c:f>
              <c:strCache>
                <c:ptCount val="16"/>
                <c:pt idx="0">
                  <c:v>Drive sales / grow market shares</c:v>
                </c:pt>
                <c:pt idx="1">
                  <c:v>Create new customers / retain existing customers / drive revenue growth</c:v>
                </c:pt>
                <c:pt idx="2">
                  <c:v>Improve our brand / reputation</c:v>
                </c:pt>
                <c:pt idx="3">
                  <c:v>Stay ahead / differentiate / grow faster than our competition</c:v>
                </c:pt>
                <c:pt idx="4">
                  <c:v>Serve our customers better (personalization, evolving needs)</c:v>
                </c:pt>
                <c:pt idx="5">
                  <c:v>Innovate our company's products /services</c:v>
                </c:pt>
                <c:pt idx="6">
                  <c:v>Improve company margins (increase pricing / reduce costs)</c:v>
                </c:pt>
                <c:pt idx="7">
                  <c:v>Translate the company strategy and vision</c:v>
                </c:pt>
                <c:pt idx="8">
                  <c:v>Increase my visibility in a way that helps the company / culture / growth</c:v>
                </c:pt>
                <c:pt idx="9">
                  <c:v>Transform the company narrative in the marketplace</c:v>
                </c:pt>
                <c:pt idx="10">
                  <c:v>Build a case for the connection: marketing spend and business impact</c:v>
                </c:pt>
                <c:pt idx="11">
                  <c:v>Drive AI adoption, adaptation, and implementation</c:v>
                </c:pt>
                <c:pt idx="12">
                  <c:v>Improve distribution (new geographies, new target segments)</c:v>
                </c:pt>
                <c:pt idx="13">
                  <c:v>Drive investor perception / valuation</c:v>
                </c:pt>
                <c:pt idx="14">
                  <c:v>Drive emplyee culture / engagement / retention</c:v>
                </c:pt>
                <c:pt idx="15">
                  <c:v>Increase our social impact as a company</c:v>
                </c:pt>
              </c:strCache>
            </c:strRef>
          </c:cat>
          <c:val>
            <c:numRef>
              <c:f>Sheet1!$B$2:$B$17</c:f>
              <c:numCache>
                <c:formatCode>0%</c:formatCode>
                <c:ptCount val="16"/>
                <c:pt idx="0">
                  <c:v>0.56999999999999995</c:v>
                </c:pt>
                <c:pt idx="1">
                  <c:v>0.49</c:v>
                </c:pt>
                <c:pt idx="2">
                  <c:v>0.47</c:v>
                </c:pt>
                <c:pt idx="3">
                  <c:v>0.46</c:v>
                </c:pt>
                <c:pt idx="4">
                  <c:v>0.44</c:v>
                </c:pt>
                <c:pt idx="5">
                  <c:v>0.33</c:v>
                </c:pt>
                <c:pt idx="6">
                  <c:v>0.28999999999999998</c:v>
                </c:pt>
                <c:pt idx="7">
                  <c:v>0.28999999999999998</c:v>
                </c:pt>
                <c:pt idx="8">
                  <c:v>0.28000000000000003</c:v>
                </c:pt>
                <c:pt idx="9">
                  <c:v>0.23</c:v>
                </c:pt>
                <c:pt idx="10">
                  <c:v>0.23</c:v>
                </c:pt>
                <c:pt idx="11">
                  <c:v>0.21</c:v>
                </c:pt>
                <c:pt idx="12">
                  <c:v>0.21</c:v>
                </c:pt>
                <c:pt idx="13">
                  <c:v>0.19</c:v>
                </c:pt>
                <c:pt idx="14">
                  <c:v>0.19</c:v>
                </c:pt>
                <c:pt idx="15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F6-4469-A75A-9C19B8AA2E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7"/>
        <c:axId val="1060809744"/>
        <c:axId val="1060803024"/>
      </c:barChart>
      <c:catAx>
        <c:axId val="106080974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002060"/>
                </a:solidFill>
                <a:latin typeface="Helvetica" panose="020B0403020202020204" pitchFamily="34" charset="0"/>
                <a:ea typeface="+mn-ea"/>
                <a:cs typeface="Heebo" pitchFamily="2" charset="-79"/>
              </a:defRPr>
            </a:pPr>
            <a:endParaRPr lang="en-US"/>
          </a:p>
        </c:txPr>
        <c:crossAx val="1060803024"/>
        <c:crosses val="autoZero"/>
        <c:auto val="1"/>
        <c:lblAlgn val="ctr"/>
        <c:lblOffset val="100"/>
        <c:noMultiLvlLbl val="0"/>
      </c:catAx>
      <c:valAx>
        <c:axId val="1060803024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10608097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rgbClr val="002060"/>
          </a:solidFill>
          <a:latin typeface="Helvetica" panose="020B0403020202020204" pitchFamily="34" charset="0"/>
          <a:cs typeface="Heebo" pitchFamily="2" charset="-79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7B1657-5011-4011-B204-B59AAE2AB129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311794-53B8-49D2-AA44-FD8DDEC23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295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5D1BC8-6BAA-20B2-7A5F-C6246C50D5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01D1CE6-2592-82EB-C6B0-476580BD0F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F62203A-1CEF-2FD6-6CDD-1241A71817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F3EB63-9608-88FC-F6F3-A57229BA75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945C460-F1C7-47B5-B7A9-606210A0258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224493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6BFA1-5141-9B0F-F5FF-3F8A7A23D2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F0A76A-D636-9C95-1467-FD9916B898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751877-1F9D-8CA0-8016-1700E3A8C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CF9D9-2ADA-48DA-9D33-282C0D78A873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615793-FAD7-AFFC-795C-3DCBCDE42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AD43AD-E952-1A33-B2A5-F98DE2693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D5CF5-030D-45B0-864E-C5A93936B4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991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33E6FE-27AF-5C88-5255-B8ED30762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8C3D1F-38BE-EA77-6C06-788E2D6351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987E46-6EAA-B397-C7DF-A3D4280D19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CF9D9-2ADA-48DA-9D33-282C0D78A873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3183D-ACBC-9983-5AA9-A25C316F1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878C64-BB5B-8BD3-B074-ED1992832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D5CF5-030D-45B0-864E-C5A93936B4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847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079F46-E331-01EA-8652-C3986AFD86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DEEBD7-4EE5-BF93-AB37-C0FED8DD1A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549FFD-6E9B-51D5-63B7-EF5616B9D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CF9D9-2ADA-48DA-9D33-282C0D78A873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73B981-8A2D-9810-DAC6-E8B5069F4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C5D9E0-7836-4398-CFFC-BCB6FA1DF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D5CF5-030D-45B0-864E-C5A93936B4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733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43C762-25EF-3BE8-1A57-0AB18CE69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C85CF8-0B9E-9814-582A-18F017861A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8FF567-8311-CEF8-479E-9CEBE175E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CF9D9-2ADA-48DA-9D33-282C0D78A873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41ECB4-7160-5BB4-69B5-E1D7C7C4B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F6FD6B-957A-6978-3CC4-5FBD4DCB8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D5CF5-030D-45B0-864E-C5A93936B4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590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EC8A3-49DE-6AD6-B49A-462BCBCA0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593668-F630-04DB-D88C-E5FAE56AC3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4CB302-E7BE-43CC-9940-CE1A80FAD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CF9D9-2ADA-48DA-9D33-282C0D78A873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13216C-D8A3-DF0F-C7F4-D8F5E6C0C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0BC941-8775-BB06-8848-DC9CBB2AD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D5CF5-030D-45B0-864E-C5A93936B4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348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02293B-1570-27B3-E1B3-30E65040D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002210-E16F-8562-A15C-0DF1A86DC0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57E6B9-1316-A43B-BDE2-BD51989D01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45868E-2DA7-FEAE-BF9D-71B1B228D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CF9D9-2ADA-48DA-9D33-282C0D78A873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57D269-9634-BC8E-6702-E4407AF84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4E8B93-889E-16FF-B410-6D9E17080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D5CF5-030D-45B0-864E-C5A93936B4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811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2A158-33DA-F2A3-A0EC-2A54E128BA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73DC23-D3BA-990D-6B6C-4AAD5B1E02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9D91C5-0B23-F8F6-5955-F3B2364E98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9C533E-3CAE-F864-3DD5-0BEB7BF83D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8EC381-2AC6-33F2-41D5-262CE279AF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78D0D5-EC13-A728-1512-9BAE40D37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CF9D9-2ADA-48DA-9D33-282C0D78A873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8AC664-35EF-FB06-1794-C995CDE6F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B66B12B-F7C9-D2BD-D2C4-50F54C8E5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D5CF5-030D-45B0-864E-C5A93936B4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319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E75FBB-8B4E-410B-1193-9F489BCF3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C1B964-3C8C-454B-07B5-DD8A79528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CF9D9-2ADA-48DA-9D33-282C0D78A873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83522-77E4-1A6D-EE93-A39C8B070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48C5FC-AB87-C392-AACC-B8F5E4818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D5CF5-030D-45B0-864E-C5A93936B4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784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10194F9-1885-0466-69A0-F7346CD38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CF9D9-2ADA-48DA-9D33-282C0D78A873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05F1DA-E932-08E7-28F3-D075CA567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1391DB-517F-1C41-275E-FF23375DD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D5CF5-030D-45B0-864E-C5A93936B4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06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9F687-F174-AB77-B46A-1C4F79A3E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305ED2-9585-8364-273D-9799A9815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317D35-A60D-8F21-C591-21759979D1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EEE165-C613-22A6-7CE1-569430976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CF9D9-2ADA-48DA-9D33-282C0D78A873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509013-DF33-8A24-B0D0-4F8E8647D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885C52-367B-2C35-28D9-147169A14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D5CF5-030D-45B0-864E-C5A93936B4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92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9E0E-C92B-9CD0-D3A9-58409FABE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6CBB57-C402-9590-F530-CF2D6163E4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A974F9-E64B-EF9C-0963-2724A8F39E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D5DC75-380C-9179-2A02-75072B200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CF9D9-2ADA-48DA-9D33-282C0D78A873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F5EC5E-5A8C-CBA3-CCD8-E781E9AED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59FE76-A151-D636-1A89-5A7C8507D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D5CF5-030D-45B0-864E-C5A93936B4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621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DFB43F-46B2-BBE2-9E07-148C3FA637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8635BD-F077-8985-2D6D-D2CE663265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55AF31-2156-0DDB-26FE-7774991ADA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2CF9D9-2ADA-48DA-9D33-282C0D78A873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60C7F8-8ECE-C95D-5841-B80AABB57C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BBD5A-09E9-6366-C314-DC74F78E5B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54D5CF5-030D-45B0-864E-C5A93936B4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688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hevab.com/signin?utm_source=grab-and-go&amp;utm_medium=vab-insights&amp;utm_campaign=" TargetMode="External"/><Relationship Id="rId5" Type="http://schemas.openxmlformats.org/officeDocument/2006/relationships/hyperlink" Target="https://thevab.com/insights" TargetMode="Externa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670B3F-E9E5-4F7A-E40E-E76E213AF7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F47D6D7-3E48-F0A0-AA0C-DE0283303570}"/>
              </a:ext>
            </a:extLst>
          </p:cNvPr>
          <p:cNvSpPr/>
          <p:nvPr/>
        </p:nvSpPr>
        <p:spPr>
          <a:xfrm>
            <a:off x="0" y="1685014"/>
            <a:ext cx="12192000" cy="5184136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5C400CA-66D6-89C6-7D9F-A93569C56192}"/>
              </a:ext>
            </a:extLst>
          </p:cNvPr>
          <p:cNvSpPr/>
          <p:nvPr/>
        </p:nvSpPr>
        <p:spPr>
          <a:xfrm>
            <a:off x="184826" y="426167"/>
            <a:ext cx="10083126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Majority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of CEOs </a:t>
            </a: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are relying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 on marketing to drive business growth by increasing sales and expanding market share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E5AA6D6-6810-4797-8418-359016C6449C}"/>
              </a:ext>
            </a:extLst>
          </p:cNvPr>
          <p:cNvSpPr/>
          <p:nvPr/>
        </p:nvSpPr>
        <p:spPr>
          <a:xfrm>
            <a:off x="-2" y="-1"/>
            <a:ext cx="3150705" cy="314179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CEO’s Top Problems for Marketing to Solve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CC363A8-1136-C4BD-10D5-0BC05381614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1571B01-459F-FA7F-3353-E7BD2A72E73C}"/>
              </a:ext>
            </a:extLst>
          </p:cNvPr>
          <p:cNvSpPr txBox="1"/>
          <p:nvPr/>
        </p:nvSpPr>
        <p:spPr>
          <a:xfrm>
            <a:off x="-3" y="1746721"/>
            <a:ext cx="121704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Top Problems U.S. CEO’s Want Marketing to Solve in 2025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53C6B17-7959-E1D2-9B47-704B223A00A8}"/>
              </a:ext>
            </a:extLst>
          </p:cNvPr>
          <p:cNvSpPr txBox="1"/>
          <p:nvPr/>
        </p:nvSpPr>
        <p:spPr>
          <a:xfrm>
            <a:off x="492088" y="6204786"/>
            <a:ext cx="114442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Marketing Charts,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CEOs Increasingly Want Marketing to Drive Growth, but Are Mixed in Their Approach to CMOs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4/9/2025. Based on survey of 150 CEOs from top U.S. companies with at least $250 million in annual revenues. Q: What are the top five problems you want marketing to help you solve? (Help / help me…) </a:t>
            </a: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05B48E85-CEAA-4F72-93B7-F8D5399D8700}"/>
              </a:ext>
            </a:extLst>
          </p:cNvPr>
          <p:cNvGraphicFramePr/>
          <p:nvPr/>
        </p:nvGraphicFramePr>
        <p:xfrm>
          <a:off x="254643" y="2098724"/>
          <a:ext cx="11783028" cy="42094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7" name="Rectangle 16">
            <a:extLst>
              <a:ext uri="{FF2B5EF4-FFF2-40B4-BE49-F238E27FC236}">
                <a16:creationId xmlns:a16="http://schemas.microsoft.com/office/drawing/2014/main" id="{B2C0E49E-BCD5-3382-3B62-D043B2354452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8D014A3-B0F6-D003-5F24-B0B2744619EB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marketing insights</a:t>
            </a:r>
          </a:p>
        </p:txBody>
      </p:sp>
      <p:pic>
        <p:nvPicPr>
          <p:cNvPr id="19" name="Picture 2">
            <a:hlinkClick r:id="rId6"/>
            <a:extLst>
              <a:ext uri="{FF2B5EF4-FFF2-40B4-BE49-F238E27FC236}">
                <a16:creationId xmlns:a16="http://schemas.microsoft.com/office/drawing/2014/main" id="{6CDE9437-6F5A-562C-F353-E3FD384D988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217BF908-C6F2-5E25-FA9D-194E65C45C40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58A472E-6C63-80DE-2590-F5D822D4828B}"/>
              </a:ext>
            </a:extLst>
          </p:cNvPr>
          <p:cNvCxnSpPr>
            <a:cxnSpLocks/>
          </p:cNvCxnSpPr>
          <p:nvPr/>
        </p:nvCxnSpPr>
        <p:spPr>
          <a:xfrm>
            <a:off x="254643" y="3477638"/>
            <a:ext cx="11369910" cy="0"/>
          </a:xfrm>
          <a:prstGeom prst="line">
            <a:avLst/>
          </a:prstGeom>
          <a:ln>
            <a:solidFill>
              <a:srgbClr val="1B1464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21192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C4F1EA9-31C6-454A-A48E-55BAD5D20ABF}"/>
</file>

<file path=customXml/itemProps2.xml><?xml version="1.0" encoding="utf-8"?>
<ds:datastoreItem xmlns:ds="http://schemas.openxmlformats.org/officeDocument/2006/customXml" ds:itemID="{FC838297-91EE-488E-A8DC-37D5E6EC7CA0}"/>
</file>

<file path=customXml/itemProps3.xml><?xml version="1.0" encoding="utf-8"?>
<ds:datastoreItem xmlns:ds="http://schemas.openxmlformats.org/officeDocument/2006/customXml" ds:itemID="{63372632-4E4A-4F4A-A959-846CC6C215A5}"/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121</Words>
  <Application>Microsoft Office PowerPoint</Application>
  <PresentationFormat>Widescreen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2025-05-06T20:44:16Z</dcterms:created>
  <dcterms:modified xsi:type="dcterms:W3CDTF">2025-05-06T20:45:31Z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