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14747406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131B3D-17E9-45B0-B529-3E979D63CAF3}" v="1" dt="2025-05-06T20:47:45.7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 d="100"/>
          <a:sy n="10" d="100"/>
        </p:scale>
        <p:origin x="-53"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11" Type="http://schemas.openxmlformats.org/officeDocument/2006/relationships/customXml" Target="../customXml/item3.xml"/><Relationship Id="rId5" Type="http://schemas.openxmlformats.org/officeDocument/2006/relationships/theme" Target="theme/theme1.xml"/><Relationship Id="rId10" Type="http://schemas.openxmlformats.org/officeDocument/2006/relationships/customXml" Target="../customXml/item2.xml"/><Relationship Id="rId4" Type="http://schemas.openxmlformats.org/officeDocument/2006/relationships/viewProps" Target="viewProps.xml"/><Relationship Id="rId9"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ylan Breger" userId="9b3da09f-10fe-42ec-9aa5-9fa2a3e9cc20" providerId="ADAL" clId="{B5131B3D-17E9-45B0-B529-3E979D63CAF3}"/>
    <pc:docChg chg="addSld modSld">
      <pc:chgData name="Dylan Breger" userId="9b3da09f-10fe-42ec-9aa5-9fa2a3e9cc20" providerId="ADAL" clId="{B5131B3D-17E9-45B0-B529-3E979D63CAF3}" dt="2025-05-06T20:47:45.721" v="0"/>
      <pc:docMkLst>
        <pc:docMk/>
      </pc:docMkLst>
      <pc:sldChg chg="add">
        <pc:chgData name="Dylan Breger" userId="9b3da09f-10fe-42ec-9aa5-9fa2a3e9cc20" providerId="ADAL" clId="{B5131B3D-17E9-45B0-B529-3E979D63CAF3}" dt="2025-05-06T20:47:45.721" v="0"/>
        <pc:sldMkLst>
          <pc:docMk/>
          <pc:sldMk cId="1612349903" sldId="2147474060"/>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3.4992404118433129E-2"/>
          <c:w val="0.99752445764721953"/>
          <c:h val="0.77351372347141367"/>
        </c:manualLayout>
      </c:layout>
      <c:barChart>
        <c:barDir val="col"/>
        <c:grouping val="clustered"/>
        <c:varyColors val="0"/>
        <c:ser>
          <c:idx val="0"/>
          <c:order val="0"/>
          <c:tx>
            <c:strRef>
              <c:f>Sheet1!$B$1</c:f>
              <c:strCache>
                <c:ptCount val="1"/>
                <c:pt idx="0">
                  <c:v>Series 1</c:v>
                </c:pt>
              </c:strCache>
            </c:strRef>
          </c:tx>
          <c:spPr>
            <a:solidFill>
              <a:srgbClr val="1F1A62"/>
            </a:solidFill>
            <a:ln>
              <a:noFill/>
            </a:ln>
            <a:effectLst/>
          </c:spPr>
          <c:invertIfNegative val="0"/>
          <c:dPt>
            <c:idx val="0"/>
            <c:invertIfNegative val="0"/>
            <c:bubble3D val="0"/>
            <c:spPr>
              <a:solidFill>
                <a:srgbClr val="ED3C8D"/>
              </a:solidFill>
              <a:ln>
                <a:noFill/>
              </a:ln>
              <a:effectLst/>
            </c:spPr>
            <c:extLst>
              <c:ext xmlns:c16="http://schemas.microsoft.com/office/drawing/2014/chart" uri="{C3380CC4-5D6E-409C-BE32-E72D297353CC}">
                <c16:uniqueId val="{00000001-7C10-41A5-AB8A-E900D6D4C725}"/>
              </c:ext>
            </c:extLst>
          </c:dPt>
          <c:dPt>
            <c:idx val="1"/>
            <c:invertIfNegative val="0"/>
            <c:bubble3D val="0"/>
            <c:spPr>
              <a:solidFill>
                <a:srgbClr val="1B1464"/>
              </a:solidFill>
              <a:ln>
                <a:noFill/>
              </a:ln>
              <a:effectLst/>
            </c:spPr>
            <c:extLst>
              <c:ext xmlns:c16="http://schemas.microsoft.com/office/drawing/2014/chart" uri="{C3380CC4-5D6E-409C-BE32-E72D297353CC}">
                <c16:uniqueId val="{00000003-7C10-41A5-AB8A-E900D6D4C725}"/>
              </c:ext>
            </c:extLst>
          </c:dPt>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rgbClr val="1F1A62"/>
                    </a:solidFill>
                    <a:latin typeface="Helvetica" panose="020B0403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numCache>
            </c:numRef>
          </c:cat>
          <c:val>
            <c:numRef>
              <c:f>Sheet1!$B$2:$B$9</c:f>
              <c:numCache>
                <c:formatCode>0.0</c:formatCode>
                <c:ptCount val="8"/>
                <c:pt idx="0">
                  <c:v>-39</c:v>
                </c:pt>
                <c:pt idx="1">
                  <c:v>-21</c:v>
                </c:pt>
                <c:pt idx="2">
                  <c:v>-13</c:v>
                </c:pt>
                <c:pt idx="3">
                  <c:v>-11</c:v>
                </c:pt>
                <c:pt idx="4">
                  <c:v>-9</c:v>
                </c:pt>
                <c:pt idx="5">
                  <c:v>-8</c:v>
                </c:pt>
                <c:pt idx="6">
                  <c:v>-5</c:v>
                </c:pt>
                <c:pt idx="7">
                  <c:v>-3</c:v>
                </c:pt>
              </c:numCache>
            </c:numRef>
          </c:val>
          <c:extLst>
            <c:ext xmlns:c16="http://schemas.microsoft.com/office/drawing/2014/chart" uri="{C3380CC4-5D6E-409C-BE32-E72D297353CC}">
              <c16:uniqueId val="{00000004-7C10-41A5-AB8A-E900D6D4C725}"/>
            </c:ext>
          </c:extLst>
        </c:ser>
        <c:dLbls>
          <c:showLegendKey val="0"/>
          <c:showVal val="0"/>
          <c:showCatName val="0"/>
          <c:showSerName val="0"/>
          <c:showPercent val="0"/>
          <c:showBubbleSize val="0"/>
        </c:dLbls>
        <c:gapWidth val="219"/>
        <c:overlap val="-27"/>
        <c:axId val="259342895"/>
        <c:axId val="1764756639"/>
      </c:barChart>
      <c:catAx>
        <c:axId val="259342895"/>
        <c:scaling>
          <c:orientation val="minMax"/>
        </c:scaling>
        <c:delete val="0"/>
        <c:axPos val="b"/>
        <c:numFmt formatCode="General" sourceLinked="1"/>
        <c:majorTickMark val="none"/>
        <c:minorTickMark val="none"/>
        <c:tickLblPos val="nextTo"/>
        <c:spPr>
          <a:noFill/>
          <a:ln w="9525" cap="flat" cmpd="sng" algn="ctr">
            <a:solidFill>
              <a:srgbClr val="1F1A62"/>
            </a:solidFill>
            <a:round/>
          </a:ln>
          <a:effectLst/>
        </c:spPr>
        <c:txPr>
          <a:bodyPr rot="-60000000" spcFirstLastPara="1" vertOverflow="ellipsis" vert="horz" wrap="square" anchor="ctr" anchorCtr="1"/>
          <a:lstStyle/>
          <a:p>
            <a:pPr>
              <a:defRPr sz="1100" b="0" i="0" u="none" strike="noStrike" kern="1200" baseline="0">
                <a:solidFill>
                  <a:srgbClr val="1F1A62"/>
                </a:solidFill>
                <a:latin typeface="Helvetica" panose="020B0403020202020204" pitchFamily="34" charset="0"/>
                <a:ea typeface="+mn-ea"/>
                <a:cs typeface="+mn-cs"/>
              </a:defRPr>
            </a:pPr>
            <a:endParaRPr lang="en-US"/>
          </a:p>
        </c:txPr>
        <c:crossAx val="1764756639"/>
        <c:crosses val="autoZero"/>
        <c:auto val="1"/>
        <c:lblAlgn val="ctr"/>
        <c:lblOffset val="100"/>
        <c:noMultiLvlLbl val="0"/>
      </c:catAx>
      <c:valAx>
        <c:axId val="1764756639"/>
        <c:scaling>
          <c:orientation val="minMax"/>
          <c:max val="0"/>
          <c:min val="-45"/>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rgbClr val="1F1A62"/>
                </a:solidFill>
                <a:latin typeface="Helvetica" panose="020B0403020202020204" pitchFamily="34" charset="0"/>
                <a:ea typeface="+mn-ea"/>
                <a:cs typeface="+mn-cs"/>
              </a:defRPr>
            </a:pPr>
            <a:endParaRPr lang="en-US"/>
          </a:p>
        </c:txPr>
        <c:crossAx val="25934289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rgbClr val="1F1A62"/>
          </a:solidFill>
          <a:latin typeface="Helvetica" panose="020B0403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C0D5D-C3E1-773F-F89C-9F06BD6B6A8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21093BC-6B91-CEEC-75F0-9BC5C52E54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3DA2F89-B7A1-D404-338B-0BC2003FBC30}"/>
              </a:ext>
            </a:extLst>
          </p:cNvPr>
          <p:cNvSpPr>
            <a:spLocks noGrp="1"/>
          </p:cNvSpPr>
          <p:nvPr>
            <p:ph type="dt" sz="half" idx="10"/>
          </p:nvPr>
        </p:nvSpPr>
        <p:spPr/>
        <p:txBody>
          <a:bodyPr/>
          <a:lstStyle/>
          <a:p>
            <a:fld id="{EFA5829D-38F7-4D94-8F68-C8DE0B7AC0DD}" type="datetimeFigureOut">
              <a:rPr lang="en-US" smtClean="0"/>
              <a:t>5/6/2025</a:t>
            </a:fld>
            <a:endParaRPr lang="en-US"/>
          </a:p>
        </p:txBody>
      </p:sp>
      <p:sp>
        <p:nvSpPr>
          <p:cNvPr id="5" name="Footer Placeholder 4">
            <a:extLst>
              <a:ext uri="{FF2B5EF4-FFF2-40B4-BE49-F238E27FC236}">
                <a16:creationId xmlns:a16="http://schemas.microsoft.com/office/drawing/2014/main" id="{C9D708B1-F1F7-7A4C-0662-8F2A8938A9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2748AD-4E4D-57B4-1C1A-B69477EC6D5A}"/>
              </a:ext>
            </a:extLst>
          </p:cNvPr>
          <p:cNvSpPr>
            <a:spLocks noGrp="1"/>
          </p:cNvSpPr>
          <p:nvPr>
            <p:ph type="sldNum" sz="quarter" idx="12"/>
          </p:nvPr>
        </p:nvSpPr>
        <p:spPr/>
        <p:txBody>
          <a:bodyPr/>
          <a:lstStyle/>
          <a:p>
            <a:fld id="{FFDAF21A-5AE8-4E00-8DB0-F27C14FBC1ED}" type="slidenum">
              <a:rPr lang="en-US" smtClean="0"/>
              <a:t>‹#›</a:t>
            </a:fld>
            <a:endParaRPr lang="en-US"/>
          </a:p>
        </p:txBody>
      </p:sp>
    </p:spTree>
    <p:extLst>
      <p:ext uri="{BB962C8B-B14F-4D97-AF65-F5344CB8AC3E}">
        <p14:creationId xmlns:p14="http://schemas.microsoft.com/office/powerpoint/2010/main" val="4287418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948AB-90B6-3CF9-CA92-176B3CE9B03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C42D41C-6D9E-B4AE-CDC6-488E239281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11469F-8CE4-C0B9-FD1A-BE8A96DAFB75}"/>
              </a:ext>
            </a:extLst>
          </p:cNvPr>
          <p:cNvSpPr>
            <a:spLocks noGrp="1"/>
          </p:cNvSpPr>
          <p:nvPr>
            <p:ph type="dt" sz="half" idx="10"/>
          </p:nvPr>
        </p:nvSpPr>
        <p:spPr/>
        <p:txBody>
          <a:bodyPr/>
          <a:lstStyle/>
          <a:p>
            <a:fld id="{EFA5829D-38F7-4D94-8F68-C8DE0B7AC0DD}" type="datetimeFigureOut">
              <a:rPr lang="en-US" smtClean="0"/>
              <a:t>5/6/2025</a:t>
            </a:fld>
            <a:endParaRPr lang="en-US"/>
          </a:p>
        </p:txBody>
      </p:sp>
      <p:sp>
        <p:nvSpPr>
          <p:cNvPr id="5" name="Footer Placeholder 4">
            <a:extLst>
              <a:ext uri="{FF2B5EF4-FFF2-40B4-BE49-F238E27FC236}">
                <a16:creationId xmlns:a16="http://schemas.microsoft.com/office/drawing/2014/main" id="{C8C44D09-6BFA-FFCD-EB3C-FF98D64AEF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D4DC78-813B-2489-E53E-FF53DD410F00}"/>
              </a:ext>
            </a:extLst>
          </p:cNvPr>
          <p:cNvSpPr>
            <a:spLocks noGrp="1"/>
          </p:cNvSpPr>
          <p:nvPr>
            <p:ph type="sldNum" sz="quarter" idx="12"/>
          </p:nvPr>
        </p:nvSpPr>
        <p:spPr/>
        <p:txBody>
          <a:bodyPr/>
          <a:lstStyle/>
          <a:p>
            <a:fld id="{FFDAF21A-5AE8-4E00-8DB0-F27C14FBC1ED}" type="slidenum">
              <a:rPr lang="en-US" smtClean="0"/>
              <a:t>‹#›</a:t>
            </a:fld>
            <a:endParaRPr lang="en-US"/>
          </a:p>
        </p:txBody>
      </p:sp>
    </p:spTree>
    <p:extLst>
      <p:ext uri="{BB962C8B-B14F-4D97-AF65-F5344CB8AC3E}">
        <p14:creationId xmlns:p14="http://schemas.microsoft.com/office/powerpoint/2010/main" val="1011785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41E98B-FD59-E0D6-6257-30511ED5F51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7A45C7B-F6EF-DBD7-1417-E7877D2BEA1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5D24C7-F59F-8B04-8AF0-8B0123058967}"/>
              </a:ext>
            </a:extLst>
          </p:cNvPr>
          <p:cNvSpPr>
            <a:spLocks noGrp="1"/>
          </p:cNvSpPr>
          <p:nvPr>
            <p:ph type="dt" sz="half" idx="10"/>
          </p:nvPr>
        </p:nvSpPr>
        <p:spPr/>
        <p:txBody>
          <a:bodyPr/>
          <a:lstStyle/>
          <a:p>
            <a:fld id="{EFA5829D-38F7-4D94-8F68-C8DE0B7AC0DD}" type="datetimeFigureOut">
              <a:rPr lang="en-US" smtClean="0"/>
              <a:t>5/6/2025</a:t>
            </a:fld>
            <a:endParaRPr lang="en-US"/>
          </a:p>
        </p:txBody>
      </p:sp>
      <p:sp>
        <p:nvSpPr>
          <p:cNvPr id="5" name="Footer Placeholder 4">
            <a:extLst>
              <a:ext uri="{FF2B5EF4-FFF2-40B4-BE49-F238E27FC236}">
                <a16:creationId xmlns:a16="http://schemas.microsoft.com/office/drawing/2014/main" id="{71FF1688-54E2-5A14-2B80-E93376D0FE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7D78E9-BE66-B598-B89A-A00E49B9BFE6}"/>
              </a:ext>
            </a:extLst>
          </p:cNvPr>
          <p:cNvSpPr>
            <a:spLocks noGrp="1"/>
          </p:cNvSpPr>
          <p:nvPr>
            <p:ph type="sldNum" sz="quarter" idx="12"/>
          </p:nvPr>
        </p:nvSpPr>
        <p:spPr/>
        <p:txBody>
          <a:bodyPr/>
          <a:lstStyle/>
          <a:p>
            <a:fld id="{FFDAF21A-5AE8-4E00-8DB0-F27C14FBC1ED}" type="slidenum">
              <a:rPr lang="en-US" smtClean="0"/>
              <a:t>‹#›</a:t>
            </a:fld>
            <a:endParaRPr lang="en-US"/>
          </a:p>
        </p:txBody>
      </p:sp>
    </p:spTree>
    <p:extLst>
      <p:ext uri="{BB962C8B-B14F-4D97-AF65-F5344CB8AC3E}">
        <p14:creationId xmlns:p14="http://schemas.microsoft.com/office/powerpoint/2010/main" val="1509556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D3A33-16A0-5B7D-43A2-3A7256D6F2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672062-2079-50BA-2695-6841FB39507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1B634A-C4F4-E681-D5FA-000C9F4C8F18}"/>
              </a:ext>
            </a:extLst>
          </p:cNvPr>
          <p:cNvSpPr>
            <a:spLocks noGrp="1"/>
          </p:cNvSpPr>
          <p:nvPr>
            <p:ph type="dt" sz="half" idx="10"/>
          </p:nvPr>
        </p:nvSpPr>
        <p:spPr/>
        <p:txBody>
          <a:bodyPr/>
          <a:lstStyle/>
          <a:p>
            <a:fld id="{EFA5829D-38F7-4D94-8F68-C8DE0B7AC0DD}" type="datetimeFigureOut">
              <a:rPr lang="en-US" smtClean="0"/>
              <a:t>5/6/2025</a:t>
            </a:fld>
            <a:endParaRPr lang="en-US"/>
          </a:p>
        </p:txBody>
      </p:sp>
      <p:sp>
        <p:nvSpPr>
          <p:cNvPr id="5" name="Footer Placeholder 4">
            <a:extLst>
              <a:ext uri="{FF2B5EF4-FFF2-40B4-BE49-F238E27FC236}">
                <a16:creationId xmlns:a16="http://schemas.microsoft.com/office/drawing/2014/main" id="{DDA8BBF7-1F8A-F0ED-BB42-4BEAEA9A37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D4127F-BC67-B171-5833-85C18D279CFB}"/>
              </a:ext>
            </a:extLst>
          </p:cNvPr>
          <p:cNvSpPr>
            <a:spLocks noGrp="1"/>
          </p:cNvSpPr>
          <p:nvPr>
            <p:ph type="sldNum" sz="quarter" idx="12"/>
          </p:nvPr>
        </p:nvSpPr>
        <p:spPr/>
        <p:txBody>
          <a:bodyPr/>
          <a:lstStyle/>
          <a:p>
            <a:fld id="{FFDAF21A-5AE8-4E00-8DB0-F27C14FBC1ED}" type="slidenum">
              <a:rPr lang="en-US" smtClean="0"/>
              <a:t>‹#›</a:t>
            </a:fld>
            <a:endParaRPr lang="en-US"/>
          </a:p>
        </p:txBody>
      </p:sp>
    </p:spTree>
    <p:extLst>
      <p:ext uri="{BB962C8B-B14F-4D97-AF65-F5344CB8AC3E}">
        <p14:creationId xmlns:p14="http://schemas.microsoft.com/office/powerpoint/2010/main" val="5025287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52540-2713-61FB-9C16-CBE1C299B0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6876523-2985-749C-7C2C-F93681C610E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5079E6-598C-9A19-F72B-E5C35AE1A2D5}"/>
              </a:ext>
            </a:extLst>
          </p:cNvPr>
          <p:cNvSpPr>
            <a:spLocks noGrp="1"/>
          </p:cNvSpPr>
          <p:nvPr>
            <p:ph type="dt" sz="half" idx="10"/>
          </p:nvPr>
        </p:nvSpPr>
        <p:spPr/>
        <p:txBody>
          <a:bodyPr/>
          <a:lstStyle/>
          <a:p>
            <a:fld id="{EFA5829D-38F7-4D94-8F68-C8DE0B7AC0DD}" type="datetimeFigureOut">
              <a:rPr lang="en-US" smtClean="0"/>
              <a:t>5/6/2025</a:t>
            </a:fld>
            <a:endParaRPr lang="en-US"/>
          </a:p>
        </p:txBody>
      </p:sp>
      <p:sp>
        <p:nvSpPr>
          <p:cNvPr id="5" name="Footer Placeholder 4">
            <a:extLst>
              <a:ext uri="{FF2B5EF4-FFF2-40B4-BE49-F238E27FC236}">
                <a16:creationId xmlns:a16="http://schemas.microsoft.com/office/drawing/2014/main" id="{E28FF9CB-32D9-4C69-09EF-75E49286E9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DB5FC1-BDA5-B3CA-0920-95ED34F78804}"/>
              </a:ext>
            </a:extLst>
          </p:cNvPr>
          <p:cNvSpPr>
            <a:spLocks noGrp="1"/>
          </p:cNvSpPr>
          <p:nvPr>
            <p:ph type="sldNum" sz="quarter" idx="12"/>
          </p:nvPr>
        </p:nvSpPr>
        <p:spPr/>
        <p:txBody>
          <a:bodyPr/>
          <a:lstStyle/>
          <a:p>
            <a:fld id="{FFDAF21A-5AE8-4E00-8DB0-F27C14FBC1ED}" type="slidenum">
              <a:rPr lang="en-US" smtClean="0"/>
              <a:t>‹#›</a:t>
            </a:fld>
            <a:endParaRPr lang="en-US"/>
          </a:p>
        </p:txBody>
      </p:sp>
    </p:spTree>
    <p:extLst>
      <p:ext uri="{BB962C8B-B14F-4D97-AF65-F5344CB8AC3E}">
        <p14:creationId xmlns:p14="http://schemas.microsoft.com/office/powerpoint/2010/main" val="1480185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35E72-871E-755E-BBFD-5FB27E3241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6ADD0D-07CC-5D69-9A0C-BBC94C72F9D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8FBC5B0-C259-800B-0650-1F219AF6680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4A2114-7029-64B1-0028-D0FD7D45535B}"/>
              </a:ext>
            </a:extLst>
          </p:cNvPr>
          <p:cNvSpPr>
            <a:spLocks noGrp="1"/>
          </p:cNvSpPr>
          <p:nvPr>
            <p:ph type="dt" sz="half" idx="10"/>
          </p:nvPr>
        </p:nvSpPr>
        <p:spPr/>
        <p:txBody>
          <a:bodyPr/>
          <a:lstStyle/>
          <a:p>
            <a:fld id="{EFA5829D-38F7-4D94-8F68-C8DE0B7AC0DD}" type="datetimeFigureOut">
              <a:rPr lang="en-US" smtClean="0"/>
              <a:t>5/6/2025</a:t>
            </a:fld>
            <a:endParaRPr lang="en-US"/>
          </a:p>
        </p:txBody>
      </p:sp>
      <p:sp>
        <p:nvSpPr>
          <p:cNvPr id="6" name="Footer Placeholder 5">
            <a:extLst>
              <a:ext uri="{FF2B5EF4-FFF2-40B4-BE49-F238E27FC236}">
                <a16:creationId xmlns:a16="http://schemas.microsoft.com/office/drawing/2014/main" id="{5E1E0D5C-CD00-619D-1BCF-2DD0F951B8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A58654-40F7-2CEA-068F-5948496BEE57}"/>
              </a:ext>
            </a:extLst>
          </p:cNvPr>
          <p:cNvSpPr>
            <a:spLocks noGrp="1"/>
          </p:cNvSpPr>
          <p:nvPr>
            <p:ph type="sldNum" sz="quarter" idx="12"/>
          </p:nvPr>
        </p:nvSpPr>
        <p:spPr/>
        <p:txBody>
          <a:bodyPr/>
          <a:lstStyle/>
          <a:p>
            <a:fld id="{FFDAF21A-5AE8-4E00-8DB0-F27C14FBC1ED}" type="slidenum">
              <a:rPr lang="en-US" smtClean="0"/>
              <a:t>‹#›</a:t>
            </a:fld>
            <a:endParaRPr lang="en-US"/>
          </a:p>
        </p:txBody>
      </p:sp>
    </p:spTree>
    <p:extLst>
      <p:ext uri="{BB962C8B-B14F-4D97-AF65-F5344CB8AC3E}">
        <p14:creationId xmlns:p14="http://schemas.microsoft.com/office/powerpoint/2010/main" val="856712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620B9-D817-953F-6C6E-52D1400C718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B349EB-E514-5419-1B66-15129F60CC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2407857-4E94-B6A4-4C78-C1888DB26BD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E3AD4B2-20C0-C44F-629D-5B7D09E7B5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3E7D3F-9489-A0C4-9A75-CA918AEC4EF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AD08356-0972-B066-B4B4-BED36ADD4392}"/>
              </a:ext>
            </a:extLst>
          </p:cNvPr>
          <p:cNvSpPr>
            <a:spLocks noGrp="1"/>
          </p:cNvSpPr>
          <p:nvPr>
            <p:ph type="dt" sz="half" idx="10"/>
          </p:nvPr>
        </p:nvSpPr>
        <p:spPr/>
        <p:txBody>
          <a:bodyPr/>
          <a:lstStyle/>
          <a:p>
            <a:fld id="{EFA5829D-38F7-4D94-8F68-C8DE0B7AC0DD}" type="datetimeFigureOut">
              <a:rPr lang="en-US" smtClean="0"/>
              <a:t>5/6/2025</a:t>
            </a:fld>
            <a:endParaRPr lang="en-US"/>
          </a:p>
        </p:txBody>
      </p:sp>
      <p:sp>
        <p:nvSpPr>
          <p:cNvPr id="8" name="Footer Placeholder 7">
            <a:extLst>
              <a:ext uri="{FF2B5EF4-FFF2-40B4-BE49-F238E27FC236}">
                <a16:creationId xmlns:a16="http://schemas.microsoft.com/office/drawing/2014/main" id="{A65F3BBB-8EEA-14C7-A084-CEABC85C75A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E0DE8C9-DA66-76C6-425A-8A24262B46BD}"/>
              </a:ext>
            </a:extLst>
          </p:cNvPr>
          <p:cNvSpPr>
            <a:spLocks noGrp="1"/>
          </p:cNvSpPr>
          <p:nvPr>
            <p:ph type="sldNum" sz="quarter" idx="12"/>
          </p:nvPr>
        </p:nvSpPr>
        <p:spPr/>
        <p:txBody>
          <a:bodyPr/>
          <a:lstStyle/>
          <a:p>
            <a:fld id="{FFDAF21A-5AE8-4E00-8DB0-F27C14FBC1ED}" type="slidenum">
              <a:rPr lang="en-US" smtClean="0"/>
              <a:t>‹#›</a:t>
            </a:fld>
            <a:endParaRPr lang="en-US"/>
          </a:p>
        </p:txBody>
      </p:sp>
    </p:spTree>
    <p:extLst>
      <p:ext uri="{BB962C8B-B14F-4D97-AF65-F5344CB8AC3E}">
        <p14:creationId xmlns:p14="http://schemas.microsoft.com/office/powerpoint/2010/main" val="2880485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0C76A-4317-E0E8-DDDE-19AE6E842D4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FA62469-E69B-8B4C-3538-76F78DFF3B89}"/>
              </a:ext>
            </a:extLst>
          </p:cNvPr>
          <p:cNvSpPr>
            <a:spLocks noGrp="1"/>
          </p:cNvSpPr>
          <p:nvPr>
            <p:ph type="dt" sz="half" idx="10"/>
          </p:nvPr>
        </p:nvSpPr>
        <p:spPr/>
        <p:txBody>
          <a:bodyPr/>
          <a:lstStyle/>
          <a:p>
            <a:fld id="{EFA5829D-38F7-4D94-8F68-C8DE0B7AC0DD}" type="datetimeFigureOut">
              <a:rPr lang="en-US" smtClean="0"/>
              <a:t>5/6/2025</a:t>
            </a:fld>
            <a:endParaRPr lang="en-US"/>
          </a:p>
        </p:txBody>
      </p:sp>
      <p:sp>
        <p:nvSpPr>
          <p:cNvPr id="4" name="Footer Placeholder 3">
            <a:extLst>
              <a:ext uri="{FF2B5EF4-FFF2-40B4-BE49-F238E27FC236}">
                <a16:creationId xmlns:a16="http://schemas.microsoft.com/office/drawing/2014/main" id="{CFBDE1CE-BA84-E329-16B1-BFD52F76C58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FAD5CE2-F86B-4646-7A61-2B4C11E5FC36}"/>
              </a:ext>
            </a:extLst>
          </p:cNvPr>
          <p:cNvSpPr>
            <a:spLocks noGrp="1"/>
          </p:cNvSpPr>
          <p:nvPr>
            <p:ph type="sldNum" sz="quarter" idx="12"/>
          </p:nvPr>
        </p:nvSpPr>
        <p:spPr/>
        <p:txBody>
          <a:bodyPr/>
          <a:lstStyle/>
          <a:p>
            <a:fld id="{FFDAF21A-5AE8-4E00-8DB0-F27C14FBC1ED}" type="slidenum">
              <a:rPr lang="en-US" smtClean="0"/>
              <a:t>‹#›</a:t>
            </a:fld>
            <a:endParaRPr lang="en-US"/>
          </a:p>
        </p:txBody>
      </p:sp>
    </p:spTree>
    <p:extLst>
      <p:ext uri="{BB962C8B-B14F-4D97-AF65-F5344CB8AC3E}">
        <p14:creationId xmlns:p14="http://schemas.microsoft.com/office/powerpoint/2010/main" val="1548072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D2A4AB-21E6-F907-71EF-0EFA10D01D9E}"/>
              </a:ext>
            </a:extLst>
          </p:cNvPr>
          <p:cNvSpPr>
            <a:spLocks noGrp="1"/>
          </p:cNvSpPr>
          <p:nvPr>
            <p:ph type="dt" sz="half" idx="10"/>
          </p:nvPr>
        </p:nvSpPr>
        <p:spPr/>
        <p:txBody>
          <a:bodyPr/>
          <a:lstStyle/>
          <a:p>
            <a:fld id="{EFA5829D-38F7-4D94-8F68-C8DE0B7AC0DD}" type="datetimeFigureOut">
              <a:rPr lang="en-US" smtClean="0"/>
              <a:t>5/6/2025</a:t>
            </a:fld>
            <a:endParaRPr lang="en-US"/>
          </a:p>
        </p:txBody>
      </p:sp>
      <p:sp>
        <p:nvSpPr>
          <p:cNvPr id="3" name="Footer Placeholder 2">
            <a:extLst>
              <a:ext uri="{FF2B5EF4-FFF2-40B4-BE49-F238E27FC236}">
                <a16:creationId xmlns:a16="http://schemas.microsoft.com/office/drawing/2014/main" id="{63399443-FE84-4B27-7C71-AAD89C2C6F7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63C55DF-6A0F-CAC7-CD1C-2A0481676C34}"/>
              </a:ext>
            </a:extLst>
          </p:cNvPr>
          <p:cNvSpPr>
            <a:spLocks noGrp="1"/>
          </p:cNvSpPr>
          <p:nvPr>
            <p:ph type="sldNum" sz="quarter" idx="12"/>
          </p:nvPr>
        </p:nvSpPr>
        <p:spPr/>
        <p:txBody>
          <a:bodyPr/>
          <a:lstStyle/>
          <a:p>
            <a:fld id="{FFDAF21A-5AE8-4E00-8DB0-F27C14FBC1ED}" type="slidenum">
              <a:rPr lang="en-US" smtClean="0"/>
              <a:t>‹#›</a:t>
            </a:fld>
            <a:endParaRPr lang="en-US"/>
          </a:p>
        </p:txBody>
      </p:sp>
    </p:spTree>
    <p:extLst>
      <p:ext uri="{BB962C8B-B14F-4D97-AF65-F5344CB8AC3E}">
        <p14:creationId xmlns:p14="http://schemas.microsoft.com/office/powerpoint/2010/main" val="857980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DE35A-1526-B34F-1967-48F48DDE0A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FE2B733-1803-45EA-4781-FFC8660895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6496C3B-71F8-8D6F-9F7D-4E893F87E0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8223C0-8A95-96E8-58D6-C1E5724442FA}"/>
              </a:ext>
            </a:extLst>
          </p:cNvPr>
          <p:cNvSpPr>
            <a:spLocks noGrp="1"/>
          </p:cNvSpPr>
          <p:nvPr>
            <p:ph type="dt" sz="half" idx="10"/>
          </p:nvPr>
        </p:nvSpPr>
        <p:spPr/>
        <p:txBody>
          <a:bodyPr/>
          <a:lstStyle/>
          <a:p>
            <a:fld id="{EFA5829D-38F7-4D94-8F68-C8DE0B7AC0DD}" type="datetimeFigureOut">
              <a:rPr lang="en-US" smtClean="0"/>
              <a:t>5/6/2025</a:t>
            </a:fld>
            <a:endParaRPr lang="en-US"/>
          </a:p>
        </p:txBody>
      </p:sp>
      <p:sp>
        <p:nvSpPr>
          <p:cNvPr id="6" name="Footer Placeholder 5">
            <a:extLst>
              <a:ext uri="{FF2B5EF4-FFF2-40B4-BE49-F238E27FC236}">
                <a16:creationId xmlns:a16="http://schemas.microsoft.com/office/drawing/2014/main" id="{C2253FF3-F224-75BA-C216-06022F43B5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B5DE1F-16FF-1D52-FB03-ADBCD7C4D017}"/>
              </a:ext>
            </a:extLst>
          </p:cNvPr>
          <p:cNvSpPr>
            <a:spLocks noGrp="1"/>
          </p:cNvSpPr>
          <p:nvPr>
            <p:ph type="sldNum" sz="quarter" idx="12"/>
          </p:nvPr>
        </p:nvSpPr>
        <p:spPr/>
        <p:txBody>
          <a:bodyPr/>
          <a:lstStyle/>
          <a:p>
            <a:fld id="{FFDAF21A-5AE8-4E00-8DB0-F27C14FBC1ED}" type="slidenum">
              <a:rPr lang="en-US" smtClean="0"/>
              <a:t>‹#›</a:t>
            </a:fld>
            <a:endParaRPr lang="en-US"/>
          </a:p>
        </p:txBody>
      </p:sp>
    </p:spTree>
    <p:extLst>
      <p:ext uri="{BB962C8B-B14F-4D97-AF65-F5344CB8AC3E}">
        <p14:creationId xmlns:p14="http://schemas.microsoft.com/office/powerpoint/2010/main" val="2345648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8F430-AE3C-6E2B-F0DF-661B3AEA2A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89087C0-88F0-68B7-732D-4CE319DF05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2E7B9A7-56FA-3A69-44D7-FE338D6DAD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AB4439-041F-FED4-D68F-BB2025780017}"/>
              </a:ext>
            </a:extLst>
          </p:cNvPr>
          <p:cNvSpPr>
            <a:spLocks noGrp="1"/>
          </p:cNvSpPr>
          <p:nvPr>
            <p:ph type="dt" sz="half" idx="10"/>
          </p:nvPr>
        </p:nvSpPr>
        <p:spPr/>
        <p:txBody>
          <a:bodyPr/>
          <a:lstStyle/>
          <a:p>
            <a:fld id="{EFA5829D-38F7-4D94-8F68-C8DE0B7AC0DD}" type="datetimeFigureOut">
              <a:rPr lang="en-US" smtClean="0"/>
              <a:t>5/6/2025</a:t>
            </a:fld>
            <a:endParaRPr lang="en-US"/>
          </a:p>
        </p:txBody>
      </p:sp>
      <p:sp>
        <p:nvSpPr>
          <p:cNvPr id="6" name="Footer Placeholder 5">
            <a:extLst>
              <a:ext uri="{FF2B5EF4-FFF2-40B4-BE49-F238E27FC236}">
                <a16:creationId xmlns:a16="http://schemas.microsoft.com/office/drawing/2014/main" id="{E9A8E993-7D34-874D-2757-6A3BF9A533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F62ADA-067B-8C97-5959-3BD2A1BFA6A1}"/>
              </a:ext>
            </a:extLst>
          </p:cNvPr>
          <p:cNvSpPr>
            <a:spLocks noGrp="1"/>
          </p:cNvSpPr>
          <p:nvPr>
            <p:ph type="sldNum" sz="quarter" idx="12"/>
          </p:nvPr>
        </p:nvSpPr>
        <p:spPr/>
        <p:txBody>
          <a:bodyPr/>
          <a:lstStyle/>
          <a:p>
            <a:fld id="{FFDAF21A-5AE8-4E00-8DB0-F27C14FBC1ED}" type="slidenum">
              <a:rPr lang="en-US" smtClean="0"/>
              <a:t>‹#›</a:t>
            </a:fld>
            <a:endParaRPr lang="en-US"/>
          </a:p>
        </p:txBody>
      </p:sp>
    </p:spTree>
    <p:extLst>
      <p:ext uri="{BB962C8B-B14F-4D97-AF65-F5344CB8AC3E}">
        <p14:creationId xmlns:p14="http://schemas.microsoft.com/office/powerpoint/2010/main" val="1715637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EC54D1-19BF-28A5-EAD1-E4562FEDAD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6CAE0C-1B11-E2C9-1FAD-2A3AE79F5B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61D7D3-24C5-B44C-F0A5-6A54963DFB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FA5829D-38F7-4D94-8F68-C8DE0B7AC0DD}" type="datetimeFigureOut">
              <a:rPr lang="en-US" smtClean="0"/>
              <a:t>5/6/2025</a:t>
            </a:fld>
            <a:endParaRPr lang="en-US"/>
          </a:p>
        </p:txBody>
      </p:sp>
      <p:sp>
        <p:nvSpPr>
          <p:cNvPr id="5" name="Footer Placeholder 4">
            <a:extLst>
              <a:ext uri="{FF2B5EF4-FFF2-40B4-BE49-F238E27FC236}">
                <a16:creationId xmlns:a16="http://schemas.microsoft.com/office/drawing/2014/main" id="{B81B126B-0EC3-A9E9-1228-008B3C624E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794E9E2-5407-972C-FE47-B4E8054E00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FDAF21A-5AE8-4E00-8DB0-F27C14FBC1ED}" type="slidenum">
              <a:rPr lang="en-US" smtClean="0"/>
              <a:t>‹#›</a:t>
            </a:fld>
            <a:endParaRPr lang="en-US"/>
          </a:p>
        </p:txBody>
      </p:sp>
    </p:spTree>
    <p:extLst>
      <p:ext uri="{BB962C8B-B14F-4D97-AF65-F5344CB8AC3E}">
        <p14:creationId xmlns:p14="http://schemas.microsoft.com/office/powerpoint/2010/main" val="9215321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hyperlink" Target="https://thevab.com/insights"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hyperlink" Target="https://thevab.com/signin?utm_source=grab-and-go&amp;utm_medium=vab-insights&amp;utm_campaign=" TargetMode="External"/><Relationship Id="rId4" Type="http://schemas.openxmlformats.org/officeDocument/2006/relationships/hyperlink" Target="https://thevab.com/insight/how-should-i-advertise-through-tariffs?utm_source=grab-and-go&amp;utm_medium=vab-insights&amp;utm_campaig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25AF600-FC9B-FA7D-90CB-B538E14116BC}"/>
              </a:ext>
            </a:extLst>
          </p:cNvPr>
          <p:cNvSpPr/>
          <p:nvPr/>
        </p:nvSpPr>
        <p:spPr>
          <a:xfrm>
            <a:off x="-7767" y="1686476"/>
            <a:ext cx="12192000" cy="5172987"/>
          </a:xfrm>
          <a:prstGeom prst="rect">
            <a:avLst/>
          </a:prstGeom>
          <a:solidFill>
            <a:srgbClr val="E2E8F1"/>
          </a:solidFill>
          <a:ln>
            <a:solidFill>
              <a:srgbClr val="E2E8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 name="Picture 1">
            <a:extLst>
              <a:ext uri="{FF2B5EF4-FFF2-40B4-BE49-F238E27FC236}">
                <a16:creationId xmlns:a16="http://schemas.microsoft.com/office/drawing/2014/main" id="{C1336E17-D52C-4F37-AC74-5038CC60E3E2}"/>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r="-1"/>
          <a:stretch/>
        </p:blipFill>
        <p:spPr>
          <a:xfrm>
            <a:off x="483207" y="6519043"/>
            <a:ext cx="11708793" cy="350107"/>
          </a:xfrm>
          <a:prstGeom prst="rect">
            <a:avLst/>
          </a:prstGeom>
        </p:spPr>
      </p:pic>
      <p:pic>
        <p:nvPicPr>
          <p:cNvPr id="4" name="Picture 3">
            <a:extLst>
              <a:ext uri="{FF2B5EF4-FFF2-40B4-BE49-F238E27FC236}">
                <a16:creationId xmlns:a16="http://schemas.microsoft.com/office/drawing/2014/main" id="{05C2789D-2F8B-7040-C579-EB7B378B0AF6}"/>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r="-1"/>
          <a:stretch/>
        </p:blipFill>
        <p:spPr>
          <a:xfrm>
            <a:off x="483207" y="6519043"/>
            <a:ext cx="11708793" cy="350107"/>
          </a:xfrm>
          <a:prstGeom prst="rect">
            <a:avLst/>
          </a:prstGeom>
        </p:spPr>
      </p:pic>
      <p:sp>
        <p:nvSpPr>
          <p:cNvPr id="13" name="TextBox 12">
            <a:extLst>
              <a:ext uri="{FF2B5EF4-FFF2-40B4-BE49-F238E27FC236}">
                <a16:creationId xmlns:a16="http://schemas.microsoft.com/office/drawing/2014/main" id="{46623E61-6D37-15A4-2A5B-297931C163DF}"/>
              </a:ext>
            </a:extLst>
          </p:cNvPr>
          <p:cNvSpPr txBox="1"/>
          <p:nvPr/>
        </p:nvSpPr>
        <p:spPr>
          <a:xfrm>
            <a:off x="828300" y="5820652"/>
            <a:ext cx="113705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1F1A62"/>
                </a:solidFill>
                <a:effectLst/>
                <a:uLnTx/>
                <a:uFillTx/>
                <a:latin typeface="Helvetica" panose="020B0403020202020204" pitchFamily="34" charset="0"/>
                <a:ea typeface="+mn-ea"/>
                <a:cs typeface="Helvetica" panose="020B0604020202020204" pitchFamily="34" charset="0"/>
              </a:rPr>
              <a:t>Source: WARC, </a:t>
            </a:r>
            <a:r>
              <a:rPr kumimoji="0" lang="en-US" sz="800" b="0" i="1" u="none" strike="noStrike" kern="1200" cap="none" spc="0" normalizeH="0" baseline="0" noProof="0">
                <a:ln>
                  <a:noFill/>
                </a:ln>
                <a:solidFill>
                  <a:srgbClr val="1F1A62"/>
                </a:solidFill>
                <a:effectLst/>
                <a:uLnTx/>
                <a:uFillTx/>
                <a:latin typeface="Helvetica" panose="020B0403020202020204" pitchFamily="34" charset="0"/>
                <a:ea typeface="+mn-ea"/>
                <a:cs typeface="Helvetica" panose="020B0604020202020204" pitchFamily="34" charset="0"/>
              </a:rPr>
              <a:t>What happens if I stop advertising?</a:t>
            </a:r>
            <a:r>
              <a:rPr kumimoji="0" lang="en-US" sz="800" b="0" i="0" u="none" strike="noStrike" kern="1200" cap="none" spc="0" normalizeH="0" baseline="0" noProof="0">
                <a:ln>
                  <a:noFill/>
                </a:ln>
                <a:solidFill>
                  <a:srgbClr val="1F1A62"/>
                </a:solidFill>
                <a:effectLst/>
                <a:uLnTx/>
                <a:uFillTx/>
                <a:latin typeface="Helvetica" panose="020B0403020202020204" pitchFamily="34" charset="0"/>
                <a:ea typeface="+mn-ea"/>
                <a:cs typeface="Helvetica" panose="020B0604020202020204" pitchFamily="34" charset="0"/>
              </a:rPr>
              <a:t>, 2022; Stephen Whiteside, </a:t>
            </a:r>
            <a:r>
              <a:rPr kumimoji="0" lang="en-US" sz="800" b="0" i="1" u="none" strike="noStrike" kern="1200" cap="none" spc="0" normalizeH="0" baseline="0" noProof="0">
                <a:ln>
                  <a:noFill/>
                </a:ln>
                <a:solidFill>
                  <a:srgbClr val="1F1A62"/>
                </a:solidFill>
                <a:effectLst/>
                <a:uLnTx/>
                <a:uFillTx/>
                <a:latin typeface="Helvetica" panose="020B0403020202020204" pitchFamily="34" charset="0"/>
                <a:ea typeface="+mn-ea"/>
                <a:cs typeface="Helvetica" panose="020B0604020202020204" pitchFamily="34" charset="0"/>
              </a:rPr>
              <a:t>What happens if brands cut their advertising spend due to COVID-19?</a:t>
            </a:r>
            <a:r>
              <a:rPr kumimoji="0" lang="en-US" sz="800" b="0" i="0" u="none" strike="noStrike" kern="1200" cap="none" spc="0" normalizeH="0" baseline="0" noProof="0">
                <a:ln>
                  <a:noFill/>
                </a:ln>
                <a:solidFill>
                  <a:srgbClr val="1F1A62"/>
                </a:solidFill>
                <a:effectLst/>
                <a:uLnTx/>
                <a:uFillTx/>
                <a:latin typeface="Helvetica" panose="020B0403020202020204" pitchFamily="34" charset="0"/>
                <a:ea typeface="+mn-ea"/>
                <a:cs typeface="Helvetica" panose="020B0604020202020204" pitchFamily="34" charset="0"/>
              </a:rPr>
              <a:t>, 2020. </a:t>
            </a:r>
            <a:r>
              <a:rPr kumimoji="0" lang="en-US" sz="800" b="1" i="0" u="none" strike="noStrike" kern="1200" cap="none" spc="0" normalizeH="0" baseline="0" noProof="0">
                <a:ln>
                  <a:noFill/>
                </a:ln>
                <a:solidFill>
                  <a:srgbClr val="1F1A62"/>
                </a:solidFill>
                <a:effectLst/>
                <a:uLnTx/>
                <a:uFillTx/>
                <a:latin typeface="Helvetica" panose="020B0403020202020204" pitchFamily="34" charset="0"/>
                <a:ea typeface="+mn-ea"/>
                <a:cs typeface="+mn-cs"/>
              </a:rPr>
              <a:t>Note: </a:t>
            </a:r>
            <a:r>
              <a:rPr kumimoji="0" lang="en-US" sz="800" b="0" i="0" u="none" strike="noStrike" kern="1200" cap="none" spc="0" normalizeH="0" baseline="0" noProof="0">
                <a:ln>
                  <a:noFill/>
                </a:ln>
                <a:solidFill>
                  <a:srgbClr val="1F1A62"/>
                </a:solidFill>
                <a:effectLst/>
                <a:uLnTx/>
                <a:uFillTx/>
                <a:latin typeface="Helvetica" panose="020B0403020202020204" pitchFamily="34" charset="0"/>
                <a:ea typeface="+mn-ea"/>
                <a:cs typeface="+mn-cs"/>
              </a:rPr>
              <a:t>Net change: Percent of brands increasing – percent of brands decreasing. </a:t>
            </a:r>
            <a:r>
              <a:rPr kumimoji="0" lang="en-US" sz="800" b="0" i="0" u="none" strike="noStrike" kern="1200" cap="none" spc="0" normalizeH="0" baseline="0" noProof="0">
                <a:ln>
                  <a:noFill/>
                </a:ln>
                <a:solidFill>
                  <a:srgbClr val="1F1A62"/>
                </a:solidFill>
                <a:effectLst/>
                <a:uLnTx/>
                <a:uFillTx/>
                <a:latin typeface="Helvetica" panose="020B0403020202020204" pitchFamily="34" charset="0"/>
                <a:ea typeface="+mn-ea"/>
                <a:cs typeface="Helvetica" panose="020B0604020202020204" pitchFamily="34" charset="0"/>
              </a:rPr>
              <a:t>*TBCA = Total Brand Communication Awareness. ‘Total Brand Communication Awareness’ TBCA is a metric used to measure the extent a brand’s communications are seen and heard by its target audience and it focuses on ensuring the messaging reaches a high level of visibility and measurability during campaigns. TBCA aims to drive mental availability, meaning that the brand is top of mind for consumers when they are in the market to buy.</a:t>
            </a:r>
          </a:p>
        </p:txBody>
      </p:sp>
      <p:sp>
        <p:nvSpPr>
          <p:cNvPr id="16" name="TextBox 15">
            <a:extLst>
              <a:ext uri="{FF2B5EF4-FFF2-40B4-BE49-F238E27FC236}">
                <a16:creationId xmlns:a16="http://schemas.microsoft.com/office/drawing/2014/main" id="{AC465B88-7624-7C1D-160F-CA006AD95D92}"/>
              </a:ext>
            </a:extLst>
          </p:cNvPr>
          <p:cNvSpPr txBox="1"/>
          <p:nvPr/>
        </p:nvSpPr>
        <p:spPr>
          <a:xfrm>
            <a:off x="1220315" y="1713498"/>
            <a:ext cx="9751371"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a:ln>
                  <a:noFill/>
                </a:ln>
                <a:solidFill>
                  <a:srgbClr val="1F1A62"/>
                </a:solidFill>
                <a:effectLst/>
                <a:uLnTx/>
                <a:uFillTx/>
                <a:latin typeface="Helvetica" panose="020B0403020202020204" pitchFamily="34" charset="0"/>
                <a:ea typeface="+mn-ea"/>
                <a:cs typeface="+mn-cs"/>
              </a:rPr>
              <a:t>Net Effects on Brand Measures 6 Months After Stopping TV Advertising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1F1A62"/>
                </a:solidFill>
                <a:effectLst/>
                <a:uLnTx/>
                <a:uFillTx/>
                <a:latin typeface="Helvetica" panose="020B0403020202020204" pitchFamily="34" charset="0"/>
                <a:ea typeface="+mn-ea"/>
                <a:cs typeface="+mn-cs"/>
              </a:rPr>
              <a:t>(Net Change)</a:t>
            </a:r>
          </a:p>
        </p:txBody>
      </p:sp>
      <p:graphicFrame>
        <p:nvGraphicFramePr>
          <p:cNvPr id="17" name="Chart 16">
            <a:extLst>
              <a:ext uri="{FF2B5EF4-FFF2-40B4-BE49-F238E27FC236}">
                <a16:creationId xmlns:a16="http://schemas.microsoft.com/office/drawing/2014/main" id="{2BD03085-84DF-E432-7E00-3757B22C1A71}"/>
              </a:ext>
            </a:extLst>
          </p:cNvPr>
          <p:cNvGraphicFramePr/>
          <p:nvPr/>
        </p:nvGraphicFramePr>
        <p:xfrm>
          <a:off x="252363" y="2707271"/>
          <a:ext cx="11687274" cy="3092758"/>
        </p:xfrm>
        <a:graphic>
          <a:graphicData uri="http://schemas.openxmlformats.org/drawingml/2006/chart">
            <c:chart xmlns:c="http://schemas.openxmlformats.org/drawingml/2006/chart" xmlns:r="http://schemas.openxmlformats.org/officeDocument/2006/relationships" r:id="rId3"/>
          </a:graphicData>
        </a:graphic>
      </p:graphicFrame>
      <p:sp>
        <p:nvSpPr>
          <p:cNvPr id="19" name="Rectangle 18">
            <a:extLst>
              <a:ext uri="{FF2B5EF4-FFF2-40B4-BE49-F238E27FC236}">
                <a16:creationId xmlns:a16="http://schemas.microsoft.com/office/drawing/2014/main" id="{209EE10B-742D-72F1-0749-447CFD8E39B8}"/>
              </a:ext>
            </a:extLst>
          </p:cNvPr>
          <p:cNvSpPr/>
          <p:nvPr/>
        </p:nvSpPr>
        <p:spPr>
          <a:xfrm>
            <a:off x="123689" y="361779"/>
            <a:ext cx="10158232" cy="89255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a:ln>
                  <a:noFill/>
                </a:ln>
                <a:solidFill>
                  <a:srgbClr val="1B1464"/>
                </a:solidFill>
                <a:effectLst/>
                <a:uLnTx/>
                <a:uFillTx/>
                <a:latin typeface="Helvetica" pitchFamily="2" charset="0"/>
                <a:ea typeface="+mn-ea"/>
                <a:cs typeface="+mn-cs"/>
              </a:rPr>
              <a:t>‘Going dark’ with ads leads to sharp declines across key brand health metrics across awareness, consideration and purchase</a:t>
            </a:r>
          </a:p>
        </p:txBody>
      </p:sp>
      <p:sp>
        <p:nvSpPr>
          <p:cNvPr id="23" name="TextBox 22">
            <a:extLst>
              <a:ext uri="{FF2B5EF4-FFF2-40B4-BE49-F238E27FC236}">
                <a16:creationId xmlns:a16="http://schemas.microsoft.com/office/drawing/2014/main" id="{33260764-82DE-500B-92CE-7AE352F8841F}"/>
              </a:ext>
            </a:extLst>
          </p:cNvPr>
          <p:cNvSpPr txBox="1"/>
          <p:nvPr/>
        </p:nvSpPr>
        <p:spPr>
          <a:xfrm>
            <a:off x="637186" y="2516148"/>
            <a:ext cx="1648791" cy="30777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1B1464"/>
                </a:solidFill>
                <a:effectLst/>
                <a:uLnTx/>
                <a:uFillTx/>
                <a:latin typeface="Helvetica" panose="020B0403020202020204" pitchFamily="34" charset="0"/>
                <a:ea typeface="+mn-ea"/>
                <a:cs typeface="Heebo" pitchFamily="2" charset="-79"/>
              </a:rPr>
              <a:t>TBCA*</a:t>
            </a:r>
          </a:p>
        </p:txBody>
      </p:sp>
      <p:sp>
        <p:nvSpPr>
          <p:cNvPr id="24" name="TextBox 23">
            <a:extLst>
              <a:ext uri="{FF2B5EF4-FFF2-40B4-BE49-F238E27FC236}">
                <a16:creationId xmlns:a16="http://schemas.microsoft.com/office/drawing/2014/main" id="{C2980100-0E08-2A77-4AB2-94CCE4B4472C}"/>
              </a:ext>
            </a:extLst>
          </p:cNvPr>
          <p:cNvSpPr txBox="1"/>
          <p:nvPr/>
        </p:nvSpPr>
        <p:spPr>
          <a:xfrm>
            <a:off x="2175278" y="2293339"/>
            <a:ext cx="1362637"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1B1464"/>
                </a:solidFill>
                <a:effectLst/>
                <a:uLnTx/>
                <a:uFillTx/>
                <a:latin typeface="Helvetica" panose="020B0403020202020204" pitchFamily="34" charset="0"/>
                <a:ea typeface="+mn-ea"/>
                <a:cs typeface="Heebo" pitchFamily="2" charset="-79"/>
              </a:rPr>
              <a:t>Total Mentions</a:t>
            </a:r>
          </a:p>
        </p:txBody>
      </p:sp>
      <p:sp>
        <p:nvSpPr>
          <p:cNvPr id="25" name="TextBox 24">
            <a:extLst>
              <a:ext uri="{FF2B5EF4-FFF2-40B4-BE49-F238E27FC236}">
                <a16:creationId xmlns:a16="http://schemas.microsoft.com/office/drawing/2014/main" id="{1E7ECCBF-BF73-1780-0A29-1130DC6EC78D}"/>
              </a:ext>
            </a:extLst>
          </p:cNvPr>
          <p:cNvSpPr txBox="1"/>
          <p:nvPr/>
        </p:nvSpPr>
        <p:spPr>
          <a:xfrm>
            <a:off x="3500049" y="2506322"/>
            <a:ext cx="1498901" cy="30777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1B1464"/>
                </a:solidFill>
                <a:effectLst/>
                <a:uLnTx/>
                <a:uFillTx/>
                <a:latin typeface="Helvetica" panose="020B0403020202020204" pitchFamily="34" charset="0"/>
                <a:ea typeface="+mn-ea"/>
                <a:cs typeface="Heebo" pitchFamily="2" charset="-79"/>
              </a:rPr>
              <a:t>Buy Nowadays</a:t>
            </a:r>
          </a:p>
        </p:txBody>
      </p:sp>
      <p:sp>
        <p:nvSpPr>
          <p:cNvPr id="26" name="TextBox 25">
            <a:extLst>
              <a:ext uri="{FF2B5EF4-FFF2-40B4-BE49-F238E27FC236}">
                <a16:creationId xmlns:a16="http://schemas.microsoft.com/office/drawing/2014/main" id="{1476EC6E-F74E-18F6-65A5-0A28224840D5}"/>
              </a:ext>
            </a:extLst>
          </p:cNvPr>
          <p:cNvSpPr txBox="1"/>
          <p:nvPr/>
        </p:nvSpPr>
        <p:spPr>
          <a:xfrm>
            <a:off x="4951350" y="2288621"/>
            <a:ext cx="1362637"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1B1464"/>
                </a:solidFill>
                <a:effectLst/>
                <a:uLnTx/>
                <a:uFillTx/>
                <a:latin typeface="Helvetica" panose="020B0403020202020204" pitchFamily="34" charset="0"/>
                <a:ea typeface="+mn-ea"/>
                <a:cs typeface="Heebo" pitchFamily="2" charset="-79"/>
              </a:rPr>
              <a:t>Buy Most Often</a:t>
            </a:r>
          </a:p>
        </p:txBody>
      </p:sp>
      <p:sp>
        <p:nvSpPr>
          <p:cNvPr id="27" name="TextBox 26">
            <a:extLst>
              <a:ext uri="{FF2B5EF4-FFF2-40B4-BE49-F238E27FC236}">
                <a16:creationId xmlns:a16="http://schemas.microsoft.com/office/drawing/2014/main" id="{F0708C2B-153C-5A99-0574-10C3CDBC7007}"/>
              </a:ext>
            </a:extLst>
          </p:cNvPr>
          <p:cNvSpPr txBox="1"/>
          <p:nvPr/>
        </p:nvSpPr>
        <p:spPr>
          <a:xfrm>
            <a:off x="6347370" y="2513415"/>
            <a:ext cx="1362637" cy="30777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1B1464"/>
                </a:solidFill>
                <a:effectLst/>
                <a:uLnTx/>
                <a:uFillTx/>
                <a:latin typeface="Helvetica" panose="020B0403020202020204" pitchFamily="34" charset="0"/>
                <a:ea typeface="+mn-ea"/>
                <a:cs typeface="Heebo" pitchFamily="2" charset="-79"/>
              </a:rPr>
              <a:t>First Mention</a:t>
            </a:r>
          </a:p>
        </p:txBody>
      </p:sp>
      <p:sp>
        <p:nvSpPr>
          <p:cNvPr id="28" name="TextBox 27">
            <a:extLst>
              <a:ext uri="{FF2B5EF4-FFF2-40B4-BE49-F238E27FC236}">
                <a16:creationId xmlns:a16="http://schemas.microsoft.com/office/drawing/2014/main" id="{49B159E4-C392-CC2C-9C8B-AE3906BF08B8}"/>
              </a:ext>
            </a:extLst>
          </p:cNvPr>
          <p:cNvSpPr txBox="1"/>
          <p:nvPr/>
        </p:nvSpPr>
        <p:spPr>
          <a:xfrm>
            <a:off x="7742090" y="2505532"/>
            <a:ext cx="1362637" cy="30777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1B1464"/>
                </a:solidFill>
                <a:effectLst/>
                <a:uLnTx/>
                <a:uFillTx/>
                <a:latin typeface="Helvetica" panose="020B0403020202020204" pitchFamily="34" charset="0"/>
                <a:ea typeface="+mn-ea"/>
                <a:cs typeface="Heebo" pitchFamily="2" charset="-79"/>
              </a:rPr>
              <a:t>Key Image</a:t>
            </a:r>
          </a:p>
        </p:txBody>
      </p:sp>
      <p:sp>
        <p:nvSpPr>
          <p:cNvPr id="29" name="TextBox 28">
            <a:extLst>
              <a:ext uri="{FF2B5EF4-FFF2-40B4-BE49-F238E27FC236}">
                <a16:creationId xmlns:a16="http://schemas.microsoft.com/office/drawing/2014/main" id="{24E6D74A-4BBF-D405-FE3D-6E82B8D08E0E}"/>
              </a:ext>
            </a:extLst>
          </p:cNvPr>
          <p:cNvSpPr txBox="1"/>
          <p:nvPr/>
        </p:nvSpPr>
        <p:spPr>
          <a:xfrm>
            <a:off x="8838878" y="2295622"/>
            <a:ext cx="1995037"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1B1464"/>
                </a:solidFill>
                <a:effectLst/>
                <a:uLnTx/>
                <a:uFillTx/>
                <a:latin typeface="Helvetica" panose="020B0403020202020204" pitchFamily="34" charset="0"/>
                <a:ea typeface="+mn-ea"/>
                <a:cs typeface="Heebo" pitchFamily="2" charset="-79"/>
              </a:rPr>
              <a:t>Total Brand Awareness</a:t>
            </a:r>
          </a:p>
        </p:txBody>
      </p:sp>
      <p:sp>
        <p:nvSpPr>
          <p:cNvPr id="30" name="TextBox 29">
            <a:extLst>
              <a:ext uri="{FF2B5EF4-FFF2-40B4-BE49-F238E27FC236}">
                <a16:creationId xmlns:a16="http://schemas.microsoft.com/office/drawing/2014/main" id="{AB6EA6C3-85D0-EDE0-A553-6C0318CD6266}"/>
              </a:ext>
            </a:extLst>
          </p:cNvPr>
          <p:cNvSpPr txBox="1"/>
          <p:nvPr/>
        </p:nvSpPr>
        <p:spPr>
          <a:xfrm>
            <a:off x="10552173" y="2511124"/>
            <a:ext cx="1362637" cy="30777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1B1464"/>
                </a:solidFill>
                <a:effectLst/>
                <a:uLnTx/>
                <a:uFillTx/>
                <a:latin typeface="Helvetica" panose="020B0403020202020204" pitchFamily="34" charset="0"/>
                <a:ea typeface="+mn-ea"/>
                <a:cs typeface="Heebo" pitchFamily="2" charset="-79"/>
              </a:rPr>
              <a:t>Trial</a:t>
            </a:r>
          </a:p>
        </p:txBody>
      </p:sp>
      <p:sp>
        <p:nvSpPr>
          <p:cNvPr id="31" name="Rectangle 30">
            <a:extLst>
              <a:ext uri="{FF2B5EF4-FFF2-40B4-BE49-F238E27FC236}">
                <a16:creationId xmlns:a16="http://schemas.microsoft.com/office/drawing/2014/main" id="{F2293B94-412C-67B8-FFC6-15578096D539}"/>
              </a:ext>
            </a:extLst>
          </p:cNvPr>
          <p:cNvSpPr/>
          <p:nvPr/>
        </p:nvSpPr>
        <p:spPr>
          <a:xfrm>
            <a:off x="135028" y="5343914"/>
            <a:ext cx="693273" cy="48112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1B1464"/>
                </a:solidFill>
                <a:effectLst/>
                <a:uLnTx/>
                <a:uFillTx/>
                <a:latin typeface="Helvetica" panose="020B0403020202020204" pitchFamily="34" charset="0"/>
                <a:ea typeface="+mn-ea"/>
                <a:cs typeface="+mn-cs"/>
              </a:rPr>
              <a:t>Base: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1B1464"/>
                </a:solidFill>
                <a:effectLst/>
                <a:uLnTx/>
                <a:uFillTx/>
                <a:latin typeface="Helvetica" panose="020B0403020202020204" pitchFamily="34" charset="0"/>
                <a:ea typeface="+mn-ea"/>
                <a:cs typeface="+mn-cs"/>
              </a:rPr>
              <a:t>No. of Brands</a:t>
            </a:r>
          </a:p>
        </p:txBody>
      </p:sp>
      <p:sp>
        <p:nvSpPr>
          <p:cNvPr id="32" name="Rectangle 31">
            <a:extLst>
              <a:ext uri="{FF2B5EF4-FFF2-40B4-BE49-F238E27FC236}">
                <a16:creationId xmlns:a16="http://schemas.microsoft.com/office/drawing/2014/main" id="{47E964E9-F6E6-35C6-8943-7831FFFD8B6E}"/>
              </a:ext>
            </a:extLst>
          </p:cNvPr>
          <p:cNvSpPr/>
          <p:nvPr/>
        </p:nvSpPr>
        <p:spPr>
          <a:xfrm>
            <a:off x="1088431" y="5343914"/>
            <a:ext cx="693273" cy="48112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1B1464"/>
                </a:solidFill>
                <a:effectLst/>
                <a:uLnTx/>
                <a:uFillTx/>
                <a:latin typeface="Helvetica" panose="020B0403020202020204" pitchFamily="34" charset="0"/>
                <a:ea typeface="+mn-ea"/>
                <a:cs typeface="+mn-cs"/>
              </a:rPr>
              <a:t>(632)</a:t>
            </a:r>
          </a:p>
        </p:txBody>
      </p:sp>
      <p:sp>
        <p:nvSpPr>
          <p:cNvPr id="33" name="Rectangle 32">
            <a:extLst>
              <a:ext uri="{FF2B5EF4-FFF2-40B4-BE49-F238E27FC236}">
                <a16:creationId xmlns:a16="http://schemas.microsoft.com/office/drawing/2014/main" id="{78518A9A-776B-0DC8-6D4E-385BE93E011A}"/>
              </a:ext>
            </a:extLst>
          </p:cNvPr>
          <p:cNvSpPr/>
          <p:nvPr/>
        </p:nvSpPr>
        <p:spPr>
          <a:xfrm>
            <a:off x="2509959" y="5343914"/>
            <a:ext cx="693273" cy="48112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1B1464"/>
                </a:solidFill>
                <a:effectLst/>
                <a:uLnTx/>
                <a:uFillTx/>
                <a:latin typeface="Helvetica" panose="020B0403020202020204" pitchFamily="34" charset="0"/>
                <a:ea typeface="+mn-ea"/>
                <a:cs typeface="+mn-cs"/>
              </a:rPr>
              <a:t>(836)</a:t>
            </a:r>
          </a:p>
        </p:txBody>
      </p:sp>
      <p:sp>
        <p:nvSpPr>
          <p:cNvPr id="34" name="Rectangle 33">
            <a:extLst>
              <a:ext uri="{FF2B5EF4-FFF2-40B4-BE49-F238E27FC236}">
                <a16:creationId xmlns:a16="http://schemas.microsoft.com/office/drawing/2014/main" id="{BAD090F9-5B9E-5DF1-574F-6E1CF0CBACE1}"/>
              </a:ext>
            </a:extLst>
          </p:cNvPr>
          <p:cNvSpPr/>
          <p:nvPr/>
        </p:nvSpPr>
        <p:spPr>
          <a:xfrm>
            <a:off x="3902862" y="5343914"/>
            <a:ext cx="693273" cy="48112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1B1464"/>
                </a:solidFill>
                <a:effectLst/>
                <a:uLnTx/>
                <a:uFillTx/>
                <a:latin typeface="Helvetica" panose="020B0403020202020204" pitchFamily="34" charset="0"/>
                <a:ea typeface="+mn-ea"/>
                <a:cs typeface="+mn-cs"/>
              </a:rPr>
              <a:t>(376)</a:t>
            </a:r>
          </a:p>
        </p:txBody>
      </p:sp>
      <p:sp>
        <p:nvSpPr>
          <p:cNvPr id="35" name="Rectangle 34">
            <a:extLst>
              <a:ext uri="{FF2B5EF4-FFF2-40B4-BE49-F238E27FC236}">
                <a16:creationId xmlns:a16="http://schemas.microsoft.com/office/drawing/2014/main" id="{61E68B30-95B2-080D-78C5-C8858B4AE28D}"/>
              </a:ext>
            </a:extLst>
          </p:cNvPr>
          <p:cNvSpPr/>
          <p:nvPr/>
        </p:nvSpPr>
        <p:spPr>
          <a:xfrm>
            <a:off x="5286031" y="5343914"/>
            <a:ext cx="693273" cy="48112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1B1464"/>
                </a:solidFill>
                <a:effectLst/>
                <a:uLnTx/>
                <a:uFillTx/>
                <a:latin typeface="Helvetica" panose="020B0403020202020204" pitchFamily="34" charset="0"/>
                <a:ea typeface="+mn-ea"/>
                <a:cs typeface="+mn-cs"/>
              </a:rPr>
              <a:t>(501)</a:t>
            </a:r>
          </a:p>
        </p:txBody>
      </p:sp>
      <p:sp>
        <p:nvSpPr>
          <p:cNvPr id="36" name="Rectangle 35">
            <a:extLst>
              <a:ext uri="{FF2B5EF4-FFF2-40B4-BE49-F238E27FC236}">
                <a16:creationId xmlns:a16="http://schemas.microsoft.com/office/drawing/2014/main" id="{0019BF49-9B39-FDF4-850C-6A0507B26DC3}"/>
              </a:ext>
            </a:extLst>
          </p:cNvPr>
          <p:cNvSpPr/>
          <p:nvPr/>
        </p:nvSpPr>
        <p:spPr>
          <a:xfrm>
            <a:off x="6685397" y="5343914"/>
            <a:ext cx="693273" cy="48112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1B1464"/>
                </a:solidFill>
                <a:effectLst/>
                <a:uLnTx/>
                <a:uFillTx/>
                <a:latin typeface="Helvetica" panose="020B0403020202020204" pitchFamily="34" charset="0"/>
                <a:ea typeface="+mn-ea"/>
                <a:cs typeface="+mn-cs"/>
              </a:rPr>
              <a:t>(627)</a:t>
            </a:r>
          </a:p>
        </p:txBody>
      </p:sp>
      <p:sp>
        <p:nvSpPr>
          <p:cNvPr id="37" name="Rectangle 36">
            <a:extLst>
              <a:ext uri="{FF2B5EF4-FFF2-40B4-BE49-F238E27FC236}">
                <a16:creationId xmlns:a16="http://schemas.microsoft.com/office/drawing/2014/main" id="{76CC5BCD-B935-DC71-0B6B-ACB2094E3704}"/>
              </a:ext>
            </a:extLst>
          </p:cNvPr>
          <p:cNvSpPr/>
          <p:nvPr/>
        </p:nvSpPr>
        <p:spPr>
          <a:xfrm>
            <a:off x="8076771" y="5343914"/>
            <a:ext cx="693273" cy="48112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1B1464"/>
                </a:solidFill>
                <a:effectLst/>
                <a:uLnTx/>
                <a:uFillTx/>
                <a:latin typeface="Helvetica" panose="020B0403020202020204" pitchFamily="34" charset="0"/>
                <a:ea typeface="+mn-ea"/>
                <a:cs typeface="+mn-cs"/>
              </a:rPr>
              <a:t>(232)</a:t>
            </a:r>
          </a:p>
        </p:txBody>
      </p:sp>
      <p:sp>
        <p:nvSpPr>
          <p:cNvPr id="38" name="Rectangle 37">
            <a:extLst>
              <a:ext uri="{FF2B5EF4-FFF2-40B4-BE49-F238E27FC236}">
                <a16:creationId xmlns:a16="http://schemas.microsoft.com/office/drawing/2014/main" id="{0DCEB2E4-9FCE-F6D4-A488-CF3923AFACDB}"/>
              </a:ext>
            </a:extLst>
          </p:cNvPr>
          <p:cNvSpPr/>
          <p:nvPr/>
        </p:nvSpPr>
        <p:spPr>
          <a:xfrm>
            <a:off x="9489759" y="5343914"/>
            <a:ext cx="693273" cy="48112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1B1464"/>
                </a:solidFill>
                <a:effectLst/>
                <a:uLnTx/>
                <a:uFillTx/>
                <a:latin typeface="Helvetica" panose="020B0403020202020204" pitchFamily="34" charset="0"/>
                <a:ea typeface="+mn-ea"/>
                <a:cs typeface="+mn-cs"/>
              </a:rPr>
              <a:t>(840)</a:t>
            </a:r>
          </a:p>
        </p:txBody>
      </p:sp>
      <p:sp>
        <p:nvSpPr>
          <p:cNvPr id="39" name="Rectangle 38">
            <a:extLst>
              <a:ext uri="{FF2B5EF4-FFF2-40B4-BE49-F238E27FC236}">
                <a16:creationId xmlns:a16="http://schemas.microsoft.com/office/drawing/2014/main" id="{D34AA07A-EC53-11C1-9662-D4CEF2A6C1B3}"/>
              </a:ext>
            </a:extLst>
          </p:cNvPr>
          <p:cNvSpPr/>
          <p:nvPr/>
        </p:nvSpPr>
        <p:spPr>
          <a:xfrm>
            <a:off x="10880879" y="5343914"/>
            <a:ext cx="693273" cy="48112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1B1464"/>
                </a:solidFill>
                <a:effectLst/>
                <a:uLnTx/>
                <a:uFillTx/>
                <a:latin typeface="Helvetica" panose="020B0403020202020204" pitchFamily="34" charset="0"/>
                <a:ea typeface="+mn-ea"/>
                <a:cs typeface="+mn-cs"/>
              </a:rPr>
              <a:t>(744)</a:t>
            </a:r>
          </a:p>
        </p:txBody>
      </p:sp>
      <p:sp>
        <p:nvSpPr>
          <p:cNvPr id="9" name="TextBox 8">
            <a:hlinkClick r:id="rId4"/>
            <a:extLst>
              <a:ext uri="{FF2B5EF4-FFF2-40B4-BE49-F238E27FC236}">
                <a16:creationId xmlns:a16="http://schemas.microsoft.com/office/drawing/2014/main" id="{CE042A3C-2336-46CC-EF61-C8A271E48CB5}"/>
              </a:ext>
            </a:extLst>
          </p:cNvPr>
          <p:cNvSpPr txBox="1">
            <a:spLocks/>
          </p:cNvSpPr>
          <p:nvPr/>
        </p:nvSpPr>
        <p:spPr>
          <a:xfrm>
            <a:off x="-3" y="6269631"/>
            <a:ext cx="12202272" cy="276999"/>
          </a:xfrm>
          <a:prstGeom prst="rect">
            <a:avLst/>
          </a:prstGeom>
          <a:solidFill>
            <a:srgbClr val="ED3C8D"/>
          </a:solidFill>
          <a:ln>
            <a:solidFill>
              <a:schemeClr val="bg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1" u="none" strike="noStrike" kern="1200" cap="none" spc="0" normalizeH="0" baseline="0" noProof="0">
                <a:ln>
                  <a:noFill/>
                </a:ln>
                <a:solidFill>
                  <a:prstClr val="white"/>
                </a:solidFill>
                <a:effectLst/>
                <a:uLnTx/>
                <a:uFillTx/>
                <a:latin typeface="Helvetica" panose="020B0604020202020204" pitchFamily="34" charset="0"/>
                <a:ea typeface="+mn-ea"/>
                <a:cs typeface="Helvetica" panose="020B0604020202020204" pitchFamily="34" charset="0"/>
              </a:rPr>
              <a:t>Click here to download VAB’s full report, </a:t>
            </a:r>
            <a:r>
              <a:rPr kumimoji="0" lang="en-US" sz="1200" b="1" i="1" u="sng" strike="noStrike" kern="1200" cap="none" spc="0" normalizeH="0" baseline="0" noProof="0">
                <a:ln>
                  <a:noFill/>
                </a:ln>
                <a:solidFill>
                  <a:srgbClr val="FFE600"/>
                </a:solidFill>
                <a:effectLst/>
                <a:uLnTx/>
                <a:uFillTx/>
                <a:latin typeface="Helvetica" panose="020B0604020202020204" pitchFamily="34" charset="0"/>
                <a:ea typeface="+mn-ea"/>
                <a:cs typeface="Helvetica" panose="020B0604020202020204" pitchFamily="34" charset="0"/>
              </a:rPr>
              <a:t>‘How should I think about my advertising in the wake of economic uncertainty caused by tariffs?’</a:t>
            </a:r>
            <a:r>
              <a:rPr kumimoji="0" lang="en-US" sz="1200" b="1" i="1" u="none" strike="noStrike" kern="1200" cap="none" spc="0" normalizeH="0" baseline="0" noProof="0">
                <a:ln>
                  <a:noFill/>
                </a:ln>
                <a:solidFill>
                  <a:srgbClr val="FFE600"/>
                </a:solidFill>
                <a:effectLst/>
                <a:uLnTx/>
                <a:uFillTx/>
                <a:latin typeface="Helvetica" panose="020B0604020202020204" pitchFamily="34" charset="0"/>
                <a:ea typeface="+mn-ea"/>
                <a:cs typeface="Helvetica" panose="020B0604020202020204" pitchFamily="34" charset="0"/>
              </a:rPr>
              <a:t>	</a:t>
            </a:r>
            <a:endParaRPr kumimoji="0" lang="en-US" sz="1200" b="1" i="1" u="sng" strike="noStrike" kern="1200" cap="none" spc="0" normalizeH="0" baseline="0" noProof="0">
              <a:ln>
                <a:noFill/>
              </a:ln>
              <a:solidFill>
                <a:srgbClr val="FFE600"/>
              </a:solidFill>
              <a:effectLst/>
              <a:uLnTx/>
              <a:uFillTx/>
              <a:latin typeface="Helvetica" panose="020B0604020202020204" pitchFamily="34" charset="0"/>
              <a:ea typeface="+mn-ea"/>
              <a:cs typeface="Helvetica" panose="020B0604020202020204" pitchFamily="34" charset="0"/>
            </a:endParaRPr>
          </a:p>
        </p:txBody>
      </p:sp>
      <p:sp>
        <p:nvSpPr>
          <p:cNvPr id="12" name="TextBox 11">
            <a:extLst>
              <a:ext uri="{FF2B5EF4-FFF2-40B4-BE49-F238E27FC236}">
                <a16:creationId xmlns:a16="http://schemas.microsoft.com/office/drawing/2014/main" id="{6B417962-A27D-F08F-5171-D99EACC56B65}"/>
              </a:ext>
            </a:extLst>
          </p:cNvPr>
          <p:cNvSpPr txBox="1"/>
          <p:nvPr/>
        </p:nvSpPr>
        <p:spPr>
          <a:xfrm>
            <a:off x="10205892" y="26057"/>
            <a:ext cx="2008968"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ED3C8D"/>
                </a:solidFill>
                <a:effectLst/>
                <a:uLnTx/>
                <a:uFillTx/>
                <a:latin typeface="Helvetica" panose="020B0604020202020204" pitchFamily="34" charset="0"/>
                <a:ea typeface="+mn-ea"/>
                <a:cs typeface="Helvetica" panose="020B0604020202020204" pitchFamily="34" charset="0"/>
              </a:rPr>
              <a:t>Scan or click to access more </a:t>
            </a:r>
            <a:r>
              <a:rPr lang="en-US" sz="1000" b="1" dirty="0">
                <a:solidFill>
                  <a:srgbClr val="ED3C8D"/>
                </a:solidFill>
                <a:latin typeface="Helvetica" panose="020B0604020202020204" pitchFamily="34" charset="0"/>
                <a:cs typeface="Helvetica" panose="020B0604020202020204" pitchFamily="34" charset="0"/>
              </a:rPr>
              <a:t>economic trends </a:t>
            </a:r>
            <a:r>
              <a:rPr kumimoji="0" lang="en-US" sz="1000" b="1" i="0" u="none" strike="noStrike" kern="1200" cap="none" spc="0" normalizeH="0" baseline="0" noProof="0" dirty="0">
                <a:ln>
                  <a:noFill/>
                </a:ln>
                <a:solidFill>
                  <a:srgbClr val="ED3C8D"/>
                </a:solidFill>
                <a:effectLst/>
                <a:uLnTx/>
                <a:uFillTx/>
                <a:latin typeface="Helvetica" panose="020B0604020202020204" pitchFamily="34" charset="0"/>
                <a:ea typeface="+mn-ea"/>
                <a:cs typeface="Helvetica" panose="020B0604020202020204" pitchFamily="34" charset="0"/>
              </a:rPr>
              <a:t>insights</a:t>
            </a:r>
          </a:p>
        </p:txBody>
      </p:sp>
      <p:pic>
        <p:nvPicPr>
          <p:cNvPr id="15" name="Picture 2">
            <a:hlinkClick r:id="rId5"/>
            <a:extLst>
              <a:ext uri="{FF2B5EF4-FFF2-40B4-BE49-F238E27FC236}">
                <a16:creationId xmlns:a16="http://schemas.microsoft.com/office/drawing/2014/main" id="{CFAC85FB-BA4C-5AF5-2DF7-77549BF4F2C7}"/>
              </a:ext>
            </a:extLst>
          </p:cNvPr>
          <p:cNvPicPr>
            <a:picLocks noChangeAspect="1" noChangeArrowheads="1"/>
          </p:cNvPicPr>
          <p:nvPr/>
        </p:nvPicPr>
        <p:blipFill rotWithShape="1">
          <a:blip r:embed="rId6" cstate="hqprint">
            <a:extLst>
              <a:ext uri="{28A0092B-C50C-407E-A947-70E740481C1C}">
                <a14:useLocalDpi xmlns:a14="http://schemas.microsoft.com/office/drawing/2010/main"/>
              </a:ext>
            </a:extLst>
          </a:blip>
          <a:srcRect l="8627" t="8925" r="8225" b="7734"/>
          <a:stretch/>
        </p:blipFill>
        <p:spPr bwMode="auto">
          <a:xfrm>
            <a:off x="10676741" y="521763"/>
            <a:ext cx="1106470" cy="1109038"/>
          </a:xfrm>
          <a:prstGeom prst="rect">
            <a:avLst/>
          </a:prstGeom>
          <a:noFill/>
          <a:extLst>
            <a:ext uri="{909E8E84-426E-40DD-AFC4-6F175D3DCCD1}">
              <a14:hiddenFill xmlns:a14="http://schemas.microsoft.com/office/drawing/2010/main">
                <a:solidFill>
                  <a:srgbClr val="FFFFFF"/>
                </a:solidFill>
              </a14:hiddenFill>
            </a:ext>
          </a:extLst>
        </p:spPr>
      </p:pic>
      <p:sp>
        <p:nvSpPr>
          <p:cNvPr id="18" name="Rectangle 17">
            <a:extLst>
              <a:ext uri="{FF2B5EF4-FFF2-40B4-BE49-F238E27FC236}">
                <a16:creationId xmlns:a16="http://schemas.microsoft.com/office/drawing/2014/main" id="{1052158A-B83D-6925-B91F-BA5C5878E912}"/>
              </a:ext>
            </a:extLst>
          </p:cNvPr>
          <p:cNvSpPr/>
          <p:nvPr/>
        </p:nvSpPr>
        <p:spPr>
          <a:xfrm>
            <a:off x="10267952" y="0"/>
            <a:ext cx="1924048" cy="1671565"/>
          </a:xfrm>
          <a:prstGeom prst="rect">
            <a:avLst/>
          </a:prstGeom>
          <a:noFill/>
          <a:ln w="28575">
            <a:solidFill>
              <a:srgbClr val="ED3C8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Rectangle 20">
            <a:extLst>
              <a:ext uri="{FF2B5EF4-FFF2-40B4-BE49-F238E27FC236}">
                <a16:creationId xmlns:a16="http://schemas.microsoft.com/office/drawing/2014/main" id="{2BE3B902-4D2C-7CC1-FA87-1AE90B7F1D80}"/>
              </a:ext>
            </a:extLst>
          </p:cNvPr>
          <p:cNvSpPr/>
          <p:nvPr/>
        </p:nvSpPr>
        <p:spPr>
          <a:xfrm>
            <a:off x="-3" y="0"/>
            <a:ext cx="3200403" cy="276999"/>
          </a:xfrm>
          <a:prstGeom prst="rect">
            <a:avLst/>
          </a:prstGeom>
          <a:solidFill>
            <a:srgbClr val="1B146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chemeClr val="bg1"/>
                </a:solidFill>
                <a:effectLst/>
                <a:uLnTx/>
                <a:uFillTx/>
                <a:latin typeface="Helvetica" panose="020B0604020202020204" pitchFamily="34" charset="0"/>
                <a:ea typeface="+mn-ea"/>
                <a:cs typeface="Helvetica" panose="020B0604020202020204" pitchFamily="34" charset="0"/>
              </a:rPr>
              <a:t>Brand Impact When Advertising ‘Goes Dark’</a:t>
            </a:r>
          </a:p>
        </p:txBody>
      </p:sp>
      <p:sp>
        <p:nvSpPr>
          <p:cNvPr id="22" name="Rectangle 21">
            <a:extLst>
              <a:ext uri="{FF2B5EF4-FFF2-40B4-BE49-F238E27FC236}">
                <a16:creationId xmlns:a16="http://schemas.microsoft.com/office/drawing/2014/main" id="{A14CB16D-B719-EDE4-90D5-34833E96B6FC}"/>
              </a:ext>
            </a:extLst>
          </p:cNvPr>
          <p:cNvSpPr/>
          <p:nvPr/>
        </p:nvSpPr>
        <p:spPr>
          <a:xfrm>
            <a:off x="483207" y="6533170"/>
            <a:ext cx="11687274" cy="369332"/>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sng" strike="noStrike" kern="1200" cap="none" spc="150" normalizeH="0" baseline="0" noProof="0">
                <a:ln>
                  <a:noFill/>
                </a:ln>
                <a:solidFill>
                  <a:srgbClr val="00BFF2"/>
                </a:solidFill>
                <a:effectLst/>
                <a:uLnTx/>
                <a:uFillTx/>
                <a:latin typeface="Helvetica" pitchFamily="2" charset="0"/>
                <a:ea typeface="Open Sans" panose="020B0606030504020204" pitchFamily="34" charset="0"/>
                <a:cs typeface="Open Sans" panose="020B0606030504020204" pitchFamily="34" charset="0"/>
                <a:hlinkClick r:id="rId7">
                  <a:extLst>
                    <a:ext uri="{A12FA001-AC4F-418D-AE19-62706E023703}">
                      <ahyp:hlinkClr xmlns:ahyp="http://schemas.microsoft.com/office/drawing/2018/hyperlinkcolor" val="tx"/>
                    </a:ext>
                  </a:extLst>
                </a:hlinkClick>
              </a:rPr>
              <a:t>theVAB.com/insights</a:t>
            </a:r>
            <a:endParaRPr kumimoji="0" lang="en-US" sz="1800" b="1" i="0" u="sng" strike="noStrike" kern="1200" cap="none" spc="150" normalizeH="0" baseline="0" noProof="0">
              <a:ln>
                <a:noFill/>
              </a:ln>
              <a:solidFill>
                <a:srgbClr val="00BFF2"/>
              </a:solidFill>
              <a:effectLst/>
              <a:uLnTx/>
              <a:uFillTx/>
              <a:latin typeface="Helvetica" pitchFamily="2"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6123499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24291D3CFFFB3468A8BEBC160241642" ma:contentTypeVersion="18" ma:contentTypeDescription="Create a new document." ma:contentTypeScope="" ma:versionID="387be907f486394efa0aa922f6891cb4">
  <xsd:schema xmlns:xsd="http://www.w3.org/2001/XMLSchema" xmlns:xs="http://www.w3.org/2001/XMLSchema" xmlns:p="http://schemas.microsoft.com/office/2006/metadata/properties" xmlns:ns2="97cdb7a3-d8d8-4d5a-8559-ae518cf29f49" xmlns:ns3="8ffbcc2d-a520-42b9-8ca7-e090664160a6" targetNamespace="http://schemas.microsoft.com/office/2006/metadata/properties" ma:root="true" ma:fieldsID="5bf9659b688e4d2890b1db6b33d4e217" ns2:_="" ns3:_="">
    <xsd:import namespace="97cdb7a3-d8d8-4d5a-8559-ae518cf29f49"/>
    <xsd:import namespace="8ffbcc2d-a520-42b9-8ca7-e090664160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cdb7a3-d8d8-4d5a-8559-ae518cf29f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c637ead-fd64-45b4-abde-ec2d09ec102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ffbcc2d-a520-42b9-8ca7-e090664160a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92ae5e6-0bf7-4809-94d2-b453c12df252}" ma:internalName="TaxCatchAll" ma:showField="CatchAllData" ma:web="8ffbcc2d-a520-42b9-8ca7-e090664160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ffbcc2d-a520-42b9-8ca7-e090664160a6" xsi:nil="true"/>
    <lcf76f155ced4ddcb4097134ff3c332f xmlns="97cdb7a3-d8d8-4d5a-8559-ae518cf29f4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E34FA56-5C20-4326-8ECD-31ABA0C1B91C}"/>
</file>

<file path=customXml/itemProps2.xml><?xml version="1.0" encoding="utf-8"?>
<ds:datastoreItem xmlns:ds="http://schemas.openxmlformats.org/officeDocument/2006/customXml" ds:itemID="{0015EEEB-8857-48D2-9DCA-713D3356D1F3}"/>
</file>

<file path=customXml/itemProps3.xml><?xml version="1.0" encoding="utf-8"?>
<ds:datastoreItem xmlns:ds="http://schemas.openxmlformats.org/officeDocument/2006/customXml" ds:itemID="{ADAD9946-83DB-4955-8003-EF4C382282F7}"/>
</file>

<file path=docProps/app.xml><?xml version="1.0" encoding="utf-8"?>
<Properties xmlns="http://schemas.openxmlformats.org/officeDocument/2006/extended-properties" xmlns:vt="http://schemas.openxmlformats.org/officeDocument/2006/docPropsVTypes">
  <TotalTime>0</TotalTime>
  <Words>255</Words>
  <Application>Microsoft Office PowerPoint</Application>
  <PresentationFormat>Widescreen</PresentationFormat>
  <Paragraphs>26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Calibri</vt:lpstr>
      <vt:lpstr>Helvetica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Dylan Breger</dc:creator>
  <cp:lastModifiedBy>Dylan Breger</cp:lastModifiedBy>
  <cp:revision>1</cp:revision>
  <dcterms:created xsi:type="dcterms:W3CDTF">2025-05-06T20:47:35Z</dcterms:created>
  <dcterms:modified xsi:type="dcterms:W3CDTF">2025-05-06T20:47:53Z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0x010100C24291D3CFFFB3468A8BEBC160241642</vt:lpwstr>
  </property>
</Properties>
</file>