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48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C488E1-2A50-4DF4-A940-80885FF2DA98}" v="1" dt="2024-12-13T19:30:23.3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" d="100"/>
          <a:sy n="11" d="100"/>
        </p:scale>
        <p:origin x="902" y="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07C488E1-2A50-4DF4-A940-80885FF2DA98}"/>
    <pc:docChg chg="addSld modSld">
      <pc:chgData name="Dylan Breger" userId="9b3da09f-10fe-42ec-9aa5-9fa2a3e9cc20" providerId="ADAL" clId="{07C488E1-2A50-4DF4-A940-80885FF2DA98}" dt="2024-12-13T19:30:23.332" v="0"/>
      <pc:docMkLst>
        <pc:docMk/>
      </pc:docMkLst>
      <pc:sldChg chg="add">
        <pc:chgData name="Dylan Breger" userId="9b3da09f-10fe-42ec-9aa5-9fa2a3e9cc20" providerId="ADAL" clId="{07C488E1-2A50-4DF4-A940-80885FF2DA98}" dt="2024-12-13T19:30:23.332" v="0"/>
        <pc:sldMkLst>
          <pc:docMk/>
          <pc:sldMk cId="2809867247" sldId="2147376482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323454193109067"/>
          <c:y val="3.7147971779241597E-2"/>
          <c:w val="0.85033728505691042"/>
          <c:h val="0.9257040564415167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C5A-4BC5-9BDB-61F079FE6EE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1B1464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Gen Pop</c:v>
                </c:pt>
                <c:pt idx="1">
                  <c:v>Black</c:v>
                </c:pt>
                <c:pt idx="2">
                  <c:v>Hispanic</c:v>
                </c:pt>
                <c:pt idx="3">
                  <c:v>White</c:v>
                </c:pt>
                <c:pt idx="4">
                  <c:v>AAPI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0.76</c:v>
                </c:pt>
                <c:pt idx="1">
                  <c:v>0.84</c:v>
                </c:pt>
                <c:pt idx="2">
                  <c:v>0.83</c:v>
                </c:pt>
                <c:pt idx="3">
                  <c:v>0.72</c:v>
                </c:pt>
                <c:pt idx="4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C5A-4BC5-9BDB-61F079FE6E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1641430095"/>
        <c:axId val="804726352"/>
      </c:barChart>
      <c:catAx>
        <c:axId val="1641430095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1B1464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en-US"/>
          </a:p>
        </c:txPr>
        <c:crossAx val="804726352"/>
        <c:crosses val="autoZero"/>
        <c:auto val="1"/>
        <c:lblAlgn val="ctr"/>
        <c:lblOffset val="100"/>
        <c:noMultiLvlLbl val="0"/>
      </c:catAx>
      <c:valAx>
        <c:axId val="804726352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164143009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323454193109067"/>
          <c:y val="3.7147971779241597E-2"/>
          <c:w val="0.801054625298252"/>
          <c:h val="0.9257040564415167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4BF-4043-ADB0-45D75B1D14C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1B1464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Gen Pop</c:v>
                </c:pt>
                <c:pt idx="1">
                  <c:v>Black</c:v>
                </c:pt>
                <c:pt idx="2">
                  <c:v>Hispanic</c:v>
                </c:pt>
                <c:pt idx="3">
                  <c:v>White</c:v>
                </c:pt>
                <c:pt idx="4">
                  <c:v>AAPI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0.72</c:v>
                </c:pt>
                <c:pt idx="1">
                  <c:v>0.76</c:v>
                </c:pt>
                <c:pt idx="2">
                  <c:v>0.74</c:v>
                </c:pt>
                <c:pt idx="3">
                  <c:v>0.72</c:v>
                </c:pt>
                <c:pt idx="4">
                  <c:v>0.59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4BF-4043-ADB0-45D75B1D14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1641430095"/>
        <c:axId val="804726352"/>
      </c:barChart>
      <c:catAx>
        <c:axId val="1641430095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1B1464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en-US"/>
          </a:p>
        </c:txPr>
        <c:crossAx val="804726352"/>
        <c:crosses val="autoZero"/>
        <c:auto val="1"/>
        <c:lblAlgn val="ctr"/>
        <c:lblOffset val="100"/>
        <c:noMultiLvlLbl val="0"/>
      </c:catAx>
      <c:valAx>
        <c:axId val="804726352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164143009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261FD-AEC7-E062-760D-3810B70897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D4E274-0644-CA65-2717-EE3BDCC5A9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45109C-577C-5034-7D3A-07CD18AC1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93CD7-5B70-4BC3-9393-8B8503206091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398263-8605-4044-EBB4-3CD18ED48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6D367B-DB01-5F7F-9351-A91C76450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FE472-22F4-4591-AF13-5E7A9BC366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298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E9F3A-DF68-8429-1FB3-546B80780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F23F58-7C28-262E-3718-464C069BDC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417985-4653-1F4B-3C38-7697E0D35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93CD7-5B70-4BC3-9393-8B8503206091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882974-FF27-15B1-22BC-B0A224D0E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CBAB0A-7642-2676-4250-2EE49D37C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FE472-22F4-4591-AF13-5E7A9BC366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480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71F32BA-CBBC-84D5-783B-8BAF644F1C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8D2E74-76CA-9953-CAFE-DE978F75BC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189921-4041-2F3E-EBA2-E3F96D7FB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93CD7-5B70-4BC3-9393-8B8503206091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7A202E-3A0D-49DF-7CEE-538785539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5F4430-2621-FDD9-405C-67F25EDD5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FE472-22F4-4591-AF13-5E7A9BC366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072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4C4A0-3324-0F2C-3982-15210AEFE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2525B1-9631-934C-467F-5DA9644555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4F58EC-C665-E0E0-2C2E-E3DC11D2A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93CD7-5B70-4BC3-9393-8B8503206091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C3FCEB-21D1-02CC-936C-3B0040863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188552-511C-EDE6-D770-19BA13EB6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FE472-22F4-4591-AF13-5E7A9BC366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48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BBD1D-2553-6C30-888A-771B944D4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DDD024-3C16-DC93-7D71-3DA0FC3676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5021FA-22B1-C880-A1CA-D8177C889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93CD7-5B70-4BC3-9393-8B8503206091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B44D8F-D628-8D6E-8DF9-CCFB49B5A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E46464-8578-2826-70FE-12D4F6AAB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FE472-22F4-4591-AF13-5E7A9BC366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196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A2F53-800E-DDFD-734F-1E366E053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090DE5-81C5-856E-B101-4861AE6618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3F90AC-60D7-E2A6-C510-FD7B98115E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1788E9-1114-61D3-34F5-84696396B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93CD7-5B70-4BC3-9393-8B8503206091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BA0B8E-9D1F-EE6D-1B3A-6D292B301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EC0001-43C9-16ED-604F-115AC0067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FE472-22F4-4591-AF13-5E7A9BC366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012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70844-6576-48E8-F18B-0219186E1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2AF060-B542-257D-0053-C10452C336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5415D9-5A39-764C-99EC-9E580C456F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62BB8F-92BA-BB67-847D-030CCCCCA4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46AD99-DF6F-8D7A-B4B7-D3C40BBA5F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FAF851-EFE1-3147-0D50-D93802D52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93CD7-5B70-4BC3-9393-8B8503206091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7FBB52-6A5B-419B-BBB1-786EE407B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A8B5937-7E26-7630-CE26-0C09A90FE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FE472-22F4-4591-AF13-5E7A9BC366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36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432DE-E5C9-0822-E6E7-2D0A5B06D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C9793E-FFF7-37B2-85D8-DC395A6C6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93CD7-5B70-4BC3-9393-8B8503206091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5101BF-8A69-A2F3-EBAE-42DB03261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2D9255-1569-1E81-A482-FCA8549D5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FE472-22F4-4591-AF13-5E7A9BC366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876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FE2EE5-FC17-B07B-098D-227859967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93CD7-5B70-4BC3-9393-8B8503206091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E2C014-6742-927C-4063-7A7D02C8B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D328A0-769A-2D65-BF2C-18102ECDF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FE472-22F4-4591-AF13-5E7A9BC366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932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F1327-FE0A-8871-DCF4-C5D35D90F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A4828D-B81E-8022-7E51-53C7FEDBBA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A50E67-5F8E-ACB7-C337-F984E4778A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FF882F-FDC3-2ED1-6D4B-42F9F9772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93CD7-5B70-4BC3-9393-8B8503206091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9861AA-B52C-F162-3037-34F80E9E0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92107C-8DD3-4B02-2561-6D40EC973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FE472-22F4-4591-AF13-5E7A9BC366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283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CDFE7-FB0E-82D6-3F3E-C772ED8A1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82BDC9-85ED-139E-4A3F-AF80EDEF62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78A143-74A7-274C-61CE-C3A90BD5A5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AD7C72-0571-31B6-D6AC-585DC2221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93CD7-5B70-4BC3-9393-8B8503206091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8DD19F-BF6F-070E-30A3-A9CB393B4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080ADA-6C26-FA3E-F3B0-5F52C9C6C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FE472-22F4-4591-AF13-5E7A9BC366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612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33B8C0-A7EB-BE20-86D8-570D14ACE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166C5B-5932-9192-987B-878D843C38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BF5207-D4C7-BB8B-46D8-AE83F6BE1E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A93CD7-5B70-4BC3-9393-8B8503206091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146E0F-CF29-5D8D-9E00-83DE39473C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F7125F-1336-6503-B0D8-0DA6631CC6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DFE472-22F4-4591-AF13-5E7A9BC366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465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dentsu.com/us/en/navigator" TargetMode="External"/><Relationship Id="rId3" Type="http://schemas.openxmlformats.org/officeDocument/2006/relationships/hyperlink" Target="https://thevab.com/insights" TargetMode="External"/><Relationship Id="rId7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6DF9A88-BCE3-B318-ABE2-346AA2E4A78B}"/>
              </a:ext>
            </a:extLst>
          </p:cNvPr>
          <p:cNvSpPr/>
          <p:nvPr/>
        </p:nvSpPr>
        <p:spPr>
          <a:xfrm>
            <a:off x="168966" y="399104"/>
            <a:ext cx="993297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Hispanic and Black audiences are more likely to see ‘people like themselves’ in entertainment content and ads they watch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5B63A00-450E-46BC-367C-035955F9E9A1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B2FBCE8-8583-2D85-C38C-A7B2C66F38C2}"/>
              </a:ext>
            </a:extLst>
          </p:cNvPr>
          <p:cNvSpPr/>
          <p:nvPr/>
        </p:nvSpPr>
        <p:spPr>
          <a:xfrm>
            <a:off x="0" y="-2317"/>
            <a:ext cx="3914129" cy="325478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Consumer Sentiment: Representation in Content &amp; Ads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A30BC34-8D3E-80FA-B498-F943D30E01DC}"/>
              </a:ext>
            </a:extLst>
          </p:cNvPr>
          <p:cNvSpPr txBox="1"/>
          <p:nvPr/>
        </p:nvSpPr>
        <p:spPr>
          <a:xfrm>
            <a:off x="277087" y="1852557"/>
            <a:ext cx="55418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% who see ‘people like themselves’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u="sng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represented</a:t>
            </a: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in entertainment content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032BC18-2B97-01EB-5960-B54CE95504D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978811F-C86A-A59C-AE87-3F21D6C5AB6D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sng" strike="noStrike" kern="1200" cap="none" spc="150" normalizeH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b="1" i="0" u="sng" strike="noStrike" kern="1200" cap="none" spc="150" normalizeH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F532F4C-D374-0FB1-8837-F3414EDC74BF}"/>
              </a:ext>
            </a:extLst>
          </p:cNvPr>
          <p:cNvSpPr txBox="1"/>
          <p:nvPr/>
        </p:nvSpPr>
        <p:spPr>
          <a:xfrm>
            <a:off x="10267952" y="35785"/>
            <a:ext cx="192404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multicultural insights</a:t>
            </a:r>
          </a:p>
        </p:txBody>
      </p:sp>
      <p:pic>
        <p:nvPicPr>
          <p:cNvPr id="12" name="Picture 2">
            <a:hlinkClick r:id="rId4"/>
            <a:extLst>
              <a:ext uri="{FF2B5EF4-FFF2-40B4-BE49-F238E27FC236}">
                <a16:creationId xmlns:a16="http://schemas.microsoft.com/office/drawing/2014/main" id="{61D7B749-104D-1C00-CF2C-CAD89E65C98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32F4495E-13A1-1E46-8C8A-92681F3D519A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9784895-72C1-7D9C-FF01-56B2B3F12E2D}"/>
              </a:ext>
            </a:extLst>
          </p:cNvPr>
          <p:cNvSpPr txBox="1"/>
          <p:nvPr/>
        </p:nvSpPr>
        <p:spPr>
          <a:xfrm>
            <a:off x="6095997" y="1852557"/>
            <a:ext cx="60960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% who see ‘people like themselves’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represented in ads</a:t>
            </a:r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2950CE64-4F3F-9D0B-E644-9BDDC0E321FB}"/>
              </a:ext>
            </a:extLst>
          </p:cNvPr>
          <p:cNvGraphicFramePr/>
          <p:nvPr/>
        </p:nvGraphicFramePr>
        <p:xfrm>
          <a:off x="84481" y="2366808"/>
          <a:ext cx="5927034" cy="3760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F16C2A7-71A9-5DF2-9465-D14DB6454841}"/>
              </a:ext>
            </a:extLst>
          </p:cNvPr>
          <p:cNvCxnSpPr>
            <a:cxnSpLocks/>
          </p:cNvCxnSpPr>
          <p:nvPr/>
        </p:nvCxnSpPr>
        <p:spPr>
          <a:xfrm>
            <a:off x="6096000" y="2006557"/>
            <a:ext cx="0" cy="3943808"/>
          </a:xfrm>
          <a:prstGeom prst="line">
            <a:avLst/>
          </a:prstGeom>
          <a:ln>
            <a:solidFill>
              <a:srgbClr val="1B1464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Chart 20">
            <a:extLst>
              <a:ext uri="{FF2B5EF4-FFF2-40B4-BE49-F238E27FC236}">
                <a16:creationId xmlns:a16="http://schemas.microsoft.com/office/drawing/2014/main" id="{0BFBB50B-5112-6BC7-A245-90385CB70180}"/>
              </a:ext>
            </a:extLst>
          </p:cNvPr>
          <p:cNvGraphicFramePr/>
          <p:nvPr/>
        </p:nvGraphicFramePr>
        <p:xfrm>
          <a:off x="6180482" y="2366808"/>
          <a:ext cx="5927034" cy="3760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6C1D4153-4EB3-902E-1AA2-D169F06BA542}"/>
              </a:ext>
            </a:extLst>
          </p:cNvPr>
          <p:cNvSpPr txBox="1"/>
          <p:nvPr/>
        </p:nvSpPr>
        <p:spPr>
          <a:xfrm>
            <a:off x="503713" y="6035796"/>
            <a:ext cx="1140277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Dentsu,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Consumer Navigator</a:t>
            </a:r>
            <a:r>
              <a:rPr lang="en-US" sz="800" i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8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-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Hispanic People &amp; Media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September 2024.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22D37C4-34A2-CD4C-A8C2-78D6E64AABBE}"/>
              </a:ext>
            </a:extLst>
          </p:cNvPr>
          <p:cNvSpPr txBox="1">
            <a:spLocks/>
          </p:cNvSpPr>
          <p:nvPr/>
        </p:nvSpPr>
        <p:spPr>
          <a:xfrm>
            <a:off x="-3" y="6239189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see more insights from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Dentsu</a:t>
            </a:r>
            <a:endParaRPr kumimoji="0" lang="en-US" sz="1200" b="1" i="1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C78C614-A874-FF58-2F21-52E67DD064D2}"/>
              </a:ext>
            </a:extLst>
          </p:cNvPr>
          <p:cNvCxnSpPr>
            <a:cxnSpLocks/>
          </p:cNvCxnSpPr>
          <p:nvPr/>
        </p:nvCxnSpPr>
        <p:spPr>
          <a:xfrm>
            <a:off x="223528" y="3198069"/>
            <a:ext cx="5648940" cy="13448"/>
          </a:xfrm>
          <a:prstGeom prst="line">
            <a:avLst/>
          </a:prstGeom>
          <a:ln>
            <a:solidFill>
              <a:srgbClr val="1B146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1086AAA-7493-137C-279F-F935CF658672}"/>
              </a:ext>
            </a:extLst>
          </p:cNvPr>
          <p:cNvCxnSpPr>
            <a:cxnSpLocks/>
          </p:cNvCxnSpPr>
          <p:nvPr/>
        </p:nvCxnSpPr>
        <p:spPr>
          <a:xfrm>
            <a:off x="6319529" y="3211517"/>
            <a:ext cx="5648940" cy="13448"/>
          </a:xfrm>
          <a:prstGeom prst="line">
            <a:avLst/>
          </a:prstGeom>
          <a:ln>
            <a:solidFill>
              <a:srgbClr val="1B146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98672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34F7D36-EEB7-4F46-B995-CF46FC437140}"/>
</file>

<file path=customXml/itemProps2.xml><?xml version="1.0" encoding="utf-8"?>
<ds:datastoreItem xmlns:ds="http://schemas.openxmlformats.org/officeDocument/2006/customXml" ds:itemID="{2DAAF3D4-5F4F-4AD5-B1A2-56F0CC101DB4}"/>
</file>

<file path=customXml/itemProps3.xml><?xml version="1.0" encoding="utf-8"?>
<ds:datastoreItem xmlns:ds="http://schemas.openxmlformats.org/officeDocument/2006/customXml" ds:itemID="{7ECAD26E-C2E8-4613-9C30-516FCC105BE6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88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2024-12-13T19:29:30Z</dcterms:created>
  <dcterms:modified xsi:type="dcterms:W3CDTF">2024-12-13T19:30:32Z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