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07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D360D8-49C9-4366-861B-18442C399EE6}" v="1" dt="2025-05-06T20:54:17.8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C4D360D8-49C9-4366-861B-18442C399EE6}"/>
    <pc:docChg chg="addSld delSld modSld">
      <pc:chgData name="Dylan Breger" userId="9b3da09f-10fe-42ec-9aa5-9fa2a3e9cc20" providerId="ADAL" clId="{C4D360D8-49C9-4366-861B-18442C399EE6}" dt="2025-05-06T20:54:19.543" v="2" actId="47"/>
      <pc:docMkLst>
        <pc:docMk/>
      </pc:docMkLst>
      <pc:sldChg chg="new del">
        <pc:chgData name="Dylan Breger" userId="9b3da09f-10fe-42ec-9aa5-9fa2a3e9cc20" providerId="ADAL" clId="{C4D360D8-49C9-4366-861B-18442C399EE6}" dt="2025-05-06T20:54:19.543" v="2" actId="47"/>
        <pc:sldMkLst>
          <pc:docMk/>
          <pc:sldMk cId="3100035155" sldId="256"/>
        </pc:sldMkLst>
      </pc:sldChg>
      <pc:sldChg chg="add">
        <pc:chgData name="Dylan Breger" userId="9b3da09f-10fe-42ec-9aa5-9fa2a3e9cc20" providerId="ADAL" clId="{C4D360D8-49C9-4366-861B-18442C399EE6}" dt="2025-05-06T20:54:17.877" v="1"/>
        <pc:sldMkLst>
          <pc:docMk/>
          <pc:sldMk cId="3843945144" sldId="214747407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33477255912131"/>
          <c:y val="4.0476199444227305E-2"/>
          <c:w val="0.84665227440878688"/>
          <c:h val="0.9190476011115453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A91-4F4C-BAEF-12B759634A3E}"/>
              </c:ext>
            </c:extLst>
          </c:dPt>
          <c:dPt>
            <c:idx val="2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EA91-4F4C-BAEF-12B759634A3E}"/>
              </c:ext>
            </c:extLst>
          </c:dPt>
          <c:dPt>
            <c:idx val="3"/>
            <c:invertIfNegative val="0"/>
            <c:bubble3D val="0"/>
            <c:spPr>
              <a:solidFill>
                <a:srgbClr val="4EBEA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A91-4F4C-BAEF-12B759634A3E}"/>
              </c:ext>
            </c:extLst>
          </c:dPt>
          <c:dPt>
            <c:idx val="4"/>
            <c:invertIfNegative val="0"/>
            <c:bubble3D val="0"/>
            <c:spPr>
              <a:solidFill>
                <a:srgbClr val="FFEE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EA91-4F4C-BAEF-12B759634A3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Helvetica" panose="020B0403020202020204"/>
                    <a:ea typeface="+mn-ea"/>
                    <a:cs typeface="Helvetica" panose="020B040302020202020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Total</c:v>
                </c:pt>
                <c:pt idx="1">
                  <c:v>Hispanic</c:v>
                </c:pt>
                <c:pt idx="2">
                  <c:v>White</c:v>
                </c:pt>
                <c:pt idx="3">
                  <c:v>Black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0.19</c:v>
                </c:pt>
                <c:pt idx="1">
                  <c:v>0.24</c:v>
                </c:pt>
                <c:pt idx="2">
                  <c:v>0.23</c:v>
                </c:pt>
                <c:pt idx="3">
                  <c:v>0.2</c:v>
                </c:pt>
                <c:pt idx="4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91-4F4C-BAEF-12B759634A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1"/>
        <c:axId val="627407952"/>
        <c:axId val="627409392"/>
      </c:barChart>
      <c:catAx>
        <c:axId val="6274079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1B1464"/>
                </a:solidFill>
                <a:latin typeface="Helvetica" panose="020B0604020202020204"/>
                <a:ea typeface="+mn-ea"/>
                <a:cs typeface="Helvetica" panose="020B0604020202020204"/>
              </a:defRPr>
            </a:pPr>
            <a:endParaRPr lang="en-US"/>
          </a:p>
        </c:txPr>
        <c:crossAx val="627409392"/>
        <c:crosses val="autoZero"/>
        <c:auto val="1"/>
        <c:lblAlgn val="ctr"/>
        <c:lblOffset val="100"/>
        <c:noMultiLvlLbl val="0"/>
      </c:catAx>
      <c:valAx>
        <c:axId val="62740939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627407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0FE83-22D4-1218-31A3-D76A51A73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D974F0-E95B-21D4-9827-CDCA29C548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B839F-1AC1-7311-7B0A-811E72715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D3980-B5D7-4D61-800A-A9342ADAA23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2BE90-67B7-F0BA-9408-528DACFEB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1E192-DC50-21E0-855A-AE0C65620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1D6-D1B0-4AA9-BF1D-2A475DCDF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141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87FC2-F1DB-FE76-F539-2CAB20479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C17246-DFA7-D6A3-DEE6-C7374C8B32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219E46-5DC7-2416-F105-6203A2C9C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D3980-B5D7-4D61-800A-A9342ADAA23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826341-F0EB-8608-CD59-D05FCB241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8B3EE-21FA-4DC5-C12F-AFE35CA1C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1D6-D1B0-4AA9-BF1D-2A475DCDF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188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81B0F9-6917-B406-193A-E275C698CD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FD49AC-156C-84C7-C3F6-EA210FD3C9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26C6D6-71EF-544D-834E-0B5C7DA32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D3980-B5D7-4D61-800A-A9342ADAA23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49B30-F2B2-14FA-CA9B-D19200562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B6A85-7D1E-8127-9506-0C44962FD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1D6-D1B0-4AA9-BF1D-2A475DCDF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762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F85DF-BE8B-FFF0-8987-C82E75FE3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A11F8-E56C-2988-90B1-CCE3A1111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95D94-CBFC-9619-4263-B529BC120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D3980-B5D7-4D61-800A-A9342ADAA23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D3B7FF-40E3-E28D-044C-0B5A24CCE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B0065-EC1B-5DD0-32AC-732F3F02B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1D6-D1B0-4AA9-BF1D-2A475DCDF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839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3B2CD-CEAC-80F1-555F-5205C30D8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2DE4AD-E498-ECA0-AC7B-CB9C83448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B8CB9-1E2C-C835-1A3B-14FB6AE8B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D3980-B5D7-4D61-800A-A9342ADAA23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8964D-4984-DC96-77F9-7923C384B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30A20-7DD5-C9A8-BFA5-35A543352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1D6-D1B0-4AA9-BF1D-2A475DCDF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0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26C08-C6AE-D3AB-9D73-6A1FC1860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A3603-2475-A3E5-87D9-2AD07B631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9A77D6-03AA-50CE-8E0D-FAED8E1825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ABCED2-9F08-F3BF-5CA8-1AA10E764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D3980-B5D7-4D61-800A-A9342ADAA23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C71380-F75C-C5C2-E082-266094449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A27C7C-005C-9A53-154E-FAFF2156E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1D6-D1B0-4AA9-BF1D-2A475DCDF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931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99121-C332-81A9-3E16-DFE7EC9C6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F4D66B-3866-52C7-9DA5-C682C6DA74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1B76DD-7DBE-7E72-9A99-8B67BC0193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66CFBA-9135-8042-83FE-7904C9737D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D01FDA-9A70-8A1E-7FE0-F8F22520A7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5E8F19-1292-79B7-0BBD-C7F5945EF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D3980-B5D7-4D61-800A-A9342ADAA23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1801A2-53EA-0EA2-E2D8-6523BB52C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C7B4A2-326B-5932-6074-9EF73C3BD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1D6-D1B0-4AA9-BF1D-2A475DCDF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82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D6029-5B63-3E44-C6E2-E2F0F7E60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BCA782-2E0E-2D80-7A96-3D93A3547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D3980-B5D7-4D61-800A-A9342ADAA23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7E1A1B-3207-2545-3D5B-C9AAD4884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2CD0C1-C573-6D45-A824-6B6E1845F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1D6-D1B0-4AA9-BF1D-2A475DCDF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205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C255F7-E16C-904F-F150-349EE8CCA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D3980-B5D7-4D61-800A-A9342ADAA23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8E558F-CA0F-EC2E-6CF0-38F460106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B09431-7C38-AEAE-0172-EA4799634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1D6-D1B0-4AA9-BF1D-2A475DCDF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256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AAE70-142A-0A98-B29F-5B3C40FB2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83602-4AA0-0DF5-71D2-3023577B2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19B6A4-F7BA-24F0-5DC3-4A0C1BB2FD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9CC367-3B6F-8CB1-2995-BF233A5D8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D3980-B5D7-4D61-800A-A9342ADAA23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6EA8F6-2D6A-1468-3E93-1D85C077A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48147-759F-C3CD-43C5-E8CF10EBA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1D6-D1B0-4AA9-BF1D-2A475DCDF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804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569AA-D757-ED10-AB78-186832EF2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21B59A-E3DF-C121-EC6C-DA0AEA8C77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B07C5-9F30-5AB3-C206-D93A7B4264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535D4-6FA0-369A-F1FE-AFF06233F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D3980-B5D7-4D61-800A-A9342ADAA23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0B453B-0BDC-3895-8ABC-4B3E47077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2CB385-D97F-605D-2066-7DB5E97AC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1D6-D1B0-4AA9-BF1D-2A475DCDF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928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74837C-1416-4A38-E728-6421F4BF2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4C2438-A5A8-A47A-B1C9-0923EEE8D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80432-3BD4-6B39-DBE6-1D8F15FBFC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BD3980-B5D7-4D61-800A-A9342ADAA23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455008-3214-DC02-DB22-67C1BED3C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CA676-3142-7EB9-11B9-48AD30BBA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E031D6-D1B0-4AA9-BF1D-2A475DCDF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229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hevab.com/signin?utm_source=grab-and-go&amp;utm_medium=vab-insights&amp;utm_campaign=" TargetMode="Externa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hyperlink" Target="https://thevab.com/insights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E4FA7-FF83-D947-3CC9-E8D89DD6B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1580699-DD93-1A2C-C519-8FD385E71848}"/>
              </a:ext>
            </a:extLst>
          </p:cNvPr>
          <p:cNvSpPr/>
          <p:nvPr/>
        </p:nvSpPr>
        <p:spPr>
          <a:xfrm>
            <a:off x="-25" y="1778320"/>
            <a:ext cx="7852638" cy="4093903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540857-EE65-B572-5A83-4BB61BBC1109}"/>
              </a:ext>
            </a:extLst>
          </p:cNvPr>
          <p:cNvSpPr txBox="1"/>
          <p:nvPr/>
        </p:nvSpPr>
        <p:spPr>
          <a:xfrm>
            <a:off x="-19052" y="1914678"/>
            <a:ext cx="7950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u="sng" dirty="0">
                <a:solidFill>
                  <a:srgbClr val="1B1464"/>
                </a:solidFill>
                <a:latin typeface="Helvetica" panose="020B0403020202020204" pitchFamily="34" charset="0"/>
              </a:rPr>
              <a:t>Fandom of 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Scripted Specialty / Independent Movies by Race / Ethnicity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65918A4-A796-5317-3F93-58FA04630589}"/>
              </a:ext>
            </a:extLst>
          </p:cNvPr>
          <p:cNvSpPr/>
          <p:nvPr/>
        </p:nvSpPr>
        <p:spPr>
          <a:xfrm>
            <a:off x="85060" y="393696"/>
            <a:ext cx="1022104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Audiences across races and ethnicities are fans of specialty / independent scripted movies, with a skew towards Hispanics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C5B3841-0CE9-3279-3578-DB481FF24FB5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cinema insights</a:t>
            </a:r>
          </a:p>
        </p:txBody>
      </p:sp>
      <p:pic>
        <p:nvPicPr>
          <p:cNvPr id="14" name="Picture 2">
            <a:hlinkClick r:id="rId2"/>
            <a:extLst>
              <a:ext uri="{FF2B5EF4-FFF2-40B4-BE49-F238E27FC236}">
                <a16:creationId xmlns:a16="http://schemas.microsoft.com/office/drawing/2014/main" id="{028F3581-8B95-B44F-A886-DC5F7637BC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46E3B18-6DC6-DC0B-1094-7A95051743C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ABCD3B0-EF30-FAD1-A03E-90D097984FF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FC2A3D21-05F7-580F-AA83-1AD654120A4F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1D23719-E505-7DA7-8274-9AD8BAC7A002}"/>
              </a:ext>
            </a:extLst>
          </p:cNvPr>
          <p:cNvSpPr/>
          <p:nvPr/>
        </p:nvSpPr>
        <p:spPr>
          <a:xfrm>
            <a:off x="-3" y="0"/>
            <a:ext cx="4163441" cy="282271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Specialty / Independent Movie Fans: By Race / Ethnicity</a:t>
            </a:r>
          </a:p>
        </p:txBody>
      </p:sp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id="{54DBB532-970A-1327-1C43-8A5983424958}"/>
              </a:ext>
            </a:extLst>
          </p:cNvPr>
          <p:cNvGraphicFramePr/>
          <p:nvPr/>
        </p:nvGraphicFramePr>
        <p:xfrm>
          <a:off x="147538" y="2395435"/>
          <a:ext cx="7537849" cy="3451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BDD9BD8-3C89-3ED5-3E2D-7740D5491A2D}"/>
              </a:ext>
            </a:extLst>
          </p:cNvPr>
          <p:cNvCxnSpPr>
            <a:cxnSpLocks/>
          </p:cNvCxnSpPr>
          <p:nvPr/>
        </p:nvCxnSpPr>
        <p:spPr>
          <a:xfrm>
            <a:off x="417975" y="3157640"/>
            <a:ext cx="6996975" cy="0"/>
          </a:xfrm>
          <a:prstGeom prst="line">
            <a:avLst/>
          </a:prstGeom>
          <a:ln>
            <a:solidFill>
              <a:srgbClr val="1B1464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6527ACF4-A168-1CA8-CCFA-7328323FD21E}"/>
              </a:ext>
            </a:extLst>
          </p:cNvPr>
          <p:cNvSpPr/>
          <p:nvPr/>
        </p:nvSpPr>
        <p:spPr>
          <a:xfrm>
            <a:off x="7852638" y="1778320"/>
            <a:ext cx="4359075" cy="4093903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D4CCE8-8883-5A69-FF95-16BB50EEB460}"/>
              </a:ext>
            </a:extLst>
          </p:cNvPr>
          <p:cNvSpPr txBox="1"/>
          <p:nvPr/>
        </p:nvSpPr>
        <p:spPr>
          <a:xfrm>
            <a:off x="7852638" y="2671109"/>
            <a:ext cx="43590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FFEE60"/>
                </a:solidFill>
                <a:effectLst/>
                <a:uLnTx/>
                <a:uFillTx/>
                <a:latin typeface="Helvetica" panose="020B0403020202020204"/>
                <a:ea typeface="+mn-ea"/>
                <a:cs typeface="Helvetica" panose="020B0403020202020204"/>
              </a:rPr>
              <a:t>41%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/>
                <a:ea typeface="+mn-ea"/>
                <a:cs typeface="Helvetica" panose="020B0403020202020204"/>
              </a:rPr>
              <a:t>of people would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/>
                <a:ea typeface="+mn-ea"/>
                <a:cs typeface="Helvetica" panose="020B0403020202020204"/>
              </a:rPr>
              <a:t>see more independent films and documentaries if available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91D70E-F85E-D9EF-972D-AF201BCD9802}"/>
              </a:ext>
            </a:extLst>
          </p:cNvPr>
          <p:cNvSpPr txBox="1"/>
          <p:nvPr/>
        </p:nvSpPr>
        <p:spPr>
          <a:xfrm>
            <a:off x="459850" y="6336237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Harvard Shorenstein Center,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U.S. Independent Film Audience &amp; Landscape Study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November 2024.</a:t>
            </a:r>
          </a:p>
        </p:txBody>
      </p:sp>
    </p:spTree>
    <p:extLst>
      <p:ext uri="{BB962C8B-B14F-4D97-AF65-F5344CB8AC3E}">
        <p14:creationId xmlns:p14="http://schemas.microsoft.com/office/powerpoint/2010/main" val="3843945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7623D7C-D2E4-4BA6-80D7-C26DDE66678C}"/>
</file>

<file path=customXml/itemProps2.xml><?xml version="1.0" encoding="utf-8"?>
<ds:datastoreItem xmlns:ds="http://schemas.openxmlformats.org/officeDocument/2006/customXml" ds:itemID="{F9F10741-394E-4C1E-B38B-CFB8054EBE81}"/>
</file>

<file path=customXml/itemProps3.xml><?xml version="1.0" encoding="utf-8"?>
<ds:datastoreItem xmlns:ds="http://schemas.openxmlformats.org/officeDocument/2006/customXml" ds:itemID="{4BE4683D-7496-446E-94FD-56A8C422C6D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2025-05-06T20:54:02Z</dcterms:created>
  <dcterms:modified xsi:type="dcterms:W3CDTF">2025-05-06T20:54:26Z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