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14737634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2" autoAdjust="0"/>
    <p:restoredTop sz="94660"/>
  </p:normalViewPr>
  <p:slideViewPr>
    <p:cSldViewPr snapToGrid="0">
      <p:cViewPr varScale="1">
        <p:scale>
          <a:sx n="25" d="100"/>
          <a:sy n="25" d="100"/>
        </p:scale>
        <p:origin x="696"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2853658017654E-2"/>
          <c:y val="9.2232528967088112E-2"/>
          <c:w val="0.94114292683964695"/>
          <c:h val="0.79418149407453864"/>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BFF2"/>
              </a:solidFill>
              <a:ln>
                <a:noFill/>
              </a:ln>
              <a:effectLst/>
            </c:spPr>
            <c:extLst>
              <c:ext xmlns:c16="http://schemas.microsoft.com/office/drawing/2014/chart" uri="{C3380CC4-5D6E-409C-BE32-E72D297353CC}">
                <c16:uniqueId val="{00000003-0AC8-4005-8666-816655F05195}"/>
              </c:ext>
            </c:extLst>
          </c:dPt>
          <c:dPt>
            <c:idx val="1"/>
            <c:invertIfNegative val="0"/>
            <c:bubble3D val="0"/>
            <c:spPr>
              <a:solidFill>
                <a:srgbClr val="ED3C8D"/>
              </a:solidFill>
              <a:ln>
                <a:noFill/>
              </a:ln>
              <a:effectLst/>
            </c:spPr>
            <c:extLst>
              <c:ext xmlns:c16="http://schemas.microsoft.com/office/drawing/2014/chart" uri="{C3380CC4-5D6E-409C-BE32-E72D297353CC}">
                <c16:uniqueId val="{00000004-0AC8-4005-8666-816655F05195}"/>
              </c:ext>
            </c:extLst>
          </c:dPt>
          <c:dPt>
            <c:idx val="2"/>
            <c:invertIfNegative val="0"/>
            <c:bubble3D val="0"/>
            <c:spPr>
              <a:solidFill>
                <a:srgbClr val="ED3C8D"/>
              </a:solidFill>
              <a:ln>
                <a:noFill/>
              </a:ln>
              <a:effectLst/>
            </c:spPr>
            <c:extLst>
              <c:ext xmlns:c16="http://schemas.microsoft.com/office/drawing/2014/chart" uri="{C3380CC4-5D6E-409C-BE32-E72D297353CC}">
                <c16:uniqueId val="{00000005-0AC8-4005-8666-816655F05195}"/>
              </c:ext>
            </c:extLst>
          </c:dPt>
          <c:dPt>
            <c:idx val="3"/>
            <c:invertIfNegative val="0"/>
            <c:bubble3D val="0"/>
            <c:spPr>
              <a:solidFill>
                <a:srgbClr val="ED3C8D"/>
              </a:solidFill>
              <a:ln>
                <a:noFill/>
              </a:ln>
              <a:effectLst/>
            </c:spPr>
            <c:extLst>
              <c:ext xmlns:c16="http://schemas.microsoft.com/office/drawing/2014/chart" uri="{C3380CC4-5D6E-409C-BE32-E72D297353CC}">
                <c16:uniqueId val="{00000006-0AC8-4005-8666-816655F05195}"/>
              </c:ext>
            </c:extLst>
          </c:dPt>
          <c:dPt>
            <c:idx val="4"/>
            <c:invertIfNegative val="0"/>
            <c:bubble3D val="0"/>
            <c:spPr>
              <a:solidFill>
                <a:srgbClr val="ED3C8D"/>
              </a:solidFill>
              <a:ln>
                <a:noFill/>
              </a:ln>
              <a:effectLst/>
            </c:spPr>
            <c:extLst>
              <c:ext xmlns:c16="http://schemas.microsoft.com/office/drawing/2014/chart" uri="{C3380CC4-5D6E-409C-BE32-E72D297353CC}">
                <c16:uniqueId val="{00000007-0AC8-4005-8666-816655F05195}"/>
              </c:ext>
            </c:extLst>
          </c:dPt>
          <c:dLbls>
            <c:dLbl>
              <c:idx val="0"/>
              <c:layout>
                <c:manualLayout>
                  <c:x val="0"/>
                  <c:y val="1.9955765358333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C8-4005-8666-816655F05195}"/>
                </c:ext>
              </c:extLst>
            </c:dLbl>
            <c:dLbl>
              <c:idx val="1"/>
              <c:layout>
                <c:manualLayout>
                  <c:x val="0"/>
                  <c:y val="1.15709899976892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C8-4005-8666-816655F05195}"/>
                </c:ext>
              </c:extLst>
            </c:dLbl>
            <c:dLbl>
              <c:idx val="2"/>
              <c:layout>
                <c:manualLayout>
                  <c:x val="-9.8093988743793148E-17"/>
                  <c:y val="1.57633776780113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C8-4005-8666-816655F05195}"/>
                </c:ext>
              </c:extLst>
            </c:dLbl>
            <c:dLbl>
              <c:idx val="3"/>
              <c:layout>
                <c:manualLayout>
                  <c:x val="-9.8093988743793148E-17"/>
                  <c:y val="1.57633776780114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C8-4005-8666-816655F05195}"/>
                </c:ext>
              </c:extLst>
            </c:dLbl>
            <c:dLbl>
              <c:idx val="4"/>
              <c:layout>
                <c:manualLayout>
                  <c:x val="0"/>
                  <c:y val="1.57633776780113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C8-4005-8666-816655F0519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Latino</c:v>
                </c:pt>
                <c:pt idx="1">
                  <c:v>Asian</c:v>
                </c:pt>
                <c:pt idx="2">
                  <c:v>Other*</c:v>
                </c:pt>
                <c:pt idx="3">
                  <c:v>Black </c:v>
                </c:pt>
                <c:pt idx="4">
                  <c:v>White</c:v>
                </c:pt>
              </c:strCache>
            </c:strRef>
          </c:cat>
          <c:val>
            <c:numRef>
              <c:f>Sheet1!$B$2:$B$6</c:f>
              <c:numCache>
                <c:formatCode>General</c:formatCode>
                <c:ptCount val="5"/>
                <c:pt idx="0">
                  <c:v>3.3</c:v>
                </c:pt>
                <c:pt idx="1">
                  <c:v>2.9</c:v>
                </c:pt>
                <c:pt idx="2">
                  <c:v>2.6</c:v>
                </c:pt>
                <c:pt idx="3">
                  <c:v>2.5</c:v>
                </c:pt>
                <c:pt idx="4">
                  <c:v>2.2999999999999998</c:v>
                </c:pt>
              </c:numCache>
            </c:numRef>
          </c:val>
          <c:extLst>
            <c:ext xmlns:c16="http://schemas.microsoft.com/office/drawing/2014/chart" uri="{C3380CC4-5D6E-409C-BE32-E72D297353CC}">
              <c16:uniqueId val="{00000000-0AC8-4005-8666-816655F05195}"/>
            </c:ext>
          </c:extLst>
        </c:ser>
        <c:dLbls>
          <c:showLegendKey val="0"/>
          <c:showVal val="0"/>
          <c:showCatName val="0"/>
          <c:showSerName val="0"/>
          <c:showPercent val="0"/>
          <c:showBubbleSize val="0"/>
        </c:dLbls>
        <c:gapWidth val="100"/>
        <c:overlap val="-27"/>
        <c:axId val="1753400319"/>
        <c:axId val="1753388319"/>
      </c:barChart>
      <c:catAx>
        <c:axId val="1753400319"/>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753388319"/>
        <c:crosses val="autoZero"/>
        <c:auto val="1"/>
        <c:lblAlgn val="ctr"/>
        <c:lblOffset val="100"/>
        <c:noMultiLvlLbl val="0"/>
      </c:catAx>
      <c:valAx>
        <c:axId val="1753388319"/>
        <c:scaling>
          <c:orientation val="minMax"/>
        </c:scaling>
        <c:delete val="1"/>
        <c:axPos val="l"/>
        <c:numFmt formatCode="General" sourceLinked="1"/>
        <c:majorTickMark val="none"/>
        <c:minorTickMark val="none"/>
        <c:tickLblPos val="nextTo"/>
        <c:crossAx val="1753400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04869-D798-4332-A570-18D1FCE1A62E}"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6673D-0E2B-45DF-9D08-2773393F63BD}" type="slidenum">
              <a:rPr lang="en-US" smtClean="0"/>
              <a:t>‹#›</a:t>
            </a:fld>
            <a:endParaRPr lang="en-US"/>
          </a:p>
        </p:txBody>
      </p:sp>
    </p:spTree>
    <p:extLst>
      <p:ext uri="{BB962C8B-B14F-4D97-AF65-F5344CB8AC3E}">
        <p14:creationId xmlns:p14="http://schemas.microsoft.com/office/powerpoint/2010/main" val="107294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F52723-75D9-4A00-BF8B-17AB3D2FE8B7}" type="slidenum">
              <a:rPr lang="en-US" smtClean="0"/>
              <a:t>1</a:t>
            </a:fld>
            <a:endParaRPr lang="en-US"/>
          </a:p>
        </p:txBody>
      </p:sp>
    </p:spTree>
    <p:extLst>
      <p:ext uri="{BB962C8B-B14F-4D97-AF65-F5344CB8AC3E}">
        <p14:creationId xmlns:p14="http://schemas.microsoft.com/office/powerpoint/2010/main" val="284015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A02E-C85B-9471-94C8-EA32E26C6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ACAAE-A056-B13E-04D7-0059A152F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75A6B7-74C5-F4AE-F3B7-74D3FDF9326F}"/>
              </a:ext>
            </a:extLst>
          </p:cNvPr>
          <p:cNvSpPr>
            <a:spLocks noGrp="1"/>
          </p:cNvSpPr>
          <p:nvPr>
            <p:ph type="dt" sz="half" idx="10"/>
          </p:nvPr>
        </p:nvSpPr>
        <p:spPr/>
        <p:txBody>
          <a:bodyPr/>
          <a:lstStyle/>
          <a:p>
            <a:fld id="{DB8BB6FB-B389-4C84-BF63-B84D46CAECDF}" type="datetimeFigureOut">
              <a:rPr lang="en-US" smtClean="0"/>
              <a:t>6/4/2024</a:t>
            </a:fld>
            <a:endParaRPr lang="en-US"/>
          </a:p>
        </p:txBody>
      </p:sp>
      <p:sp>
        <p:nvSpPr>
          <p:cNvPr id="5" name="Footer Placeholder 4">
            <a:extLst>
              <a:ext uri="{FF2B5EF4-FFF2-40B4-BE49-F238E27FC236}">
                <a16:creationId xmlns:a16="http://schemas.microsoft.com/office/drawing/2014/main" id="{8584323E-C015-0F76-7A9D-6ADF5E632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9E4D9-4F8F-BA3B-C846-2536B106C860}"/>
              </a:ext>
            </a:extLst>
          </p:cNvPr>
          <p:cNvSpPr>
            <a:spLocks noGrp="1"/>
          </p:cNvSpPr>
          <p:nvPr>
            <p:ph type="sldNum" sz="quarter" idx="12"/>
          </p:nvPr>
        </p:nvSpPr>
        <p:spPr/>
        <p:txBody>
          <a:bodyPr/>
          <a:lstStyle/>
          <a:p>
            <a:fld id="{FB4C3E25-3350-4D6D-B1A4-D39DC1923F24}" type="slidenum">
              <a:rPr lang="en-US" smtClean="0"/>
              <a:t>‹#›</a:t>
            </a:fld>
            <a:endParaRPr lang="en-US"/>
          </a:p>
        </p:txBody>
      </p:sp>
    </p:spTree>
    <p:extLst>
      <p:ext uri="{BB962C8B-B14F-4D97-AF65-F5344CB8AC3E}">
        <p14:creationId xmlns:p14="http://schemas.microsoft.com/office/powerpoint/2010/main" val="393345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B6601-0D5A-9897-6AD3-E29A17C237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8C93A8-29F6-2BC4-4C68-28CA717A60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675F6-0219-0844-75C0-9A88A5EA486E}"/>
              </a:ext>
            </a:extLst>
          </p:cNvPr>
          <p:cNvSpPr>
            <a:spLocks noGrp="1"/>
          </p:cNvSpPr>
          <p:nvPr>
            <p:ph type="dt" sz="half" idx="10"/>
          </p:nvPr>
        </p:nvSpPr>
        <p:spPr/>
        <p:txBody>
          <a:bodyPr/>
          <a:lstStyle/>
          <a:p>
            <a:fld id="{DB8BB6FB-B389-4C84-BF63-B84D46CAECDF}" type="datetimeFigureOut">
              <a:rPr lang="en-US" smtClean="0"/>
              <a:t>6/4/2024</a:t>
            </a:fld>
            <a:endParaRPr lang="en-US"/>
          </a:p>
        </p:txBody>
      </p:sp>
      <p:sp>
        <p:nvSpPr>
          <p:cNvPr id="5" name="Footer Placeholder 4">
            <a:extLst>
              <a:ext uri="{FF2B5EF4-FFF2-40B4-BE49-F238E27FC236}">
                <a16:creationId xmlns:a16="http://schemas.microsoft.com/office/drawing/2014/main" id="{BDCF41E5-A009-EBBB-CAD4-14A7E2BAA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2F536-66BF-E9B0-E8CD-1D06AA79B4E4}"/>
              </a:ext>
            </a:extLst>
          </p:cNvPr>
          <p:cNvSpPr>
            <a:spLocks noGrp="1"/>
          </p:cNvSpPr>
          <p:nvPr>
            <p:ph type="sldNum" sz="quarter" idx="12"/>
          </p:nvPr>
        </p:nvSpPr>
        <p:spPr/>
        <p:txBody>
          <a:bodyPr/>
          <a:lstStyle/>
          <a:p>
            <a:fld id="{FB4C3E25-3350-4D6D-B1A4-D39DC1923F24}" type="slidenum">
              <a:rPr lang="en-US" smtClean="0"/>
              <a:t>‹#›</a:t>
            </a:fld>
            <a:endParaRPr lang="en-US"/>
          </a:p>
        </p:txBody>
      </p:sp>
    </p:spTree>
    <p:extLst>
      <p:ext uri="{BB962C8B-B14F-4D97-AF65-F5344CB8AC3E}">
        <p14:creationId xmlns:p14="http://schemas.microsoft.com/office/powerpoint/2010/main" val="46520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3E0822-8A51-8938-8E6D-CE138F275C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E99676-2767-8C50-75EF-B67D2B98EA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41610-9D9E-A3DF-D441-FCAD09AE9063}"/>
              </a:ext>
            </a:extLst>
          </p:cNvPr>
          <p:cNvSpPr>
            <a:spLocks noGrp="1"/>
          </p:cNvSpPr>
          <p:nvPr>
            <p:ph type="dt" sz="half" idx="10"/>
          </p:nvPr>
        </p:nvSpPr>
        <p:spPr/>
        <p:txBody>
          <a:bodyPr/>
          <a:lstStyle/>
          <a:p>
            <a:fld id="{DB8BB6FB-B389-4C84-BF63-B84D46CAECDF}" type="datetimeFigureOut">
              <a:rPr lang="en-US" smtClean="0"/>
              <a:t>6/4/2024</a:t>
            </a:fld>
            <a:endParaRPr lang="en-US"/>
          </a:p>
        </p:txBody>
      </p:sp>
      <p:sp>
        <p:nvSpPr>
          <p:cNvPr id="5" name="Footer Placeholder 4">
            <a:extLst>
              <a:ext uri="{FF2B5EF4-FFF2-40B4-BE49-F238E27FC236}">
                <a16:creationId xmlns:a16="http://schemas.microsoft.com/office/drawing/2014/main" id="{6D170758-1761-E4BF-4F28-6A3B8D766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CF49B-AAA7-7EEB-374B-F627E0A501AD}"/>
              </a:ext>
            </a:extLst>
          </p:cNvPr>
          <p:cNvSpPr>
            <a:spLocks noGrp="1"/>
          </p:cNvSpPr>
          <p:nvPr>
            <p:ph type="sldNum" sz="quarter" idx="12"/>
          </p:nvPr>
        </p:nvSpPr>
        <p:spPr/>
        <p:txBody>
          <a:bodyPr/>
          <a:lstStyle/>
          <a:p>
            <a:fld id="{FB4C3E25-3350-4D6D-B1A4-D39DC1923F24}" type="slidenum">
              <a:rPr lang="en-US" smtClean="0"/>
              <a:t>‹#›</a:t>
            </a:fld>
            <a:endParaRPr lang="en-US"/>
          </a:p>
        </p:txBody>
      </p:sp>
    </p:spTree>
    <p:extLst>
      <p:ext uri="{BB962C8B-B14F-4D97-AF65-F5344CB8AC3E}">
        <p14:creationId xmlns:p14="http://schemas.microsoft.com/office/powerpoint/2010/main" val="87969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2E5E-3593-0E6F-9A30-46E5D1880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05187-37DE-70E6-D658-B216C7178C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B4D56-E021-D068-D193-102D754CD3BE}"/>
              </a:ext>
            </a:extLst>
          </p:cNvPr>
          <p:cNvSpPr>
            <a:spLocks noGrp="1"/>
          </p:cNvSpPr>
          <p:nvPr>
            <p:ph type="dt" sz="half" idx="10"/>
          </p:nvPr>
        </p:nvSpPr>
        <p:spPr/>
        <p:txBody>
          <a:bodyPr/>
          <a:lstStyle/>
          <a:p>
            <a:fld id="{DB8BB6FB-B389-4C84-BF63-B84D46CAECDF}" type="datetimeFigureOut">
              <a:rPr lang="en-US" smtClean="0"/>
              <a:t>6/4/2024</a:t>
            </a:fld>
            <a:endParaRPr lang="en-US"/>
          </a:p>
        </p:txBody>
      </p:sp>
      <p:sp>
        <p:nvSpPr>
          <p:cNvPr id="5" name="Footer Placeholder 4">
            <a:extLst>
              <a:ext uri="{FF2B5EF4-FFF2-40B4-BE49-F238E27FC236}">
                <a16:creationId xmlns:a16="http://schemas.microsoft.com/office/drawing/2014/main" id="{1EA45FD0-E30C-0897-F751-06E3E05F9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8BEB-4BE6-9632-CDFC-FC0CADF59459}"/>
              </a:ext>
            </a:extLst>
          </p:cNvPr>
          <p:cNvSpPr>
            <a:spLocks noGrp="1"/>
          </p:cNvSpPr>
          <p:nvPr>
            <p:ph type="sldNum" sz="quarter" idx="12"/>
          </p:nvPr>
        </p:nvSpPr>
        <p:spPr/>
        <p:txBody>
          <a:bodyPr/>
          <a:lstStyle/>
          <a:p>
            <a:fld id="{FB4C3E25-3350-4D6D-B1A4-D39DC1923F24}" type="slidenum">
              <a:rPr lang="en-US" smtClean="0"/>
              <a:t>‹#›</a:t>
            </a:fld>
            <a:endParaRPr lang="en-US"/>
          </a:p>
        </p:txBody>
      </p:sp>
    </p:spTree>
    <p:extLst>
      <p:ext uri="{BB962C8B-B14F-4D97-AF65-F5344CB8AC3E}">
        <p14:creationId xmlns:p14="http://schemas.microsoft.com/office/powerpoint/2010/main" val="423095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02E8-329B-90F3-7AE5-3EB8BA0F86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1C01B0-BA4C-2D7A-2054-4C569F2E7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CEF499-1A21-2BDF-43CA-D8D5BE636DF6}"/>
              </a:ext>
            </a:extLst>
          </p:cNvPr>
          <p:cNvSpPr>
            <a:spLocks noGrp="1"/>
          </p:cNvSpPr>
          <p:nvPr>
            <p:ph type="dt" sz="half" idx="10"/>
          </p:nvPr>
        </p:nvSpPr>
        <p:spPr/>
        <p:txBody>
          <a:bodyPr/>
          <a:lstStyle/>
          <a:p>
            <a:fld id="{DB8BB6FB-B389-4C84-BF63-B84D46CAECDF}" type="datetimeFigureOut">
              <a:rPr lang="en-US" smtClean="0"/>
              <a:t>6/4/2024</a:t>
            </a:fld>
            <a:endParaRPr lang="en-US"/>
          </a:p>
        </p:txBody>
      </p:sp>
      <p:sp>
        <p:nvSpPr>
          <p:cNvPr id="5" name="Footer Placeholder 4">
            <a:extLst>
              <a:ext uri="{FF2B5EF4-FFF2-40B4-BE49-F238E27FC236}">
                <a16:creationId xmlns:a16="http://schemas.microsoft.com/office/drawing/2014/main" id="{F49ECD1D-EA9E-C93F-CB34-34C7AB1B0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08DAB-6515-952D-311F-1EC1799DF9F7}"/>
              </a:ext>
            </a:extLst>
          </p:cNvPr>
          <p:cNvSpPr>
            <a:spLocks noGrp="1"/>
          </p:cNvSpPr>
          <p:nvPr>
            <p:ph type="sldNum" sz="quarter" idx="12"/>
          </p:nvPr>
        </p:nvSpPr>
        <p:spPr/>
        <p:txBody>
          <a:bodyPr/>
          <a:lstStyle/>
          <a:p>
            <a:fld id="{FB4C3E25-3350-4D6D-B1A4-D39DC1923F24}" type="slidenum">
              <a:rPr lang="en-US" smtClean="0"/>
              <a:t>‹#›</a:t>
            </a:fld>
            <a:endParaRPr lang="en-US"/>
          </a:p>
        </p:txBody>
      </p:sp>
    </p:spTree>
    <p:extLst>
      <p:ext uri="{BB962C8B-B14F-4D97-AF65-F5344CB8AC3E}">
        <p14:creationId xmlns:p14="http://schemas.microsoft.com/office/powerpoint/2010/main" val="20990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EEAA-BEA5-C463-2914-0F9E3D132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75301-CB5A-8F4B-56DB-07625351E0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37635C-741C-AC49-964B-59DEA9B568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44CB7-6A38-B964-AC80-EFA82CDBB5AD}"/>
              </a:ext>
            </a:extLst>
          </p:cNvPr>
          <p:cNvSpPr>
            <a:spLocks noGrp="1"/>
          </p:cNvSpPr>
          <p:nvPr>
            <p:ph type="dt" sz="half" idx="10"/>
          </p:nvPr>
        </p:nvSpPr>
        <p:spPr/>
        <p:txBody>
          <a:bodyPr/>
          <a:lstStyle/>
          <a:p>
            <a:fld id="{DB8BB6FB-B389-4C84-BF63-B84D46CAECDF}" type="datetimeFigureOut">
              <a:rPr lang="en-US" smtClean="0"/>
              <a:t>6/4/2024</a:t>
            </a:fld>
            <a:endParaRPr lang="en-US"/>
          </a:p>
        </p:txBody>
      </p:sp>
      <p:sp>
        <p:nvSpPr>
          <p:cNvPr id="6" name="Footer Placeholder 5">
            <a:extLst>
              <a:ext uri="{FF2B5EF4-FFF2-40B4-BE49-F238E27FC236}">
                <a16:creationId xmlns:a16="http://schemas.microsoft.com/office/drawing/2014/main" id="{EE2DE6C2-0755-7E0F-4F15-DDA2795EC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15EEA-5EE5-F76E-7312-23AB9B9D89AC}"/>
              </a:ext>
            </a:extLst>
          </p:cNvPr>
          <p:cNvSpPr>
            <a:spLocks noGrp="1"/>
          </p:cNvSpPr>
          <p:nvPr>
            <p:ph type="sldNum" sz="quarter" idx="12"/>
          </p:nvPr>
        </p:nvSpPr>
        <p:spPr/>
        <p:txBody>
          <a:bodyPr/>
          <a:lstStyle/>
          <a:p>
            <a:fld id="{FB4C3E25-3350-4D6D-B1A4-D39DC1923F24}" type="slidenum">
              <a:rPr lang="en-US" smtClean="0"/>
              <a:t>‹#›</a:t>
            </a:fld>
            <a:endParaRPr lang="en-US"/>
          </a:p>
        </p:txBody>
      </p:sp>
    </p:spTree>
    <p:extLst>
      <p:ext uri="{BB962C8B-B14F-4D97-AF65-F5344CB8AC3E}">
        <p14:creationId xmlns:p14="http://schemas.microsoft.com/office/powerpoint/2010/main" val="209621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F380-BFB2-1219-B8EA-7D778BB2E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5066F2-2672-A21A-6008-F925483CB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9B0E5E-A54E-7972-51E8-50064F952E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F1508C-0DE7-E435-752E-24A9CA7F9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AF7BD-0F4D-9136-CDDF-0332D6D3E1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461E75-E2C7-D72C-7D72-BF9EE33D70E2}"/>
              </a:ext>
            </a:extLst>
          </p:cNvPr>
          <p:cNvSpPr>
            <a:spLocks noGrp="1"/>
          </p:cNvSpPr>
          <p:nvPr>
            <p:ph type="dt" sz="half" idx="10"/>
          </p:nvPr>
        </p:nvSpPr>
        <p:spPr/>
        <p:txBody>
          <a:bodyPr/>
          <a:lstStyle/>
          <a:p>
            <a:fld id="{DB8BB6FB-B389-4C84-BF63-B84D46CAECDF}" type="datetimeFigureOut">
              <a:rPr lang="en-US" smtClean="0"/>
              <a:t>6/4/2024</a:t>
            </a:fld>
            <a:endParaRPr lang="en-US"/>
          </a:p>
        </p:txBody>
      </p:sp>
      <p:sp>
        <p:nvSpPr>
          <p:cNvPr id="8" name="Footer Placeholder 7">
            <a:extLst>
              <a:ext uri="{FF2B5EF4-FFF2-40B4-BE49-F238E27FC236}">
                <a16:creationId xmlns:a16="http://schemas.microsoft.com/office/drawing/2014/main" id="{538EB65D-1D49-C500-FCD1-8D2B9709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AE9966-8DDA-FCF8-5906-FBC3B7CD1616}"/>
              </a:ext>
            </a:extLst>
          </p:cNvPr>
          <p:cNvSpPr>
            <a:spLocks noGrp="1"/>
          </p:cNvSpPr>
          <p:nvPr>
            <p:ph type="sldNum" sz="quarter" idx="12"/>
          </p:nvPr>
        </p:nvSpPr>
        <p:spPr/>
        <p:txBody>
          <a:bodyPr/>
          <a:lstStyle/>
          <a:p>
            <a:fld id="{FB4C3E25-3350-4D6D-B1A4-D39DC1923F24}" type="slidenum">
              <a:rPr lang="en-US" smtClean="0"/>
              <a:t>‹#›</a:t>
            </a:fld>
            <a:endParaRPr lang="en-US"/>
          </a:p>
        </p:txBody>
      </p:sp>
    </p:spTree>
    <p:extLst>
      <p:ext uri="{BB962C8B-B14F-4D97-AF65-F5344CB8AC3E}">
        <p14:creationId xmlns:p14="http://schemas.microsoft.com/office/powerpoint/2010/main" val="335106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F274-4E2C-88F5-1B69-F67BE6D51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6922EC-14E6-07AC-8876-28EF7E200619}"/>
              </a:ext>
            </a:extLst>
          </p:cNvPr>
          <p:cNvSpPr>
            <a:spLocks noGrp="1"/>
          </p:cNvSpPr>
          <p:nvPr>
            <p:ph type="dt" sz="half" idx="10"/>
          </p:nvPr>
        </p:nvSpPr>
        <p:spPr/>
        <p:txBody>
          <a:bodyPr/>
          <a:lstStyle/>
          <a:p>
            <a:fld id="{DB8BB6FB-B389-4C84-BF63-B84D46CAECDF}" type="datetimeFigureOut">
              <a:rPr lang="en-US" smtClean="0"/>
              <a:t>6/4/2024</a:t>
            </a:fld>
            <a:endParaRPr lang="en-US"/>
          </a:p>
        </p:txBody>
      </p:sp>
      <p:sp>
        <p:nvSpPr>
          <p:cNvPr id="4" name="Footer Placeholder 3">
            <a:extLst>
              <a:ext uri="{FF2B5EF4-FFF2-40B4-BE49-F238E27FC236}">
                <a16:creationId xmlns:a16="http://schemas.microsoft.com/office/drawing/2014/main" id="{7609001B-1934-EA8B-4D2E-B9A7B0F9B8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1FF065-3EC4-1960-4914-5139C0A833B6}"/>
              </a:ext>
            </a:extLst>
          </p:cNvPr>
          <p:cNvSpPr>
            <a:spLocks noGrp="1"/>
          </p:cNvSpPr>
          <p:nvPr>
            <p:ph type="sldNum" sz="quarter" idx="12"/>
          </p:nvPr>
        </p:nvSpPr>
        <p:spPr/>
        <p:txBody>
          <a:bodyPr/>
          <a:lstStyle/>
          <a:p>
            <a:fld id="{FB4C3E25-3350-4D6D-B1A4-D39DC1923F24}" type="slidenum">
              <a:rPr lang="en-US" smtClean="0"/>
              <a:t>‹#›</a:t>
            </a:fld>
            <a:endParaRPr lang="en-US"/>
          </a:p>
        </p:txBody>
      </p:sp>
    </p:spTree>
    <p:extLst>
      <p:ext uri="{BB962C8B-B14F-4D97-AF65-F5344CB8AC3E}">
        <p14:creationId xmlns:p14="http://schemas.microsoft.com/office/powerpoint/2010/main" val="221774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C97BF2-0AB6-44F3-BFE2-FAFBA6DB717A}"/>
              </a:ext>
            </a:extLst>
          </p:cNvPr>
          <p:cNvSpPr>
            <a:spLocks noGrp="1"/>
          </p:cNvSpPr>
          <p:nvPr>
            <p:ph type="dt" sz="half" idx="10"/>
          </p:nvPr>
        </p:nvSpPr>
        <p:spPr/>
        <p:txBody>
          <a:bodyPr/>
          <a:lstStyle/>
          <a:p>
            <a:fld id="{DB8BB6FB-B389-4C84-BF63-B84D46CAECDF}" type="datetimeFigureOut">
              <a:rPr lang="en-US" smtClean="0"/>
              <a:t>6/4/2024</a:t>
            </a:fld>
            <a:endParaRPr lang="en-US"/>
          </a:p>
        </p:txBody>
      </p:sp>
      <p:sp>
        <p:nvSpPr>
          <p:cNvPr id="3" name="Footer Placeholder 2">
            <a:extLst>
              <a:ext uri="{FF2B5EF4-FFF2-40B4-BE49-F238E27FC236}">
                <a16:creationId xmlns:a16="http://schemas.microsoft.com/office/drawing/2014/main" id="{9FED394E-DF35-E459-4674-C01BD87D7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9A8BCD-5460-60B5-50E2-240220028885}"/>
              </a:ext>
            </a:extLst>
          </p:cNvPr>
          <p:cNvSpPr>
            <a:spLocks noGrp="1"/>
          </p:cNvSpPr>
          <p:nvPr>
            <p:ph type="sldNum" sz="quarter" idx="12"/>
          </p:nvPr>
        </p:nvSpPr>
        <p:spPr/>
        <p:txBody>
          <a:bodyPr/>
          <a:lstStyle/>
          <a:p>
            <a:fld id="{FB4C3E25-3350-4D6D-B1A4-D39DC1923F24}" type="slidenum">
              <a:rPr lang="en-US" smtClean="0"/>
              <a:t>‹#›</a:t>
            </a:fld>
            <a:endParaRPr lang="en-US"/>
          </a:p>
        </p:txBody>
      </p:sp>
    </p:spTree>
    <p:extLst>
      <p:ext uri="{BB962C8B-B14F-4D97-AF65-F5344CB8AC3E}">
        <p14:creationId xmlns:p14="http://schemas.microsoft.com/office/powerpoint/2010/main" val="107942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AB36C-D3DE-8FA6-AAF2-98F5AA8DF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FA67F2-7092-37EB-C901-959D2440C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6B8BB8-9CD2-CA94-1FFC-5E18C018F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30532-890A-2E0A-F55A-789ED3EB0F80}"/>
              </a:ext>
            </a:extLst>
          </p:cNvPr>
          <p:cNvSpPr>
            <a:spLocks noGrp="1"/>
          </p:cNvSpPr>
          <p:nvPr>
            <p:ph type="dt" sz="half" idx="10"/>
          </p:nvPr>
        </p:nvSpPr>
        <p:spPr/>
        <p:txBody>
          <a:bodyPr/>
          <a:lstStyle/>
          <a:p>
            <a:fld id="{DB8BB6FB-B389-4C84-BF63-B84D46CAECDF}" type="datetimeFigureOut">
              <a:rPr lang="en-US" smtClean="0"/>
              <a:t>6/4/2024</a:t>
            </a:fld>
            <a:endParaRPr lang="en-US"/>
          </a:p>
        </p:txBody>
      </p:sp>
      <p:sp>
        <p:nvSpPr>
          <p:cNvPr id="6" name="Footer Placeholder 5">
            <a:extLst>
              <a:ext uri="{FF2B5EF4-FFF2-40B4-BE49-F238E27FC236}">
                <a16:creationId xmlns:a16="http://schemas.microsoft.com/office/drawing/2014/main" id="{F6AF5608-A55E-B38D-8258-F577ACA19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0EBF3-DC7C-E873-5302-458288CB2835}"/>
              </a:ext>
            </a:extLst>
          </p:cNvPr>
          <p:cNvSpPr>
            <a:spLocks noGrp="1"/>
          </p:cNvSpPr>
          <p:nvPr>
            <p:ph type="sldNum" sz="quarter" idx="12"/>
          </p:nvPr>
        </p:nvSpPr>
        <p:spPr/>
        <p:txBody>
          <a:bodyPr/>
          <a:lstStyle/>
          <a:p>
            <a:fld id="{FB4C3E25-3350-4D6D-B1A4-D39DC1923F24}" type="slidenum">
              <a:rPr lang="en-US" smtClean="0"/>
              <a:t>‹#›</a:t>
            </a:fld>
            <a:endParaRPr lang="en-US"/>
          </a:p>
        </p:txBody>
      </p:sp>
    </p:spTree>
    <p:extLst>
      <p:ext uri="{BB962C8B-B14F-4D97-AF65-F5344CB8AC3E}">
        <p14:creationId xmlns:p14="http://schemas.microsoft.com/office/powerpoint/2010/main" val="266715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9B10-F68D-E674-264F-7C4329B60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4193B4-5F94-4153-4054-51CDA29CB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53EF6C-5A7F-0B47-34AD-8A8291506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C57CF-E3BD-0538-5B25-68BD48C7AD2D}"/>
              </a:ext>
            </a:extLst>
          </p:cNvPr>
          <p:cNvSpPr>
            <a:spLocks noGrp="1"/>
          </p:cNvSpPr>
          <p:nvPr>
            <p:ph type="dt" sz="half" idx="10"/>
          </p:nvPr>
        </p:nvSpPr>
        <p:spPr/>
        <p:txBody>
          <a:bodyPr/>
          <a:lstStyle/>
          <a:p>
            <a:fld id="{DB8BB6FB-B389-4C84-BF63-B84D46CAECDF}" type="datetimeFigureOut">
              <a:rPr lang="en-US" smtClean="0"/>
              <a:t>6/4/2024</a:t>
            </a:fld>
            <a:endParaRPr lang="en-US"/>
          </a:p>
        </p:txBody>
      </p:sp>
      <p:sp>
        <p:nvSpPr>
          <p:cNvPr id="6" name="Footer Placeholder 5">
            <a:extLst>
              <a:ext uri="{FF2B5EF4-FFF2-40B4-BE49-F238E27FC236}">
                <a16:creationId xmlns:a16="http://schemas.microsoft.com/office/drawing/2014/main" id="{FABC262B-78CB-3CA1-8E32-5690A24A4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82A57-ED32-31B7-5093-B159B85DD59B}"/>
              </a:ext>
            </a:extLst>
          </p:cNvPr>
          <p:cNvSpPr>
            <a:spLocks noGrp="1"/>
          </p:cNvSpPr>
          <p:nvPr>
            <p:ph type="sldNum" sz="quarter" idx="12"/>
          </p:nvPr>
        </p:nvSpPr>
        <p:spPr/>
        <p:txBody>
          <a:bodyPr/>
          <a:lstStyle/>
          <a:p>
            <a:fld id="{FB4C3E25-3350-4D6D-B1A4-D39DC1923F24}" type="slidenum">
              <a:rPr lang="en-US" smtClean="0"/>
              <a:t>‹#›</a:t>
            </a:fld>
            <a:endParaRPr lang="en-US"/>
          </a:p>
        </p:txBody>
      </p:sp>
    </p:spTree>
    <p:extLst>
      <p:ext uri="{BB962C8B-B14F-4D97-AF65-F5344CB8AC3E}">
        <p14:creationId xmlns:p14="http://schemas.microsoft.com/office/powerpoint/2010/main" val="197865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402FA-8B27-29B0-9C89-3653AFE712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4071B4-EB37-9AB4-08B9-59BBAC472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A880F-7E2F-B782-3DDA-09FC3F42E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BB6FB-B389-4C84-BF63-B84D46CAECDF}" type="datetimeFigureOut">
              <a:rPr lang="en-US" smtClean="0"/>
              <a:t>6/4/2024</a:t>
            </a:fld>
            <a:endParaRPr lang="en-US"/>
          </a:p>
        </p:txBody>
      </p:sp>
      <p:sp>
        <p:nvSpPr>
          <p:cNvPr id="5" name="Footer Placeholder 4">
            <a:extLst>
              <a:ext uri="{FF2B5EF4-FFF2-40B4-BE49-F238E27FC236}">
                <a16:creationId xmlns:a16="http://schemas.microsoft.com/office/drawing/2014/main" id="{7B6C25F4-B043-0CD2-ACD2-A5246F63C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A095E7-43C4-0BDA-400E-9F6F95BED6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4C3E25-3350-4D6D-B1A4-D39DC1923F24}" type="slidenum">
              <a:rPr lang="en-US" smtClean="0"/>
              <a:t>‹#›</a:t>
            </a:fld>
            <a:endParaRPr lang="en-US"/>
          </a:p>
        </p:txBody>
      </p:sp>
    </p:spTree>
    <p:extLst>
      <p:ext uri="{BB962C8B-B14F-4D97-AF65-F5344CB8AC3E}">
        <p14:creationId xmlns:p14="http://schemas.microsoft.com/office/powerpoint/2010/main" val="287769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thevab.com/signin"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and person sitting in a movie theater&#10;&#10;Description automatically generated">
            <a:extLst>
              <a:ext uri="{FF2B5EF4-FFF2-40B4-BE49-F238E27FC236}">
                <a16:creationId xmlns:a16="http://schemas.microsoft.com/office/drawing/2014/main" id="{6702CA3D-257A-3FF1-DE66-89EA43FA7A3F}"/>
              </a:ext>
            </a:extLst>
          </p:cNvPr>
          <p:cNvPicPr>
            <a:picLocks noChangeAspect="1"/>
          </p:cNvPicPr>
          <p:nvPr/>
        </p:nvPicPr>
        <p:blipFill rotWithShape="1">
          <a:blip r:embed="rId3">
            <a:extLst>
              <a:ext uri="{28A0092B-C50C-407E-A947-70E740481C1C}">
                <a14:useLocalDpi xmlns:a14="http://schemas.microsoft.com/office/drawing/2010/main" val="0"/>
              </a:ext>
            </a:extLst>
          </a:blip>
          <a:srcRect l="7554" r="20397"/>
          <a:stretch/>
        </p:blipFill>
        <p:spPr>
          <a:xfrm>
            <a:off x="6572251" y="1693562"/>
            <a:ext cx="5619750" cy="5164438"/>
          </a:xfrm>
          <a:prstGeom prst="rect">
            <a:avLst/>
          </a:prstGeom>
        </p:spPr>
      </p:pic>
      <p:sp>
        <p:nvSpPr>
          <p:cNvPr id="2" name="Rectangle 1">
            <a:extLst>
              <a:ext uri="{FF2B5EF4-FFF2-40B4-BE49-F238E27FC236}">
                <a16:creationId xmlns:a16="http://schemas.microsoft.com/office/drawing/2014/main" id="{354AEF74-ED62-75CC-B940-75E3FB7EDB5C}"/>
              </a:ext>
            </a:extLst>
          </p:cNvPr>
          <p:cNvSpPr/>
          <p:nvPr/>
        </p:nvSpPr>
        <p:spPr>
          <a:xfrm>
            <a:off x="-21519" y="1697622"/>
            <a:ext cx="6610993"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8C02BF9-F2E0-5B6B-6620-5629BC40E4B2}"/>
              </a:ext>
            </a:extLst>
          </p:cNvPr>
          <p:cNvSpPr/>
          <p:nvPr/>
        </p:nvSpPr>
        <p:spPr>
          <a:xfrm>
            <a:off x="105072" y="416880"/>
            <a:ext cx="1023912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Latino audiences are deeply connected to the movies and</a:t>
            </a:r>
            <a:br>
              <a:rPr lang="en-US" sz="2600" b="1">
                <a:solidFill>
                  <a:srgbClr val="1B1464"/>
                </a:solidFill>
                <a:latin typeface="Helvetica" pitchFamily="2" charset="0"/>
              </a:rPr>
            </a:b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have the highest annual theatrical attendance</a:t>
            </a:r>
          </a:p>
        </p:txBody>
      </p:sp>
      <p:sp>
        <p:nvSpPr>
          <p:cNvPr id="5" name="TextBox 4">
            <a:extLst>
              <a:ext uri="{FF2B5EF4-FFF2-40B4-BE49-F238E27FC236}">
                <a16:creationId xmlns:a16="http://schemas.microsoft.com/office/drawing/2014/main" id="{2335F6EA-34E9-C6B7-F907-7701BB2AC862}"/>
              </a:ext>
            </a:extLst>
          </p:cNvPr>
          <p:cNvSpPr txBox="1"/>
          <p:nvPr/>
        </p:nvSpPr>
        <p:spPr>
          <a:xfrm>
            <a:off x="419099" y="6038917"/>
            <a:ext cx="61531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McKinsey &amp; Company, </a:t>
            </a:r>
            <a:r>
              <a:rPr kumimoji="0" lang="en-US" sz="7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Latinos in Hollywood: Amplifying voices, expanding horizons. </a:t>
            </a:r>
            <a:r>
              <a:rPr kumimoji="0" lang="en-US" sz="7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March 2024. Note: Figures may not sum to 100%, because of rounding. *Other includes multiracial audiences and other races and ethnicities.</a:t>
            </a:r>
            <a:r>
              <a:rPr lang="en-US" sz="700">
                <a:solidFill>
                  <a:srgbClr val="1B1464"/>
                </a:solidFill>
                <a:latin typeface="Helvetica" panose="020B0403020202020204" pitchFamily="34" charset="0"/>
              </a:rPr>
              <a:t> A general </a:t>
            </a:r>
            <a:r>
              <a:rPr kumimoji="0" lang="en-US" sz="7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“other” categorization was used due to limited data. Efforts to promote diversity in the industry could be enhanced by more detail about the diverse populations in the industry, including but not limited to Native peoples and people with a disability.</a:t>
            </a:r>
            <a:endPar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 name="Rectangle 5">
            <a:extLst>
              <a:ext uri="{FF2B5EF4-FFF2-40B4-BE49-F238E27FC236}">
                <a16:creationId xmlns:a16="http://schemas.microsoft.com/office/drawing/2014/main" id="{3FFD5FCB-282A-04DA-4860-2985ACCCF5B7}"/>
              </a:ext>
            </a:extLst>
          </p:cNvPr>
          <p:cNvSpPr/>
          <p:nvPr/>
        </p:nvSpPr>
        <p:spPr>
          <a:xfrm>
            <a:off x="-2" y="0"/>
            <a:ext cx="3022110" cy="265633"/>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Latino Audience: Cinema Attendance</a:t>
            </a:r>
          </a:p>
        </p:txBody>
      </p:sp>
      <p:pic>
        <p:nvPicPr>
          <p:cNvPr id="7" name="Picture 6">
            <a:extLst>
              <a:ext uri="{FF2B5EF4-FFF2-40B4-BE49-F238E27FC236}">
                <a16:creationId xmlns:a16="http://schemas.microsoft.com/office/drawing/2014/main" id="{389859BC-3766-BE73-75C6-B33FCA6F635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Rectangle 7">
            <a:extLst>
              <a:ext uri="{FF2B5EF4-FFF2-40B4-BE49-F238E27FC236}">
                <a16:creationId xmlns:a16="http://schemas.microsoft.com/office/drawing/2014/main" id="{20F8B73A-B75C-9792-9229-BAEB426A0A7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TextBox 8">
            <a:extLst>
              <a:ext uri="{FF2B5EF4-FFF2-40B4-BE49-F238E27FC236}">
                <a16:creationId xmlns:a16="http://schemas.microsoft.com/office/drawing/2014/main" id="{B3590D04-FAFC-AD6F-48A4-0F92C56B8544}"/>
              </a:ext>
            </a:extLst>
          </p:cNvPr>
          <p:cNvSpPr txBox="1"/>
          <p:nvPr/>
        </p:nvSpPr>
        <p:spPr>
          <a:xfrm>
            <a:off x="10267952" y="26057"/>
            <a:ext cx="19240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Scan or click to access more diversity insights</a:t>
            </a:r>
          </a:p>
        </p:txBody>
      </p:sp>
      <p:pic>
        <p:nvPicPr>
          <p:cNvPr id="10" name="Picture 2">
            <a:hlinkClick r:id="rId5"/>
            <a:extLst>
              <a:ext uri="{FF2B5EF4-FFF2-40B4-BE49-F238E27FC236}">
                <a16:creationId xmlns:a16="http://schemas.microsoft.com/office/drawing/2014/main" id="{C058D375-1746-76DF-C9FA-4FFAC183E856}"/>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l="8627" t="8925" r="8225" b="7734"/>
          <a:stretch/>
        </p:blipFill>
        <p:spPr bwMode="auto">
          <a:xfrm>
            <a:off x="10676741" y="521763"/>
            <a:ext cx="1106470" cy="11090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A0F559A-2C41-0CB0-5F35-A4178B7122A5}"/>
              </a:ext>
            </a:extLst>
          </p:cNvPr>
          <p:cNvSpPr/>
          <p:nvPr/>
        </p:nvSpPr>
        <p:spPr>
          <a:xfrm>
            <a:off x="10267952" y="0"/>
            <a:ext cx="1924048" cy="1671565"/>
          </a:xfrm>
          <a:prstGeom prst="rect">
            <a:avLst/>
          </a:prstGeom>
          <a:no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2780D9A8-EE70-623C-153A-63450549C029}"/>
              </a:ext>
            </a:extLst>
          </p:cNvPr>
          <p:cNvSpPr txBox="1"/>
          <p:nvPr/>
        </p:nvSpPr>
        <p:spPr>
          <a:xfrm>
            <a:off x="-11250" y="1735960"/>
            <a:ext cx="6600724" cy="553998"/>
          </a:xfrm>
          <a:prstGeom prst="rect">
            <a:avLst/>
          </a:prstGeom>
          <a:noFill/>
        </p:spPr>
        <p:txBody>
          <a:bodyPr wrap="square" rtlCol="0">
            <a:spAutoFit/>
          </a:bodyPr>
          <a:lstStyle/>
          <a:p>
            <a:pPr algn="ctr"/>
            <a:r>
              <a:rPr lang="en-US" sz="1600" b="1" u="sng">
                <a:solidFill>
                  <a:srgbClr val="1F1A62"/>
                </a:solidFill>
                <a:latin typeface="Helvetica" panose="020B0403020202020204" pitchFamily="34" charset="0"/>
              </a:rPr>
              <a:t>Per capita annual film attendance by race and ethnicity</a:t>
            </a:r>
          </a:p>
          <a:p>
            <a:pPr algn="ctr"/>
            <a:r>
              <a:rPr lang="en-US" sz="1400">
                <a:solidFill>
                  <a:srgbClr val="1F1A62"/>
                </a:solidFill>
                <a:latin typeface="Helvetica" panose="020B0403020202020204" pitchFamily="34" charset="0"/>
              </a:rPr>
              <a:t>US, 2017-2021 average</a:t>
            </a:r>
          </a:p>
        </p:txBody>
      </p:sp>
      <p:graphicFrame>
        <p:nvGraphicFramePr>
          <p:cNvPr id="20" name="Chart 19">
            <a:extLst>
              <a:ext uri="{FF2B5EF4-FFF2-40B4-BE49-F238E27FC236}">
                <a16:creationId xmlns:a16="http://schemas.microsoft.com/office/drawing/2014/main" id="{C6C91F14-867F-5535-500A-06920598AFB4}"/>
              </a:ext>
            </a:extLst>
          </p:cNvPr>
          <p:cNvGraphicFramePr/>
          <p:nvPr/>
        </p:nvGraphicFramePr>
        <p:xfrm>
          <a:off x="21520" y="2457890"/>
          <a:ext cx="6391275" cy="328516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7968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F6D674-E569-4F9D-B8E6-BF83F17E7193}"/>
</file>

<file path=customXml/itemProps2.xml><?xml version="1.0" encoding="utf-8"?>
<ds:datastoreItem xmlns:ds="http://schemas.openxmlformats.org/officeDocument/2006/customXml" ds:itemID="{61FB1D8A-FF8C-44E4-B689-A36260F8891C}"/>
</file>

<file path=customXml/itemProps3.xml><?xml version="1.0" encoding="utf-8"?>
<ds:datastoreItem xmlns:ds="http://schemas.openxmlformats.org/officeDocument/2006/customXml" ds:itemID="{A7FE446C-DE35-4FF5-83F1-F72CB6074382}"/>
</file>

<file path=docProps/app.xml><?xml version="1.0" encoding="utf-8"?>
<Properties xmlns="http://schemas.openxmlformats.org/officeDocument/2006/extended-properties" xmlns:vt="http://schemas.openxmlformats.org/officeDocument/2006/docPropsVTypes">
  <TotalTime>0</TotalTime>
  <Words>150</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Calibri</vt:lpstr>
      <vt:lpstr>Helvetica</vt:lpstr>
      <vt:lpstr>Helvetica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Dylan Breger</dc:creator>
  <cp:lastModifiedBy>Dylan Breger</cp:lastModifiedBy>
  <cp:revision>1</cp:revision>
  <dcterms:created xsi:type="dcterms:W3CDTF">2024-06-04T20:50:19Z</dcterms:created>
  <dcterms:modified xsi:type="dcterms:W3CDTF">2024-06-04T20:50:39Z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0x010100C24291D3CFFFB3468A8BEBC160241642</vt:lpwstr>
  </property>
</Properties>
</file>