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315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836EA8-7925-41E0-9A56-1E74448D1AB1}" v="1" dt="2025-05-06T20:53:48.7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61836EA8-7925-41E0-9A56-1E74448D1AB1}"/>
    <pc:docChg chg="addSld modSld">
      <pc:chgData name="Dylan Breger" userId="9b3da09f-10fe-42ec-9aa5-9fa2a3e9cc20" providerId="ADAL" clId="{61836EA8-7925-41E0-9A56-1E74448D1AB1}" dt="2025-05-06T20:53:48.702" v="0"/>
      <pc:docMkLst>
        <pc:docMk/>
      </pc:docMkLst>
      <pc:sldChg chg="add">
        <pc:chgData name="Dylan Breger" userId="9b3da09f-10fe-42ec-9aa5-9fa2a3e9cc20" providerId="ADAL" clId="{61836EA8-7925-41E0-9A56-1E74448D1AB1}" dt="2025-05-06T20:53:48.702" v="0"/>
        <pc:sldMkLst>
          <pc:docMk/>
          <pc:sldMk cId="3540238390" sldId="214747315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8.5517362934901919E-2"/>
          <c:w val="1"/>
          <c:h val="0.705704354568033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U.S. Population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2019</c:v>
                </c:pt>
                <c:pt idx="1">
                  <c:v>2025</c:v>
                </c:pt>
              </c:numCache>
            </c:numRef>
          </c:cat>
          <c:val>
            <c:numRef>
              <c:f>Sheet1!$B$2:$B$3</c:f>
              <c:numCache>
                <c:formatCode>0.0%</c:formatCode>
                <c:ptCount val="2"/>
                <c:pt idx="0">
                  <c:v>0.16400000000000001</c:v>
                </c:pt>
                <c:pt idx="1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B6-45C2-929D-F0FE7199D17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Frequent Moviegoers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2019</c:v>
                </c:pt>
                <c:pt idx="1">
                  <c:v>2025</c:v>
                </c:pt>
              </c:numCache>
            </c:numRef>
          </c:cat>
          <c:val>
            <c:numRef>
              <c:f>Sheet1!$C$2:$C$3</c:f>
              <c:numCache>
                <c:formatCode>0.0%</c:formatCode>
                <c:ptCount val="2"/>
                <c:pt idx="0">
                  <c:v>0.21</c:v>
                </c:pt>
                <c:pt idx="1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F4-4569-BFB1-CBBB02818B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9"/>
        <c:axId val="1323783679"/>
        <c:axId val="1323784639"/>
      </c:barChart>
      <c:catAx>
        <c:axId val="13237836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Heebo" pitchFamily="2" charset="-79"/>
              </a:defRPr>
            </a:pPr>
            <a:endParaRPr lang="en-US"/>
          </a:p>
        </c:txPr>
        <c:crossAx val="1323784639"/>
        <c:crosses val="autoZero"/>
        <c:auto val="1"/>
        <c:lblAlgn val="ctr"/>
        <c:lblOffset val="100"/>
        <c:noMultiLvlLbl val="0"/>
      </c:catAx>
      <c:valAx>
        <c:axId val="1323784639"/>
        <c:scaling>
          <c:orientation val="minMax"/>
          <c:min val="0"/>
        </c:scaling>
        <c:delete val="1"/>
        <c:axPos val="l"/>
        <c:numFmt formatCode="0.0%" sourceLinked="1"/>
        <c:majorTickMark val="none"/>
        <c:minorTickMark val="none"/>
        <c:tickLblPos val="nextTo"/>
        <c:crossAx val="13237836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9989579858076797"/>
          <c:y val="3.1886698275507097E-3"/>
          <c:w val="0.63964084664584608"/>
          <c:h val="6.35481810521706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7ECF9-7E3B-4D19-BC32-6624A8DDF21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6D5C2-631B-4AE0-9CAA-A7D51E0F1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39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1B58AA-711A-48C1-BCBF-E61C33627EB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81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8ED30-6C57-2CE3-0F38-4D3129BE3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63B3B9-8C8A-1A6E-BF65-FCDE5C8A22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D5A80C-A737-4947-7266-85DF802D9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6C6C-330A-409B-904F-B7175167B16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E9EBD-3C75-662A-1093-5CBAA2FAF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5A7C6-CF69-B906-270B-EADBB0204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786D8-FCBC-4CA7-95E0-92470CD81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203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806CD-616B-C96D-CF64-E4997AF39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0DFDAA-0FCE-CF4A-83B0-86E6DD3E6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F7580-2816-1033-A9DE-1E053B016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6C6C-330A-409B-904F-B7175167B16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5B932-18EC-610F-1224-006355F27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D1A2A-9FDF-22D5-0E60-B622AA245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786D8-FCBC-4CA7-95E0-92470CD81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387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4D2D9E-9B1C-91D6-5EAF-D7C734C5A6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C806CE-BE14-3C05-3482-62B7483A63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C59D4-CF4B-113B-A1FD-F7392B31B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6C6C-330A-409B-904F-B7175167B16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F0B6F-0506-5D51-A64D-5AE6F92C4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313296-688D-3A4F-DA40-AB2773223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786D8-FCBC-4CA7-95E0-92470CD81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201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E9443-E1AD-4151-35AD-54D18797F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704F8-6823-EB91-A803-3033E2232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EE1DD-63A4-2F5C-9EFF-3266814DD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6C6C-330A-409B-904F-B7175167B16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96DA66-8465-E64D-B5F4-208825B8D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EBE7F-9250-153F-4B7D-0FB45BDF2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786D8-FCBC-4CA7-95E0-92470CD81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957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03126-52B2-0661-CD3B-0622FE698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5ABFB3-CB02-3399-2029-B1FFE902F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1FACC-C6E5-4EC7-EBFE-545D6120A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6C6C-330A-409B-904F-B7175167B16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9239B-554F-17D5-22A4-8C527FF02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085C5-9DE5-7BDB-2689-03EC9DCFA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786D8-FCBC-4CA7-95E0-92470CD81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08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D88E7-A53B-28EC-A944-67BF56E3D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D7A03-0DF6-0153-551F-67B8F800BE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1522E4-C9AF-9AA8-71ED-4E832995C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0D90CE-01E1-923B-559A-F74E74486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6C6C-330A-409B-904F-B7175167B16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035A-AE3C-8E70-E6F8-14CB1BE1B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830C4-487F-C561-7F09-7FB4E76BB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786D8-FCBC-4CA7-95E0-92470CD81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972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80274-FBAF-FD41-D2CA-2B7516992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362A7-4933-BA91-A987-7DECFAA2C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7BAF73-BB4C-032F-EC27-E54A9BCE9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1C933F-F088-F31B-A474-C392F4CE8A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B1C2CB-7E28-6114-DDD0-F1AC250607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A7CF96-E598-3BBD-B388-72A8B3109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6C6C-330A-409B-904F-B7175167B16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50F607-1CF4-45E8-7AD7-99380A2AD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1A52A1-0519-A000-4A7C-C27F6EE6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786D8-FCBC-4CA7-95E0-92470CD81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961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327CF-64E6-3365-E249-91EDBAC32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E4DABB-D811-ED28-2DF7-51E015363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6C6C-330A-409B-904F-B7175167B16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622ADD-9A46-DC62-7FA1-A95DEDB86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DE02EC-B2A3-FBBF-FD38-7A115BF64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786D8-FCBC-4CA7-95E0-92470CD81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6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3E373C-C35B-3F90-12D7-1FADF01B8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6C6C-330A-409B-904F-B7175167B16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98AC5C-B5F1-B887-4508-99636A11A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977E8-B5F5-9028-DFBF-738F3BF6F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786D8-FCBC-4CA7-95E0-92470CD81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655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915ED-3D83-5DA5-C9D3-4B6B760B3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A42C1-5E46-687D-2B5A-07C20D055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77A6FF-1F71-5EF1-A1B8-B71F2F75A1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230428-D594-F0A2-CE21-B9BA83D17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6C6C-330A-409B-904F-B7175167B16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2F0F5-8080-80FC-8C71-CE35B36B8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183F2A-85C7-4D56-FF53-00EE705D0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786D8-FCBC-4CA7-95E0-92470CD81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9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51921-5F3C-2B09-A210-BE40B3DC3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0D2CD9-D87A-9F2C-BCFD-76D93F51FC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CB31A4-0B25-4F48-3B23-7510FC7B9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83EAF6-C0F6-8D9D-791F-8DB67FA7E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D6C6C-330A-409B-904F-B7175167B16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C1B96-6F3E-7325-0B0C-E77A98821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526DF1-BA10-FE3A-2577-E92771A2F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786D8-FCBC-4CA7-95E0-92470CD81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743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FBF1B7-8505-F732-2C18-A5C54F7D1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DFD27-7476-4C5D-00D1-402E85EF0A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46CC2-A068-7BE7-B59A-0A5F630A4F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3D6C6C-330A-409B-904F-B7175167B16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ACAA7-60C4-85D5-857A-3478139FC3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50134-F848-DCEB-FB78-D77C7A430D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9786D8-FCBC-4CA7-95E0-92470CD81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596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jpeg"/><Relationship Id="rId7" Type="http://schemas.openxmlformats.org/officeDocument/2006/relationships/hyperlink" Target="https://thevab.com/signin?utm_source=grab-and-go&amp;utm_medium=vab-insights&amp;utm_campaign=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4" Type="http://schemas.openxmlformats.org/officeDocument/2006/relationships/chart" Target="../charts/chart1.xml"/><Relationship Id="rId9" Type="http://schemas.openxmlformats.org/officeDocument/2006/relationships/hyperlink" Target="https://thevab.com/insight/20-cinema-trends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DFE0D-9D55-4BDC-24A9-D5083DF82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 descr="A group of people sitting in a movie theater&#10;&#10;AI-generated content may be incorrect.">
            <a:extLst>
              <a:ext uri="{FF2B5EF4-FFF2-40B4-BE49-F238E27FC236}">
                <a16:creationId xmlns:a16="http://schemas.microsoft.com/office/drawing/2014/main" id="{4F1C5E2A-057D-9491-82FF-AF9395C954E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2063" r="15885"/>
          <a:stretch/>
        </p:blipFill>
        <p:spPr>
          <a:xfrm>
            <a:off x="0" y="1685014"/>
            <a:ext cx="4038906" cy="517298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0D3349B-6C39-C811-3805-354ADF154AD0}"/>
              </a:ext>
            </a:extLst>
          </p:cNvPr>
          <p:cNvSpPr>
            <a:spLocks/>
          </p:cNvSpPr>
          <p:nvPr/>
        </p:nvSpPr>
        <p:spPr>
          <a:xfrm>
            <a:off x="4038906" y="1696164"/>
            <a:ext cx="8153093" cy="5172986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6F8EC0-92DE-DFBD-1055-2355A3694B32}"/>
              </a:ext>
            </a:extLst>
          </p:cNvPr>
          <p:cNvSpPr txBox="1"/>
          <p:nvPr/>
        </p:nvSpPr>
        <p:spPr>
          <a:xfrm>
            <a:off x="4038905" y="6012926"/>
            <a:ext cx="79939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VAB analysis of MRI-Simmons Winter 2025 Study and Doublebase 2019 Study. Base: A18+. </a:t>
            </a: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‘Frequent moviegoer’ reflects people who have gone to the movies at least once in the last month; </a:t>
            </a:r>
            <a:r>
              <a:rPr lang="en-US" sz="600">
                <a:solidFill>
                  <a:srgbClr val="1B1464"/>
                </a:solidFill>
                <a:latin typeface="Helvetica" panose="020B0403020202020204" pitchFamily="34" charset="0"/>
              </a:rPr>
              <a:t>VAB analysis of U.S. Census Bureau, ‘Annual Estimates of the Resident Population by Sex, Age, Race, and Hispanic Origin for the United States: April 1, 2010 to July 1, 2019, June 2020 &amp; 2022 to 2100’, June 2020 &amp; November 2023, A18+.</a:t>
            </a:r>
            <a:endParaRPr kumimoji="0" lang="en-US" sz="6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BC8DF9-56FE-8C9B-D9C2-E198EEAEA50E}"/>
              </a:ext>
            </a:extLst>
          </p:cNvPr>
          <p:cNvSpPr/>
          <p:nvPr/>
        </p:nvSpPr>
        <p:spPr>
          <a:xfrm>
            <a:off x="254643" y="440921"/>
            <a:ext cx="983848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anose="020B0604020202020204" pitchFamily="34" charset="0"/>
                <a:cs typeface="Arial" panose="020B0604020202020204" pitchFamily="34" charset="0"/>
              </a:rPr>
              <a:t>Hispanics are more likely to be habitual moviegoers, giving brands a way to reach this valuable, growing audience</a:t>
            </a:r>
            <a:endParaRPr lang="en-US" sz="2600" b="1">
              <a:solidFill>
                <a:srgbClr val="FF0000"/>
              </a:solidFill>
              <a:latin typeface="Helvetica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7A86EE-876B-5CBD-11D1-B9F05C9B7B3C}"/>
              </a:ext>
            </a:extLst>
          </p:cNvPr>
          <p:cNvSpPr txBox="1"/>
          <p:nvPr/>
        </p:nvSpPr>
        <p:spPr>
          <a:xfrm>
            <a:off x="4049670" y="1720674"/>
            <a:ext cx="815309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Hispanic A18+ Population Composition by Year</a:t>
            </a:r>
            <a:endParaRPr lang="en-US" sz="1400" b="1" u="sng">
              <a:solidFill>
                <a:srgbClr val="FF0000"/>
              </a:solidFill>
              <a:latin typeface="Helvetica" panose="020B0403020202020204" pitchFamily="34" charset="0"/>
            </a:endParaRPr>
          </a:p>
        </p:txBody>
      </p:sp>
      <p:graphicFrame>
        <p:nvGraphicFramePr>
          <p:cNvPr id="28" name="Chart 27">
            <a:extLst>
              <a:ext uri="{FF2B5EF4-FFF2-40B4-BE49-F238E27FC236}">
                <a16:creationId xmlns:a16="http://schemas.microsoft.com/office/drawing/2014/main" id="{4608A19D-6453-89D6-C11B-FEFEC936E740}"/>
              </a:ext>
            </a:extLst>
          </p:cNvPr>
          <p:cNvGraphicFramePr/>
          <p:nvPr/>
        </p:nvGraphicFramePr>
        <p:xfrm>
          <a:off x="4291653" y="2109575"/>
          <a:ext cx="7219950" cy="3982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3E4617CF-5241-CD2E-1AEA-12432F91EFCA}"/>
              </a:ext>
            </a:extLst>
          </p:cNvPr>
          <p:cNvSpPr txBox="1"/>
          <p:nvPr/>
        </p:nvSpPr>
        <p:spPr>
          <a:xfrm>
            <a:off x="4242486" y="5698510"/>
            <a:ext cx="79149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srgbClr val="1F1A62"/>
                </a:solidFill>
                <a:latin typeface="Helvetica" panose="020B0403020202020204" pitchFamily="34" charset="0"/>
              </a:rPr>
              <a:t>*How to read index: </a:t>
            </a:r>
            <a:r>
              <a:rPr lang="en-US" sz="1000">
                <a:solidFill>
                  <a:srgbClr val="1F1A62"/>
                </a:solidFill>
                <a:latin typeface="Helvetica" panose="020B0403020202020204" pitchFamily="34" charset="0"/>
              </a:rPr>
              <a:t>In 2025, Hispanics accounted for 26% of frequent moviegoers, which is </a:t>
            </a:r>
            <a:r>
              <a:rPr lang="en-US" sz="1000" i="1" u="sng">
                <a:solidFill>
                  <a:srgbClr val="1F1A62"/>
                </a:solidFill>
                <a:latin typeface="Helvetica" panose="020B0403020202020204" pitchFamily="34" charset="0"/>
              </a:rPr>
              <a:t>44% higher than their share of the U.S. pop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E9AEC482-ADE5-EBD7-8705-AA6EE8BC98DC}"/>
              </a:ext>
            </a:extLst>
          </p:cNvPr>
          <p:cNvSpPr/>
          <p:nvPr/>
        </p:nvSpPr>
        <p:spPr>
          <a:xfrm>
            <a:off x="7329350" y="2807863"/>
            <a:ext cx="909551" cy="47705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rgbClr val="ED3C8D"/>
              </a:solidFill>
              <a:latin typeface="Helvetica" pitchFamily="2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48D8F78-9E3F-7CBA-E160-7322C4A5B9C3}"/>
              </a:ext>
            </a:extLst>
          </p:cNvPr>
          <p:cNvSpPr txBox="1"/>
          <p:nvPr/>
        </p:nvSpPr>
        <p:spPr>
          <a:xfrm>
            <a:off x="7292028" y="2784340"/>
            <a:ext cx="98419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ED3C8D"/>
                </a:solidFill>
                <a:latin typeface="Helvetica" pitchFamily="2" charset="0"/>
              </a:rPr>
              <a:t>128</a:t>
            </a:r>
          </a:p>
          <a:p>
            <a:pPr algn="ctr"/>
            <a:r>
              <a:rPr lang="en-US" sz="700">
                <a:solidFill>
                  <a:srgbClr val="ED3C8D"/>
                </a:solidFill>
                <a:latin typeface="Helvetica" pitchFamily="2" charset="0"/>
              </a:rPr>
              <a:t>Index vs U.S. Pop*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2036FDF7-20E8-9BC8-6318-2896269F5444}"/>
              </a:ext>
            </a:extLst>
          </p:cNvPr>
          <p:cNvSpPr/>
          <p:nvPr/>
        </p:nvSpPr>
        <p:spPr>
          <a:xfrm>
            <a:off x="10933329" y="2343773"/>
            <a:ext cx="909551" cy="47705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rgbClr val="ED3C8D"/>
              </a:solidFill>
              <a:latin typeface="Helvetica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F150ECF-71F0-D2F0-541C-F7037C8CED14}"/>
              </a:ext>
            </a:extLst>
          </p:cNvPr>
          <p:cNvSpPr txBox="1"/>
          <p:nvPr/>
        </p:nvSpPr>
        <p:spPr>
          <a:xfrm>
            <a:off x="10896007" y="2320250"/>
            <a:ext cx="98419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ED3C8D"/>
                </a:solidFill>
                <a:latin typeface="Helvetica" pitchFamily="2" charset="0"/>
              </a:rPr>
              <a:t>144</a:t>
            </a:r>
          </a:p>
          <a:p>
            <a:pPr algn="ctr"/>
            <a:r>
              <a:rPr lang="en-US" sz="700">
                <a:solidFill>
                  <a:srgbClr val="ED3C8D"/>
                </a:solidFill>
                <a:latin typeface="Helvetica" pitchFamily="2" charset="0"/>
              </a:rPr>
              <a:t>Index vs U.S. Pop*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0ED604E-A36D-8266-EB5C-D39D110C53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F35B9F0-16E4-D160-1DB9-47FFC3AFC1CC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F284D3-54DD-242F-B085-CC25829EA7DD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cinema insights</a:t>
            </a:r>
          </a:p>
        </p:txBody>
      </p:sp>
      <p:pic>
        <p:nvPicPr>
          <p:cNvPr id="13" name="Picture 2">
            <a:hlinkClick r:id="rId7"/>
            <a:extLst>
              <a:ext uri="{FF2B5EF4-FFF2-40B4-BE49-F238E27FC236}">
                <a16:creationId xmlns:a16="http://schemas.microsoft.com/office/drawing/2014/main" id="{B3A45024-A61D-DFD7-EFDC-6C6401A52C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85E718A4-76C5-2627-DFDC-ACBED05B0320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88B508F-C9F4-1A71-FAB0-2773229C8E3C}"/>
              </a:ext>
            </a:extLst>
          </p:cNvPr>
          <p:cNvSpPr/>
          <p:nvPr/>
        </p:nvSpPr>
        <p:spPr>
          <a:xfrm>
            <a:off x="-3" y="0"/>
            <a:ext cx="3229586" cy="28275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Hispanic Moviegoer: Audience Composition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CD6DCA9-9A30-9737-48A5-752496552AFF}"/>
              </a:ext>
            </a:extLst>
          </p:cNvPr>
          <p:cNvSpPr txBox="1">
            <a:spLocks/>
          </p:cNvSpPr>
          <p:nvPr/>
        </p:nvSpPr>
        <p:spPr>
          <a:xfrm>
            <a:off x="-3" y="626963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 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E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Reel Talk: 20 Trends Exploring the Resurgence &amp; Heightened Value of Cinema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238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99C894F-0017-4794-BFC1-6C0923DDE2A7}"/>
</file>

<file path=customXml/itemProps2.xml><?xml version="1.0" encoding="utf-8"?>
<ds:datastoreItem xmlns:ds="http://schemas.openxmlformats.org/officeDocument/2006/customXml" ds:itemID="{D14C92FF-971E-4F3A-9238-D1CDBB2B263B}"/>
</file>

<file path=customXml/itemProps3.xml><?xml version="1.0" encoding="utf-8"?>
<ds:datastoreItem xmlns:ds="http://schemas.openxmlformats.org/officeDocument/2006/customXml" ds:itemID="{2DDD8C58-57C6-4191-8747-EB4C4FC9AE2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2025-05-06T20:53:47Z</dcterms:created>
  <dcterms:modified xsi:type="dcterms:W3CDTF">2025-05-06T20:53:57Z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