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147376471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18FB14A-66B9-4286-8D7B-8D7C783DA73F}" v="1" dt="2024-11-08T18:17:46.13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howGuides="1">
      <p:cViewPr varScale="1">
        <p:scale>
          <a:sx n="79" d="100"/>
          <a:sy n="79" d="100"/>
        </p:scale>
        <p:origin x="821" y="43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11" Type="http://schemas.openxmlformats.org/officeDocument/2006/relationships/customXml" Target="../customXml/item3.xml"/><Relationship Id="rId5" Type="http://schemas.openxmlformats.org/officeDocument/2006/relationships/theme" Target="theme/theme1.xml"/><Relationship Id="rId10" Type="http://schemas.openxmlformats.org/officeDocument/2006/relationships/customXml" Target="../customXml/item2.xml"/><Relationship Id="rId4" Type="http://schemas.openxmlformats.org/officeDocument/2006/relationships/viewProps" Target="viewProps.xml"/><Relationship Id="rId9" Type="http://schemas.openxmlformats.org/officeDocument/2006/relationships/customXml" Target="../customXml/item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ylan Breger" userId="9b3da09f-10fe-42ec-9aa5-9fa2a3e9cc20" providerId="ADAL" clId="{C18FB14A-66B9-4286-8D7B-8D7C783DA73F}"/>
    <pc:docChg chg="addSld modSld">
      <pc:chgData name="Dylan Breger" userId="9b3da09f-10fe-42ec-9aa5-9fa2a3e9cc20" providerId="ADAL" clId="{C18FB14A-66B9-4286-8D7B-8D7C783DA73F}" dt="2024-11-08T18:17:46.133" v="0"/>
      <pc:docMkLst>
        <pc:docMk/>
      </pc:docMkLst>
      <pc:sldChg chg="add">
        <pc:chgData name="Dylan Breger" userId="9b3da09f-10fe-42ec-9aa5-9fa2a3e9cc20" providerId="ADAL" clId="{C18FB14A-66B9-4286-8D7B-8D7C783DA73F}" dt="2024-11-08T18:17:46.133" v="0"/>
        <pc:sldMkLst>
          <pc:docMk/>
          <pc:sldMk cId="3198792136" sldId="2147376471"/>
        </pc:sldMkLst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568291039172838"/>
          <c:y val="0.11151943233414585"/>
          <c:w val="0.81431708960827165"/>
          <c:h val="0.85462746685994684"/>
        </c:manualLayout>
      </c:layout>
      <c:barChart>
        <c:barDir val="bar"/>
        <c:grouping val="percent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Only English</c:v>
                </c:pt>
              </c:strCache>
            </c:strRef>
          </c:tx>
          <c:spPr>
            <a:solidFill>
              <a:srgbClr val="1B146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bg1"/>
                    </a:solidFill>
                    <a:latin typeface="Helvetica" panose="020B0403020202020204"/>
                    <a:ea typeface="+mn-ea"/>
                    <a:cs typeface="Helvetica" panose="020B0403020202020204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All Hispanic Adults</c:v>
                </c:pt>
                <c:pt idx="1">
                  <c:v>First Generation</c:v>
                </c:pt>
                <c:pt idx="2">
                  <c:v>Second Generation</c:v>
                </c:pt>
                <c:pt idx="3">
                  <c:v>Third Generation</c:v>
                </c:pt>
              </c:strCache>
            </c:strRef>
          </c:cat>
          <c:val>
            <c:numRef>
              <c:f>Sheet1!$B$2:$B$5</c:f>
              <c:numCache>
                <c:formatCode>0%</c:formatCode>
                <c:ptCount val="4"/>
                <c:pt idx="0">
                  <c:v>0.17</c:v>
                </c:pt>
                <c:pt idx="1">
                  <c:v>0.06</c:v>
                </c:pt>
                <c:pt idx="2">
                  <c:v>0.23</c:v>
                </c:pt>
                <c:pt idx="3">
                  <c:v>0.38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486-4452-80EF-22073D558BB1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Mostly English</c:v>
                </c:pt>
              </c:strCache>
            </c:strRef>
          </c:tx>
          <c:spPr>
            <a:solidFill>
              <a:srgbClr val="ED3C8D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bg1"/>
                    </a:solidFill>
                    <a:latin typeface="Helvetica" panose="020B0604020202020204"/>
                    <a:ea typeface="+mn-ea"/>
                    <a:cs typeface="Helvetica" panose="020B0604020202020204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All Hispanic Adults</c:v>
                </c:pt>
                <c:pt idx="1">
                  <c:v>First Generation</c:v>
                </c:pt>
                <c:pt idx="2">
                  <c:v>Second Generation</c:v>
                </c:pt>
                <c:pt idx="3">
                  <c:v>Third Generation</c:v>
                </c:pt>
              </c:strCache>
            </c:strRef>
          </c:cat>
          <c:val>
            <c:numRef>
              <c:f>Sheet1!$C$2:$C$5</c:f>
              <c:numCache>
                <c:formatCode>0%</c:formatCode>
                <c:ptCount val="4"/>
                <c:pt idx="0">
                  <c:v>0.28000000000000003</c:v>
                </c:pt>
                <c:pt idx="1">
                  <c:v>0.15</c:v>
                </c:pt>
                <c:pt idx="2">
                  <c:v>0.39</c:v>
                </c:pt>
                <c:pt idx="3">
                  <c:v>0.45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486-4452-80EF-22073D558BB1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Mostly Spanish</c:v>
                </c:pt>
              </c:strCache>
            </c:strRef>
          </c:tx>
          <c:spPr>
            <a:solidFill>
              <a:srgbClr val="4EBEA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bg1"/>
                    </a:solidFill>
                    <a:latin typeface="Helvetica" panose="020B0604020202020204"/>
                    <a:ea typeface="+mn-ea"/>
                    <a:cs typeface="Helvetica" panose="020B0604020202020204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All Hispanic Adults</c:v>
                </c:pt>
                <c:pt idx="1">
                  <c:v>First Generation</c:v>
                </c:pt>
                <c:pt idx="2">
                  <c:v>Second Generation</c:v>
                </c:pt>
                <c:pt idx="3">
                  <c:v>Third Generation</c:v>
                </c:pt>
              </c:strCache>
            </c:strRef>
          </c:cat>
          <c:val>
            <c:numRef>
              <c:f>Sheet1!$D$2:$D$5</c:f>
              <c:numCache>
                <c:formatCode>0%</c:formatCode>
                <c:ptCount val="4"/>
                <c:pt idx="0">
                  <c:v>0.33</c:v>
                </c:pt>
                <c:pt idx="1">
                  <c:v>0.43</c:v>
                </c:pt>
                <c:pt idx="2">
                  <c:v>0.27</c:v>
                </c:pt>
                <c:pt idx="3">
                  <c:v>0.13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8486-4452-80EF-22073D558BB1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Only Spanish</c:v>
                </c:pt>
              </c:strCache>
            </c:strRef>
          </c:tx>
          <c:spPr>
            <a:solidFill>
              <a:srgbClr val="00BFF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bg1"/>
                    </a:solidFill>
                    <a:latin typeface="Helvetica" panose="020B0604020202020204"/>
                    <a:ea typeface="+mn-ea"/>
                    <a:cs typeface="Helvetica" panose="020B0604020202020204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All Hispanic Adults</c:v>
                </c:pt>
                <c:pt idx="1">
                  <c:v>First Generation</c:v>
                </c:pt>
                <c:pt idx="2">
                  <c:v>Second Generation</c:v>
                </c:pt>
                <c:pt idx="3">
                  <c:v>Third Generation</c:v>
                </c:pt>
              </c:strCache>
            </c:strRef>
          </c:cat>
          <c:val>
            <c:numRef>
              <c:f>Sheet1!$E$2:$E$5</c:f>
              <c:numCache>
                <c:formatCode>0%</c:formatCode>
                <c:ptCount val="4"/>
                <c:pt idx="0">
                  <c:v>0.22</c:v>
                </c:pt>
                <c:pt idx="1">
                  <c:v>0.36</c:v>
                </c:pt>
                <c:pt idx="2">
                  <c:v>0.11</c:v>
                </c:pt>
                <c:pt idx="3">
                  <c:v>0.03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8486-4452-80EF-22073D558BB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overlap val="100"/>
        <c:axId val="809079503"/>
        <c:axId val="809077103"/>
      </c:barChart>
      <c:catAx>
        <c:axId val="809079503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rgbClr val="1B1464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rgbClr val="1B1464"/>
                </a:solidFill>
                <a:latin typeface="Helvetica" panose="020B0604020202020204"/>
                <a:ea typeface="+mn-ea"/>
                <a:cs typeface="Helvetica" panose="020B0604020202020204"/>
              </a:defRPr>
            </a:pPr>
            <a:endParaRPr lang="en-US"/>
          </a:p>
        </c:txPr>
        <c:crossAx val="809077103"/>
        <c:crosses val="autoZero"/>
        <c:auto val="1"/>
        <c:lblAlgn val="ctr"/>
        <c:lblOffset val="100"/>
        <c:noMultiLvlLbl val="0"/>
      </c:catAx>
      <c:valAx>
        <c:axId val="809077103"/>
        <c:scaling>
          <c:orientation val="minMax"/>
        </c:scaling>
        <c:delete val="1"/>
        <c:axPos val="t"/>
        <c:numFmt formatCode="0%" sourceLinked="1"/>
        <c:majorTickMark val="none"/>
        <c:minorTickMark val="none"/>
        <c:tickLblPos val="nextTo"/>
        <c:crossAx val="809079503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rgbClr val="1B1464"/>
              </a:solidFill>
              <a:latin typeface="Helvetica" panose="020B0403020202020204"/>
              <a:ea typeface="+mn-ea"/>
              <a:cs typeface="Helvetica" panose="020B0403020202020204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B4D757-162B-829C-5D45-9FCE26F91E4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CF626FB-C67A-D626-2E26-9B1616DAF86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96D21D8-D068-C1EA-D84F-F597D18D83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50D8FA-5EA0-475F-A825-1FE6453AF91A}" type="datetimeFigureOut">
              <a:rPr lang="en-US" smtClean="0"/>
              <a:t>11/8/2024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A89E24-C0D5-6F90-B0A6-C7140AAD1B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CD8FB8-2334-F700-AAA8-0B8ABED5D3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2B0B2-DF6B-44D9-B063-37F631E4E7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78526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1F3D42-031A-DF73-56ED-58A19ADE17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4E0DE92-600E-018E-72F9-34E44F756E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F4BDBC7-CADB-6850-7799-22672CAA17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50D8FA-5EA0-475F-A825-1FE6453AF91A}" type="datetimeFigureOut">
              <a:rPr lang="en-US" smtClean="0"/>
              <a:t>11/8/2024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87A455B-73B8-B4A1-7C73-7DFC352B84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1437108-B443-AF97-0225-72BA8C4201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2B0B2-DF6B-44D9-B063-37F631E4E7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11214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D15360E-53AC-687F-6A1A-346693A4823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E4E3A58-E446-0908-BABF-EC50AEA76AC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DC1DEC1-4E0E-3332-5999-E52F05E370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50D8FA-5EA0-475F-A825-1FE6453AF91A}" type="datetimeFigureOut">
              <a:rPr lang="en-US" smtClean="0"/>
              <a:t>11/8/2024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984449-1C51-1B83-FC8F-8BBFC28B9F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AEE3072-8A1E-47A9-8092-C3B083EBA3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2B0B2-DF6B-44D9-B063-37F631E4E7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39260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66C8C4-7992-A92C-233E-61AFA2E9E8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DB0739-B9CD-58F7-3458-81369F0F702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AC394FF-9801-2FF4-ED7A-9BF7A7EDAB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50D8FA-5EA0-475F-A825-1FE6453AF91A}" type="datetimeFigureOut">
              <a:rPr lang="en-US" smtClean="0"/>
              <a:t>11/8/2024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84FA5D6-5F22-CDB9-E0D1-E19CD45C11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6E09A5-D3CE-37A3-85C3-155823E304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2B0B2-DF6B-44D9-B063-37F631E4E7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66282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6CCFF4-62F3-069D-3649-B32CD694D5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5ABBE9B-5920-9630-B6F4-50A44A4E6FD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F728E1-0DEA-67A1-1DA6-03E1D8C5DD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50D8FA-5EA0-475F-A825-1FE6453AF91A}" type="datetimeFigureOut">
              <a:rPr lang="en-US" smtClean="0"/>
              <a:t>11/8/2024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F420DDA-4349-2CEB-ACE6-4FEE5C2618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93379F9-0D1B-4B41-D5EC-912E0DDED6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2B0B2-DF6B-44D9-B063-37F631E4E7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95089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E09FBA-9F1D-D5F0-45FE-B215B2B43F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32BBCC-4B1E-9D0C-D359-246AC0749E8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89CF2D3-396B-01E2-0E78-F3A048EBC65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19EBEB5-03AF-013A-1710-10305526AF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50D8FA-5EA0-475F-A825-1FE6453AF91A}" type="datetimeFigureOut">
              <a:rPr lang="en-US" smtClean="0"/>
              <a:t>11/8/2024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06D3C13-F20A-0D39-65F3-D1EAE7C0AC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4DE5E31-7217-F849-40D1-E3E2B67B0D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2B0B2-DF6B-44D9-B063-37F631E4E7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96066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E40A18-F3AF-B5F4-25D4-DDFC2ACAD0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52A1DC7-B076-E4BE-5E1F-FFBE6016C2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CC02B17-E37A-4287-98A1-58AC32FF85A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004753C-7383-2F50-90C7-8E61EDA9A89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C9F3C9A-128A-4BE6-3B6B-C84C97821F1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1B0751C-2CDA-ACEE-81A2-E688464C3F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50D8FA-5EA0-475F-A825-1FE6453AF91A}" type="datetimeFigureOut">
              <a:rPr lang="en-US" smtClean="0"/>
              <a:t>11/8/2024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F490E1D-2F45-B634-2992-D856F8650E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CB15D11-7773-B8A4-B19D-DAA0FC1F64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2B0B2-DF6B-44D9-B063-37F631E4E7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38821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2FB8A3-218D-5A11-5EFA-2FBABC6ED9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7EA2AF1-B5B9-D0D8-23CC-0E3E68A8EB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50D8FA-5EA0-475F-A825-1FE6453AF91A}" type="datetimeFigureOut">
              <a:rPr lang="en-US" smtClean="0"/>
              <a:t>11/8/2024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BE17F45-EAD5-0FB2-B17E-CA02014F18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DF8F1F3-9015-6ABB-6F7F-3E3E660A93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2B0B2-DF6B-44D9-B063-37F631E4E7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65213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CD97C24-68B7-7AE0-AD42-D18092874A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50D8FA-5EA0-475F-A825-1FE6453AF91A}" type="datetimeFigureOut">
              <a:rPr lang="en-US" smtClean="0"/>
              <a:t>11/8/2024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30F8773-D873-A9CC-D2C3-6C08F45D6D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CA59E2C-985A-C213-DB85-6AFB459748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2B0B2-DF6B-44D9-B063-37F631E4E7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84260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73FEE5-48AB-C108-E6EC-12EF404B1B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E394F2-66C1-13D2-6008-5973EC9987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974F3CE-7938-CC50-BC77-89C1EE93326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E964817-E22C-A959-861E-2DEC533771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50D8FA-5EA0-475F-A825-1FE6453AF91A}" type="datetimeFigureOut">
              <a:rPr lang="en-US" smtClean="0"/>
              <a:t>11/8/2024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CE75FA5-4B29-14B0-D146-489BCDB648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33F8859-A7E0-5C9C-EF86-BC773FCAD1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2B0B2-DF6B-44D9-B063-37F631E4E7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87360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83234B-E6D0-E9DE-B336-FB3EF86519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3CC8BA7-1F64-7E58-7126-1EEC26E23FF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172D600-1C1B-2E75-3F19-FD336BCFF22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B49C76F-3F9B-F12C-8123-55A3C28305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50D8FA-5EA0-475F-A825-1FE6453AF91A}" type="datetimeFigureOut">
              <a:rPr lang="en-US" smtClean="0"/>
              <a:t>11/8/2024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8F7CF80-25FE-B673-0BAB-E4844610BE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4BB91E0-9373-7072-7D83-15962B679F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2B0B2-DF6B-44D9-B063-37F631E4E7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94069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61A2599-16A1-D473-3753-271F74915E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DF2C235-1062-C3E9-E288-F8C5BEB7B2D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264DB8-CB1C-443E-80F0-20D8C389D62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050D8FA-5EA0-475F-A825-1FE6453AF91A}" type="datetimeFigureOut">
              <a:rPr lang="en-US" smtClean="0"/>
              <a:t>11/8/2024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B9FBAFD-88F0-9FBD-3180-4ED17FEE4B4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246FFA-2631-7751-72D9-FE6EDB20171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482B0B2-DF6B-44D9-B063-37F631E4E7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37221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thevab.com/insights" TargetMode="External"/><Relationship Id="rId7" Type="http://schemas.openxmlformats.org/officeDocument/2006/relationships/chart" Target="../charts/chart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www.mrisimmons.com/reports/the-state-of-the-hispanic-american-consumer-2024/" TargetMode="External"/><Relationship Id="rId5" Type="http://schemas.openxmlformats.org/officeDocument/2006/relationships/image" Target="../media/image2.png"/><Relationship Id="rId4" Type="http://schemas.openxmlformats.org/officeDocument/2006/relationships/hyperlink" Target="https://thevab.com/signin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6D495A82-84FE-2696-CD92-B8CBCD10BFB5}"/>
              </a:ext>
            </a:extLst>
          </p:cNvPr>
          <p:cNvSpPr/>
          <p:nvPr/>
        </p:nvSpPr>
        <p:spPr>
          <a:xfrm>
            <a:off x="0" y="1685013"/>
            <a:ext cx="12192000" cy="5172987"/>
          </a:xfrm>
          <a:prstGeom prst="rect">
            <a:avLst/>
          </a:prstGeom>
          <a:solidFill>
            <a:srgbClr val="E2E8F1"/>
          </a:solidFill>
          <a:ln>
            <a:solidFill>
              <a:srgbClr val="E2E8F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86F1AA3E-2C9D-86F9-F1FE-5C976E9258DB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"/>
          <a:stretch/>
        </p:blipFill>
        <p:spPr>
          <a:xfrm>
            <a:off x="483207" y="6519043"/>
            <a:ext cx="11708793" cy="350107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8FF1B0CB-4397-4D8E-95C0-BEFF9A13B020}"/>
              </a:ext>
            </a:extLst>
          </p:cNvPr>
          <p:cNvSpPr/>
          <p:nvPr/>
        </p:nvSpPr>
        <p:spPr>
          <a:xfrm>
            <a:off x="483207" y="6533170"/>
            <a:ext cx="1168727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b="1" i="0" u="sng" strike="noStrike" kern="1200" cap="none" spc="150" normalizeH="0" noProof="0">
                <a:ln>
                  <a:noFill/>
                </a:ln>
                <a:solidFill>
                  <a:srgbClr val="00BFF2"/>
                </a:solidFill>
                <a:effectLst/>
                <a:uLnTx/>
                <a:uFillTx/>
                <a:latin typeface="Helvetica" pitchFamily="2" charset="0"/>
                <a:ea typeface="Open Sans" panose="020B0606030504020204" pitchFamily="34" charset="0"/>
                <a:cs typeface="Open Sans" panose="020B060603050402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theVAB.com/insights</a:t>
            </a:r>
            <a:endParaRPr kumimoji="0" lang="en-US" b="1" i="0" u="sng" strike="noStrike" kern="1200" cap="none" spc="150" normalizeH="0" noProof="0">
              <a:ln>
                <a:noFill/>
              </a:ln>
              <a:solidFill>
                <a:srgbClr val="00BFF2"/>
              </a:solidFill>
              <a:effectLst/>
              <a:uLnTx/>
              <a:uFillTx/>
              <a:latin typeface="Helvetica" pitchFamily="2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01BACD0F-ADC4-D7DD-A1AB-AC9DDE4E19AF}"/>
              </a:ext>
            </a:extLst>
          </p:cNvPr>
          <p:cNvSpPr/>
          <p:nvPr/>
        </p:nvSpPr>
        <p:spPr>
          <a:xfrm>
            <a:off x="260328" y="546170"/>
            <a:ext cx="10007624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600" b="1">
                <a:solidFill>
                  <a:srgbClr val="1B1464"/>
                </a:solidFill>
                <a:latin typeface="Helvetica" pitchFamily="2" charset="0"/>
              </a:rPr>
              <a:t>Over 60% of Hispanic adults speak both English and Spanish at home to some degree, however this varies by generation</a:t>
            </a:r>
            <a:endParaRPr kumimoji="0" lang="en-US" sz="2600" b="1" i="0" u="none" strike="noStrike" kern="1200" cap="none" spc="0" normalizeH="0" baseline="0" noProof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Helvetica" pitchFamily="2" charset="0"/>
              <a:ea typeface="+mn-ea"/>
              <a:cs typeface="+mn-cs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9D606B7E-F774-8343-1436-ADBB354D3A35}"/>
              </a:ext>
            </a:extLst>
          </p:cNvPr>
          <p:cNvSpPr txBox="1"/>
          <p:nvPr/>
        </p:nvSpPr>
        <p:spPr>
          <a:xfrm>
            <a:off x="10267952" y="26057"/>
            <a:ext cx="1924048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50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Scan or click to access more multicultural insights</a:t>
            </a:r>
          </a:p>
        </p:txBody>
      </p:sp>
      <p:pic>
        <p:nvPicPr>
          <p:cNvPr id="14" name="Picture 2">
            <a:hlinkClick r:id="rId4"/>
            <a:extLst>
              <a:ext uri="{FF2B5EF4-FFF2-40B4-BE49-F238E27FC236}">
                <a16:creationId xmlns:a16="http://schemas.microsoft.com/office/drawing/2014/main" id="{DB2D1F2C-57CA-80B6-FE90-EF12E49FBB5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8627" t="8925" r="8225" b="7734"/>
          <a:stretch/>
        </p:blipFill>
        <p:spPr bwMode="auto">
          <a:xfrm>
            <a:off x="10676741" y="521763"/>
            <a:ext cx="1106470" cy="11090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Rectangle 14">
            <a:extLst>
              <a:ext uri="{FF2B5EF4-FFF2-40B4-BE49-F238E27FC236}">
                <a16:creationId xmlns:a16="http://schemas.microsoft.com/office/drawing/2014/main" id="{5FB4D567-E880-841C-15ED-6511147D1CBE}"/>
              </a:ext>
            </a:extLst>
          </p:cNvPr>
          <p:cNvSpPr/>
          <p:nvPr/>
        </p:nvSpPr>
        <p:spPr>
          <a:xfrm>
            <a:off x="10267952" y="0"/>
            <a:ext cx="1924048" cy="1671565"/>
          </a:xfrm>
          <a:prstGeom prst="rect">
            <a:avLst/>
          </a:prstGeom>
          <a:noFill/>
          <a:ln w="28575">
            <a:solidFill>
              <a:srgbClr val="ED3C8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0FE29F1-947E-A5C9-3748-DA6B1919AE72}"/>
              </a:ext>
            </a:extLst>
          </p:cNvPr>
          <p:cNvSpPr/>
          <p:nvPr/>
        </p:nvSpPr>
        <p:spPr>
          <a:xfrm>
            <a:off x="-4" y="1"/>
            <a:ext cx="3764608" cy="271196"/>
          </a:xfrm>
          <a:prstGeom prst="rect">
            <a:avLst/>
          </a:prstGeom>
          <a:solidFill>
            <a:srgbClr val="1B1464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Hispanic Consumers: Language Preferred at Home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AC4117F2-7A54-FA28-42C3-3C4DA1176A0A}"/>
              </a:ext>
            </a:extLst>
          </p:cNvPr>
          <p:cNvSpPr txBox="1"/>
          <p:nvPr/>
        </p:nvSpPr>
        <p:spPr>
          <a:xfrm>
            <a:off x="0" y="1691787"/>
            <a:ext cx="1219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R="0" lvl="0" indent="0" algn="ctr" defTabSz="586082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200" b="1" i="0" u="sng" strike="noStrike" cap="none" spc="0" normalizeH="0" baseline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 Light" panose="020B0403020202020204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marL="0" marR="0" lvl="0" indent="0" algn="ctr" defTabSz="58608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sng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604020202020204" pitchFamily="34" charset="0"/>
                <a:ea typeface="Open Sans" panose="020B0606030504020204" pitchFamily="34" charset="0"/>
                <a:cs typeface="Helvetica" panose="020B0604020202020204" pitchFamily="34" charset="0"/>
              </a:rPr>
              <a:t>Language Preferred to Speak at Home by Generation</a:t>
            </a:r>
          </a:p>
          <a:p>
            <a:pPr marL="0" marR="0" lvl="0" indent="0" algn="ctr" defTabSz="58608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0" u="none">
                <a:latin typeface="Helvetica" panose="020B0604020202020204" pitchFamily="34" charset="0"/>
                <a:cs typeface="Helvetica" panose="020B0604020202020204" pitchFamily="34" charset="0"/>
              </a:rPr>
              <a:t>Among Hispanic Adults</a:t>
            </a:r>
            <a:endParaRPr kumimoji="0" lang="en-US" b="0" i="0" u="none" strike="noStrike" kern="1200" cap="none" spc="0" normalizeH="0" baseline="0" noProof="0">
              <a:ln>
                <a:noFill/>
              </a:ln>
              <a:solidFill>
                <a:srgbClr val="1F1A62"/>
              </a:solidFill>
              <a:effectLst/>
              <a:uLnTx/>
              <a:uFillTx/>
              <a:latin typeface="Helvetica" panose="020B0604020202020204" pitchFamily="34" charset="0"/>
              <a:ea typeface="Open Sans" panose="020B0606030504020204" pitchFamily="34" charset="0"/>
              <a:cs typeface="Helvetica" panose="020B0604020202020204" pitchFamily="34" charset="0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DAB83A09-DCE7-E34A-2435-8F78E31612D2}"/>
              </a:ext>
            </a:extLst>
          </p:cNvPr>
          <p:cNvSpPr txBox="1">
            <a:spLocks/>
          </p:cNvSpPr>
          <p:nvPr/>
        </p:nvSpPr>
        <p:spPr>
          <a:xfrm>
            <a:off x="-3" y="6137589"/>
            <a:ext cx="12202272" cy="276999"/>
          </a:xfrm>
          <a:prstGeom prst="rect">
            <a:avLst/>
          </a:prstGeom>
          <a:solidFill>
            <a:srgbClr val="ED3C8D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1" u="none" strike="noStrike" kern="120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Click here to see more insights from </a:t>
            </a:r>
            <a:r>
              <a:rPr kumimoji="0" lang="en-US" sz="1200" b="1" i="1" u="sng" strike="noStrike" kern="1200" cap="none" spc="0" normalizeH="0" baseline="0" noProof="0">
                <a:ln>
                  <a:noFill/>
                </a:ln>
                <a:solidFill>
                  <a:srgbClr val="FFE60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MRI-Simmons</a:t>
            </a:r>
            <a:endParaRPr kumimoji="0" lang="en-US" sz="1200" b="1" i="1" u="sng" strike="noStrike" kern="1200" cap="none" spc="0" normalizeH="0" baseline="0" noProof="0">
              <a:ln>
                <a:noFill/>
              </a:ln>
              <a:solidFill>
                <a:srgbClr val="FFE600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60AE51D8-29E0-7F7C-C7B6-91070DAF169C}"/>
              </a:ext>
            </a:extLst>
          </p:cNvPr>
          <p:cNvSpPr txBox="1"/>
          <p:nvPr/>
        </p:nvSpPr>
        <p:spPr>
          <a:xfrm>
            <a:off x="390617" y="5951282"/>
            <a:ext cx="11538916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Source: </a:t>
            </a:r>
            <a:r>
              <a:rPr lang="en-US" sz="700">
                <a:solidFill>
                  <a:srgbClr val="1B1464"/>
                </a:solidFill>
                <a:latin typeface="Helvetica" panose="020B0403020202020204" pitchFamily="34" charset="0"/>
              </a:rPr>
              <a:t>MRI-Simmons, </a:t>
            </a:r>
            <a:r>
              <a:rPr lang="en-US" sz="700" i="1">
                <a:solidFill>
                  <a:srgbClr val="1B1464"/>
                </a:solidFill>
                <a:latin typeface="Helvetica" panose="020B0403020202020204" pitchFamily="34" charset="0"/>
              </a:rPr>
              <a:t>The State of the Hispanic American Consumer, </a:t>
            </a:r>
            <a:r>
              <a:rPr lang="en-US" sz="700">
                <a:solidFill>
                  <a:srgbClr val="1B1464"/>
                </a:solidFill>
                <a:latin typeface="Helvetica" panose="020B0403020202020204" pitchFamily="34" charset="0"/>
              </a:rPr>
              <a:t>2024.</a:t>
            </a:r>
            <a:endParaRPr kumimoji="0" lang="en-US" sz="700" b="0" i="0" u="none" strike="noStrike" kern="1200" cap="none" spc="0" normalizeH="0" baseline="0" noProof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Helvetica" panose="020B0403020202020204" pitchFamily="34" charset="0"/>
              <a:ea typeface="+mn-ea"/>
              <a:cs typeface="+mn-cs"/>
            </a:endParaRPr>
          </a:p>
        </p:txBody>
      </p:sp>
      <p:graphicFrame>
        <p:nvGraphicFramePr>
          <p:cNvPr id="20" name="Chart 19">
            <a:extLst>
              <a:ext uri="{FF2B5EF4-FFF2-40B4-BE49-F238E27FC236}">
                <a16:creationId xmlns:a16="http://schemas.microsoft.com/office/drawing/2014/main" id="{BE0D821C-7B53-6154-0F01-CF1EAE00D24A}"/>
              </a:ext>
            </a:extLst>
          </p:cNvPr>
          <p:cNvGraphicFramePr/>
          <p:nvPr/>
        </p:nvGraphicFramePr>
        <p:xfrm>
          <a:off x="673404" y="2086709"/>
          <a:ext cx="10845193" cy="40508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5FC5DF14-3ABD-DB10-0F81-6DF203EF65A3}"/>
              </a:ext>
            </a:extLst>
          </p:cNvPr>
          <p:cNvCxnSpPr/>
          <p:nvPr/>
        </p:nvCxnSpPr>
        <p:spPr>
          <a:xfrm>
            <a:off x="573932" y="3326860"/>
            <a:ext cx="11284085" cy="0"/>
          </a:xfrm>
          <a:prstGeom prst="line">
            <a:avLst/>
          </a:prstGeom>
          <a:ln>
            <a:solidFill>
              <a:srgbClr val="1B1464"/>
            </a:solidFill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987921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24291D3CFFFB3468A8BEBC160241642" ma:contentTypeVersion="18" ma:contentTypeDescription="Create a new document." ma:contentTypeScope="" ma:versionID="387be907f486394efa0aa922f6891cb4">
  <xsd:schema xmlns:xsd="http://www.w3.org/2001/XMLSchema" xmlns:xs="http://www.w3.org/2001/XMLSchema" xmlns:p="http://schemas.microsoft.com/office/2006/metadata/properties" xmlns:ns2="97cdb7a3-d8d8-4d5a-8559-ae518cf29f49" xmlns:ns3="8ffbcc2d-a520-42b9-8ca7-e090664160a6" targetNamespace="http://schemas.microsoft.com/office/2006/metadata/properties" ma:root="true" ma:fieldsID="5bf9659b688e4d2890b1db6b33d4e217" ns2:_="" ns3:_="">
    <xsd:import namespace="97cdb7a3-d8d8-4d5a-8559-ae518cf29f49"/>
    <xsd:import namespace="8ffbcc2d-a520-42b9-8ca7-e090664160a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LengthInSecond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7cdb7a3-d8d8-4d5a-8559-ae518cf29f4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8c637ead-fd64-45b4-abde-ec2d09ec102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ffbcc2d-a520-42b9-8ca7-e090664160a6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192ae5e6-0bf7-4809-94d2-b453c12df252}" ma:internalName="TaxCatchAll" ma:showField="CatchAllData" ma:web="8ffbcc2d-a520-42b9-8ca7-e090664160a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8ffbcc2d-a520-42b9-8ca7-e090664160a6" xsi:nil="true"/>
    <lcf76f155ced4ddcb4097134ff3c332f xmlns="97cdb7a3-d8d8-4d5a-8559-ae518cf29f49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1AEDFB98-06DD-4114-85D0-7761C8832436}"/>
</file>

<file path=customXml/itemProps2.xml><?xml version="1.0" encoding="utf-8"?>
<ds:datastoreItem xmlns:ds="http://schemas.openxmlformats.org/officeDocument/2006/customXml" ds:itemID="{1E45858B-0AF4-4624-A9B6-5EF6F218D1FC}"/>
</file>

<file path=customXml/itemProps3.xml><?xml version="1.0" encoding="utf-8"?>
<ds:datastoreItem xmlns:ds="http://schemas.openxmlformats.org/officeDocument/2006/customXml" ds:itemID="{DA20E915-7E30-4F9E-9D68-67DA8033C207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75</Words>
  <Application>Microsoft Office PowerPoint</Application>
  <PresentationFormat>Widescreen</PresentationFormat>
  <Paragraphs>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Aptos</vt:lpstr>
      <vt:lpstr>Aptos Display</vt:lpstr>
      <vt:lpstr>Arial</vt:lpstr>
      <vt:lpstr>Calibri</vt:lpstr>
      <vt:lpstr>Helvetica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Dylan Breger</dc:creator>
  <cp:lastModifiedBy>Dylan Breger</cp:lastModifiedBy>
  <cp:revision>1</cp:revision>
  <dcterms:created xsi:type="dcterms:W3CDTF">2024-11-08T18:17:45Z</dcterms:created>
  <dcterms:modified xsi:type="dcterms:W3CDTF">2024-11-08T18:17:48Z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0x010100C24291D3CFFFB3468A8BEBC160241642</vt:lpwstr>
  </property>
</Properties>
</file>