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2147327122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1FCAE95-C2AF-48D9-BC3E-5BA327804BC4}" v="1" dt="2024-05-01T14:50:44.861"/>
    <p1510:client id="{A7268906-B7E0-4870-AA5C-E9FCF4FCB0D8}" v="1" dt="2024-05-01T22:58:07.46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59" d="100"/>
          <a:sy n="59" d="100"/>
        </p:scale>
        <p:origin x="384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ylan Breger" userId="9b3da09f-10fe-42ec-9aa5-9fa2a3e9cc20" providerId="ADAL" clId="{71FCAE95-C2AF-48D9-BC3E-5BA327804BC4}"/>
    <pc:docChg chg="addSld delSld modSld">
      <pc:chgData name="Dylan Breger" userId="9b3da09f-10fe-42ec-9aa5-9fa2a3e9cc20" providerId="ADAL" clId="{71FCAE95-C2AF-48D9-BC3E-5BA327804BC4}" dt="2024-05-01T14:50:45.828" v="1" actId="47"/>
      <pc:docMkLst>
        <pc:docMk/>
      </pc:docMkLst>
      <pc:sldChg chg="del">
        <pc:chgData name="Dylan Breger" userId="9b3da09f-10fe-42ec-9aa5-9fa2a3e9cc20" providerId="ADAL" clId="{71FCAE95-C2AF-48D9-BC3E-5BA327804BC4}" dt="2024-05-01T14:50:45.828" v="1" actId="47"/>
        <pc:sldMkLst>
          <pc:docMk/>
          <pc:sldMk cId="2357264963" sldId="2147327122"/>
        </pc:sldMkLst>
      </pc:sldChg>
      <pc:sldChg chg="add">
        <pc:chgData name="Dylan Breger" userId="9b3da09f-10fe-42ec-9aa5-9fa2a3e9cc20" providerId="ADAL" clId="{71FCAE95-C2AF-48D9-BC3E-5BA327804BC4}" dt="2024-05-01T14:50:44.860" v="0"/>
        <pc:sldMkLst>
          <pc:docMk/>
          <pc:sldMk cId="3561328286" sldId="2147327123"/>
        </pc:sldMkLst>
      </pc:sldChg>
    </pc:docChg>
  </pc:docChgLst>
  <pc:docChgLst>
    <pc:chgData name="Dylan Breger" userId="9b3da09f-10fe-42ec-9aa5-9fa2a3e9cc20" providerId="ADAL" clId="{A7268906-B7E0-4870-AA5C-E9FCF4FCB0D8}"/>
    <pc:docChg chg="addSld delSld modSld">
      <pc:chgData name="Dylan Breger" userId="9b3da09f-10fe-42ec-9aa5-9fa2a3e9cc20" providerId="ADAL" clId="{A7268906-B7E0-4870-AA5C-E9FCF4FCB0D8}" dt="2024-05-01T22:58:07.463" v="1"/>
      <pc:docMkLst>
        <pc:docMk/>
      </pc:docMkLst>
      <pc:sldChg chg="add">
        <pc:chgData name="Dylan Breger" userId="9b3da09f-10fe-42ec-9aa5-9fa2a3e9cc20" providerId="ADAL" clId="{A7268906-B7E0-4870-AA5C-E9FCF4FCB0D8}" dt="2024-05-01T22:58:07.463" v="1"/>
        <pc:sldMkLst>
          <pc:docMk/>
          <pc:sldMk cId="2357264963" sldId="2147327122"/>
        </pc:sldMkLst>
      </pc:sldChg>
      <pc:sldChg chg="del">
        <pc:chgData name="Dylan Breger" userId="9b3da09f-10fe-42ec-9aa5-9fa2a3e9cc20" providerId="ADAL" clId="{A7268906-B7E0-4870-AA5C-E9FCF4FCB0D8}" dt="2024-05-01T22:58:07.127" v="0" actId="47"/>
        <pc:sldMkLst>
          <pc:docMk/>
          <pc:sldMk cId="3561328286" sldId="2147327123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8DCE9FD-744D-4CD3-955B-CE9AC8CC1275}" type="datetimeFigureOut">
              <a:rPr lang="en-US" smtClean="0"/>
              <a:t>5/1/2024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221ECE1-78BA-4CEF-A093-1E880DB02D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7044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89805E-EBCF-9312-CE71-139CFBEF388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6AB7BDB-8BD6-AF90-7646-F5B1AD5BCF4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9CE1EF3-B89B-79E8-AFB9-8037F18076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1FA119-1B4A-49A2-B0CD-6EBE4764EFCA}" type="datetimeFigureOut">
              <a:rPr lang="en-US" smtClean="0"/>
              <a:t>5/1/2024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8DE465B-301F-796C-657B-A30A25A804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31991E9-ED51-9A79-6919-936CCC7235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6A0D36-5A75-448D-99AB-7BABE52D1C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8265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DA0B89-A872-5841-1696-9681238AC1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E896420-565A-BE1D-81E5-2BA671CC155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A518362-1F02-BD99-9EBB-A8B20363E9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1FA119-1B4A-49A2-B0CD-6EBE4764EFCA}" type="datetimeFigureOut">
              <a:rPr lang="en-US" smtClean="0"/>
              <a:t>5/1/2024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91B4C8-A293-9331-F8B1-E60E7CF65A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7B27BB-768A-1C01-40B7-95B2655FE2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6A0D36-5A75-448D-99AB-7BABE52D1C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10330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94F20F8-7B69-FA68-0B85-43F7E2FE32A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F6B99C9-E340-D88E-16F1-22D44AF9468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A7F19E-2D5B-A9A5-2C8E-67FC950522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1FA119-1B4A-49A2-B0CD-6EBE4764EFCA}" type="datetimeFigureOut">
              <a:rPr lang="en-US" smtClean="0"/>
              <a:t>5/1/2024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9599A2F-7497-178C-4908-6C479F283F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7D349C-915F-1ECE-D645-CC882F3D53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6A0D36-5A75-448D-99AB-7BABE52D1C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52155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3F099D-F36F-5AEC-E4DA-A361382873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C4B117-C9D6-50D1-88C3-D6B188EC74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3D40A8C-52CC-714A-61F6-AF2E2C126D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1FA119-1B4A-49A2-B0CD-6EBE4764EFCA}" type="datetimeFigureOut">
              <a:rPr lang="en-US" smtClean="0"/>
              <a:t>5/1/2024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4FB49BE-B820-E3A9-2656-DA1A8682FE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6E69C6A-ABFA-FBE4-DC1F-75B6DB0293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6A0D36-5A75-448D-99AB-7BABE52D1C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93161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1313BB-1037-9FAA-3787-77BE89E3AD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65829FD-710D-7552-4D35-D3E6DCA425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5063317-F996-198A-CB35-86FDAE1EB6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1FA119-1B4A-49A2-B0CD-6EBE4764EFCA}" type="datetimeFigureOut">
              <a:rPr lang="en-US" smtClean="0"/>
              <a:t>5/1/2024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9A76E8B-565F-9896-E65F-AD73A812B5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2904ED8-869B-140D-A9F4-0A08D13C0B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6A0D36-5A75-448D-99AB-7BABE52D1C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55640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5B0D58-F1F7-F59D-5EED-28CEC6CAC5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0AB7E9-A357-16C2-5894-1184E332EF3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5EE7ADA-A844-AEF6-C8CC-17434EB53A6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8246532-B81C-6D51-C778-715FD8CB17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1FA119-1B4A-49A2-B0CD-6EBE4764EFCA}" type="datetimeFigureOut">
              <a:rPr lang="en-US" smtClean="0"/>
              <a:t>5/1/2024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6B29277-027B-CE93-1B34-4469176DC5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6422C15-1370-B13A-3BD7-3CB58F4256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6A0D36-5A75-448D-99AB-7BABE52D1C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5753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EF1732-BC38-B84A-F5C9-4B7B07B976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52440BC-F7DC-2406-A1C1-A53525CA91A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CAAF278-7581-16A1-F587-AB140A10850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421E5F3-0825-D95D-4306-921DED26B45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E7466D9-505D-E222-904C-BC647EC4AA9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B97D1DB-D845-DEB4-2CB6-18BB001460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1FA119-1B4A-49A2-B0CD-6EBE4764EFCA}" type="datetimeFigureOut">
              <a:rPr lang="en-US" smtClean="0"/>
              <a:t>5/1/2024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6B3BF9A-E39B-5E6B-FBAF-1AAC17525B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D598851-F666-C81D-A53E-8D1346DB3F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6A0D36-5A75-448D-99AB-7BABE52D1C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51416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A08A07-E898-8C8C-3225-B46E0DF5AF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5F3670C-65C2-0B4E-CA3B-43894831A6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1FA119-1B4A-49A2-B0CD-6EBE4764EFCA}" type="datetimeFigureOut">
              <a:rPr lang="en-US" smtClean="0"/>
              <a:t>5/1/2024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3E28BC6-98BF-31FB-A6E1-1C6F4AC59F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3A077B0-4DE8-5CA2-7E46-02D91FEFFF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6A0D36-5A75-448D-99AB-7BABE52D1C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05701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AB5FBEE-5C3C-D36D-5E11-5DA24F8BB4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1FA119-1B4A-49A2-B0CD-6EBE4764EFCA}" type="datetimeFigureOut">
              <a:rPr lang="en-US" smtClean="0"/>
              <a:t>5/1/2024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A75691E-70E3-2FF7-7F8E-E1003F8F19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7CA5534-7A66-64A7-0B77-4AE228BD25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6A0D36-5A75-448D-99AB-7BABE52D1C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69723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C85261-A23A-E31B-A904-BCA18E740F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077923-CCDD-2369-888E-79B800425E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D3569C4-157B-B934-761A-37952556F94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57EECC2-561E-FD2B-1B6C-E46EEB881B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1FA119-1B4A-49A2-B0CD-6EBE4764EFCA}" type="datetimeFigureOut">
              <a:rPr lang="en-US" smtClean="0"/>
              <a:t>5/1/2024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B82877C-D14D-D1F2-333E-5927F5683C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30E3031-23B3-508E-2130-07AAA72FBB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6A0D36-5A75-448D-99AB-7BABE52D1C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76791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EE5CB9-7385-19D1-B3C2-12C6B4F21C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5222C15-3C91-974E-6D54-B941DF534A2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54F7F74-AAC9-75F8-BE3C-34ED7D96CEB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9E2DB29-736A-C40F-3FA5-F44294653C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1FA119-1B4A-49A2-B0CD-6EBE4764EFCA}" type="datetimeFigureOut">
              <a:rPr lang="en-US" smtClean="0"/>
              <a:t>5/1/2024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D1D2016-0081-9073-A0EC-094C137D46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DFB8F83-2C31-D193-69FC-E35A55DC75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6A0D36-5A75-448D-99AB-7BABE52D1C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73911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E91A0DF-53A9-A0EC-9B12-C113C3D75E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EB6A834-8B17-C4CD-5A74-5A3946C36F8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FF1DF79-C1AB-2FAC-F91A-CEF25DA2A34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D1FA119-1B4A-49A2-B0CD-6EBE4764EFCA}" type="datetimeFigureOut">
              <a:rPr lang="en-US" smtClean="0"/>
              <a:t>5/1/2024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DB6D2F-79D8-A5E8-455B-BE6CC2572EB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63874B-E1F1-8FDE-67DB-39031ADB313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76A0D36-5A75-448D-99AB-7BABE52D1C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38198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hyperlink" Target="https://thevab.com/signin" TargetMode="External"/><Relationship Id="rId7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354AEF74-ED62-75CC-B940-75E3FB7EDB5C}"/>
              </a:ext>
            </a:extLst>
          </p:cNvPr>
          <p:cNvSpPr/>
          <p:nvPr/>
        </p:nvSpPr>
        <p:spPr>
          <a:xfrm>
            <a:off x="0" y="1685013"/>
            <a:ext cx="12192000" cy="5172987"/>
          </a:xfrm>
          <a:prstGeom prst="rect">
            <a:avLst/>
          </a:prstGeom>
          <a:solidFill>
            <a:srgbClr val="E2E8F1"/>
          </a:solidFill>
          <a:ln>
            <a:solidFill>
              <a:srgbClr val="E2E8F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335F6EA-34E9-C6B7-F907-7701BB2AC862}"/>
              </a:ext>
            </a:extLst>
          </p:cNvPr>
          <p:cNvSpPr txBox="1"/>
          <p:nvPr/>
        </p:nvSpPr>
        <p:spPr>
          <a:xfrm>
            <a:off x="390617" y="6335799"/>
            <a:ext cx="11538916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Source: Nielsen, </a:t>
            </a:r>
            <a:r>
              <a:rPr kumimoji="0" lang="en-US" sz="700" b="0" i="1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Hispanic Audiences in Focus</a:t>
            </a:r>
            <a:r>
              <a:rPr kumimoji="0" lang="en-US" sz="7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, 2023. 2021 American Community Survey, U.S. Census Bureau. *2022 Selig Center for Economic Growth, Terry College of Business, The University of Georgia. 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389859BC-3766-BE73-75C6-B33FCA6F6351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"/>
          <a:stretch/>
        </p:blipFill>
        <p:spPr>
          <a:xfrm>
            <a:off x="483207" y="6519043"/>
            <a:ext cx="11708793" cy="350107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20F8B73A-B75C-9792-9229-BAEB426A0A76}"/>
              </a:ext>
            </a:extLst>
          </p:cNvPr>
          <p:cNvSpPr/>
          <p:nvPr/>
        </p:nvSpPr>
        <p:spPr>
          <a:xfrm>
            <a:off x="483207" y="6586958"/>
            <a:ext cx="11687274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 Light" panose="020B0403020202020204"/>
                <a:ea typeface="Open Sans" panose="020B0606030504020204" pitchFamily="34" charset="0"/>
                <a:cs typeface="Open Sans" panose="020B0606030504020204" pitchFamily="34" charset="0"/>
              </a:rPr>
              <a:t>This information is exclusively provided to VAB members and qualified marketers.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3590D04-FAFC-AD6F-48A4-0F92C56B8544}"/>
              </a:ext>
            </a:extLst>
          </p:cNvPr>
          <p:cNvSpPr txBox="1"/>
          <p:nvPr/>
        </p:nvSpPr>
        <p:spPr>
          <a:xfrm>
            <a:off x="10267952" y="26057"/>
            <a:ext cx="19240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Scan or click to access more multicultural insights</a:t>
            </a:r>
          </a:p>
        </p:txBody>
      </p:sp>
      <p:pic>
        <p:nvPicPr>
          <p:cNvPr id="10" name="Picture 2">
            <a:hlinkClick r:id="rId3"/>
            <a:extLst>
              <a:ext uri="{FF2B5EF4-FFF2-40B4-BE49-F238E27FC236}">
                <a16:creationId xmlns:a16="http://schemas.microsoft.com/office/drawing/2014/main" id="{C058D375-1746-76DF-C9FA-4FFAC183E85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8627" t="8925" r="8225" b="7734"/>
          <a:stretch/>
        </p:blipFill>
        <p:spPr bwMode="auto">
          <a:xfrm>
            <a:off x="10676741" y="521763"/>
            <a:ext cx="1106470" cy="11090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3A0F559A-2C41-0CB0-5F35-A4178B7122A5}"/>
              </a:ext>
            </a:extLst>
          </p:cNvPr>
          <p:cNvSpPr/>
          <p:nvPr/>
        </p:nvSpPr>
        <p:spPr>
          <a:xfrm>
            <a:off x="10267952" y="0"/>
            <a:ext cx="1924048" cy="1671565"/>
          </a:xfrm>
          <a:prstGeom prst="rect">
            <a:avLst/>
          </a:prstGeom>
          <a:noFill/>
          <a:ln w="28575">
            <a:solidFill>
              <a:srgbClr val="ED3C8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A096F863-E666-4423-2913-5CB5D17DA5F9}"/>
              </a:ext>
            </a:extLst>
          </p:cNvPr>
          <p:cNvSpPr txBox="1"/>
          <p:nvPr/>
        </p:nvSpPr>
        <p:spPr>
          <a:xfrm>
            <a:off x="1" y="1730094"/>
            <a:ext cx="1220149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The Hispanic Community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C9EE6352-5F3E-494E-93CC-F47FA76D505A}"/>
              </a:ext>
            </a:extLst>
          </p:cNvPr>
          <p:cNvSpPr txBox="1"/>
          <p:nvPr/>
        </p:nvSpPr>
        <p:spPr>
          <a:xfrm>
            <a:off x="256955" y="4061497"/>
            <a:ext cx="2803568" cy="20005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800" b="1" i="0" u="none" strike="noStrike" kern="1200" cap="none" spc="0" normalizeH="0" baseline="0" noProof="0">
                <a:ln>
                  <a:solidFill>
                    <a:srgbClr val="1F1A62"/>
                  </a:solidFill>
                </a:ln>
                <a:solidFill>
                  <a:srgbClr val="00BFF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$2.1 Trillion </a:t>
            </a:r>
            <a:r>
              <a:rPr kumimoji="0" lang="en-US" sz="28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buying power*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DBA72D7A-CDBD-5186-1593-A10401BFA24E}"/>
              </a:ext>
            </a:extLst>
          </p:cNvPr>
          <p:cNvSpPr/>
          <p:nvPr/>
        </p:nvSpPr>
        <p:spPr>
          <a:xfrm>
            <a:off x="-2" y="0"/>
            <a:ext cx="2470827" cy="295437"/>
          </a:xfrm>
          <a:prstGeom prst="rect">
            <a:avLst/>
          </a:prstGeom>
          <a:solidFill>
            <a:srgbClr val="1B1464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Hispanic: Community Insights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3573A0B6-A46A-FF86-BB59-1B4465DF30D6}"/>
              </a:ext>
            </a:extLst>
          </p:cNvPr>
          <p:cNvSpPr txBox="1"/>
          <p:nvPr/>
        </p:nvSpPr>
        <p:spPr>
          <a:xfrm>
            <a:off x="3237615" y="4061497"/>
            <a:ext cx="2803568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800" b="1" i="0" u="none" strike="noStrike" kern="1200" cap="none" spc="0" normalizeH="0" baseline="0" noProof="0">
                <a:ln>
                  <a:solidFill>
                    <a:srgbClr val="1F1A62"/>
                  </a:solidFill>
                </a:ln>
                <a:solidFill>
                  <a:srgbClr val="4EBEA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19% </a:t>
            </a:r>
            <a:br>
              <a:rPr kumimoji="0" lang="en-US" sz="4000" b="1" i="0" u="none" strike="noStrike" kern="1200" cap="none" spc="0" normalizeH="0" baseline="0" noProof="0">
                <a:ln>
                  <a:solidFill>
                    <a:srgbClr val="1F1A62"/>
                  </a:solidFill>
                </a:ln>
                <a:solidFill>
                  <a:srgbClr val="4EBEA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</a:br>
            <a:r>
              <a:rPr kumimoji="0" lang="en-US" sz="28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of the U.S. population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0C07290B-4F63-2F04-5A37-EBBB84879655}"/>
              </a:ext>
            </a:extLst>
          </p:cNvPr>
          <p:cNvSpPr txBox="1"/>
          <p:nvPr/>
        </p:nvSpPr>
        <p:spPr>
          <a:xfrm>
            <a:off x="6145305" y="4061497"/>
            <a:ext cx="2803568" cy="19082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800" b="1" i="0" u="none" strike="noStrike" kern="1200" cap="none" spc="0" normalizeH="0" baseline="0" noProof="0">
                <a:ln>
                  <a:solidFill>
                    <a:srgbClr val="1F1A62"/>
                  </a:solidFill>
                </a:ln>
                <a:solidFill>
                  <a:srgbClr val="ED3C8D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34% </a:t>
            </a:r>
            <a:r>
              <a:rPr kumimoji="0" lang="en-US" sz="28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identify as two or more races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(+629% from 2010)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1C54C5EA-3931-5EB8-E554-9D47FE19CBF8}"/>
              </a:ext>
            </a:extLst>
          </p:cNvPr>
          <p:cNvSpPr txBox="1"/>
          <p:nvPr/>
        </p:nvSpPr>
        <p:spPr>
          <a:xfrm>
            <a:off x="9125965" y="4061497"/>
            <a:ext cx="2803568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800" b="1" i="0" u="none" strike="noStrike" kern="1200" cap="none" spc="0" normalizeH="0" baseline="0" noProof="0">
                <a:ln>
                  <a:solidFill>
                    <a:srgbClr val="1F1A62"/>
                  </a:solidFill>
                </a:ln>
                <a:solidFill>
                  <a:srgbClr val="FFE60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58% </a:t>
            </a:r>
            <a:br>
              <a:rPr kumimoji="0" lang="en-US" sz="4800" b="1" i="0" u="none" strike="noStrike" kern="1200" cap="none" spc="0" normalizeH="0" baseline="0" noProof="0">
                <a:ln>
                  <a:solidFill>
                    <a:srgbClr val="1F1A62"/>
                  </a:solidFill>
                </a:ln>
                <a:solidFill>
                  <a:srgbClr val="FFE60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</a:br>
            <a:r>
              <a:rPr kumimoji="0" lang="en-US" sz="28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are age 34 and younger</a:t>
            </a:r>
          </a:p>
        </p:txBody>
      </p:sp>
      <p:pic>
        <p:nvPicPr>
          <p:cNvPr id="28" name="Picture 27" descr="A hand holding a paper money&#10;&#10;Description automatically generated">
            <a:extLst>
              <a:ext uri="{FF2B5EF4-FFF2-40B4-BE49-F238E27FC236}">
                <a16:creationId xmlns:a16="http://schemas.microsoft.com/office/drawing/2014/main" id="{9F6140A0-ED1C-03FF-D5AA-2933B22938DD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8415" y="2280539"/>
            <a:ext cx="1618594" cy="1618594"/>
          </a:xfrm>
          <a:prstGeom prst="rect">
            <a:avLst/>
          </a:prstGeom>
        </p:spPr>
      </p:pic>
      <p:pic>
        <p:nvPicPr>
          <p:cNvPr id="30" name="Picture 29" descr="A group of people standing on a planet&#10;&#10;Description automatically generated">
            <a:extLst>
              <a:ext uri="{FF2B5EF4-FFF2-40B4-BE49-F238E27FC236}">
                <a16:creationId xmlns:a16="http://schemas.microsoft.com/office/drawing/2014/main" id="{34B7CB62-9CFB-732B-07EE-A04FA58709C7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22710" y="2352547"/>
            <a:ext cx="1618594" cy="1618594"/>
          </a:xfrm>
          <a:prstGeom prst="rect">
            <a:avLst/>
          </a:prstGeom>
        </p:spPr>
      </p:pic>
      <p:pic>
        <p:nvPicPr>
          <p:cNvPr id="34" name="Picture 33" descr="A group of people with a heart above them&#10;&#10;Description automatically generated">
            <a:extLst>
              <a:ext uri="{FF2B5EF4-FFF2-40B4-BE49-F238E27FC236}">
                <a16:creationId xmlns:a16="http://schemas.microsoft.com/office/drawing/2014/main" id="{4C66F0CE-C53A-88A4-5C96-8AA01F132596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55389" y="2278370"/>
            <a:ext cx="1783399" cy="1783399"/>
          </a:xfrm>
          <a:prstGeom prst="rect">
            <a:avLst/>
          </a:prstGeom>
        </p:spPr>
      </p:pic>
      <p:pic>
        <p:nvPicPr>
          <p:cNvPr id="36" name="Picture 35" descr="A person and person with blue hair&#10;&#10;Description automatically generated">
            <a:extLst>
              <a:ext uri="{FF2B5EF4-FFF2-40B4-BE49-F238E27FC236}">
                <a16:creationId xmlns:a16="http://schemas.microsoft.com/office/drawing/2014/main" id="{73319C79-C0D3-CB9D-DF5B-5D9354F97AE2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63079" y="2366366"/>
            <a:ext cx="1878706" cy="1878706"/>
          </a:xfrm>
          <a:prstGeom prst="rect">
            <a:avLst/>
          </a:prstGeom>
        </p:spPr>
      </p:pic>
      <p:sp>
        <p:nvSpPr>
          <p:cNvPr id="25" name="Rectangle 24">
            <a:extLst>
              <a:ext uri="{FF2B5EF4-FFF2-40B4-BE49-F238E27FC236}">
                <a16:creationId xmlns:a16="http://schemas.microsoft.com/office/drawing/2014/main" id="{26AA5C26-F407-2E72-2636-E620107599A9}"/>
              </a:ext>
            </a:extLst>
          </p:cNvPr>
          <p:cNvSpPr/>
          <p:nvPr/>
        </p:nvSpPr>
        <p:spPr>
          <a:xfrm>
            <a:off x="66972" y="507328"/>
            <a:ext cx="10239128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1" i="0" u="none" strike="noStrike" kern="1200" cap="none" spc="0" normalizeH="0" baseline="0" noProof="0" dirty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The Hispanic community has an abundance of buying power and diversity even within their own segment</a:t>
            </a:r>
          </a:p>
        </p:txBody>
      </p:sp>
    </p:spTree>
    <p:extLst>
      <p:ext uri="{BB962C8B-B14F-4D97-AF65-F5344CB8AC3E}">
        <p14:creationId xmlns:p14="http://schemas.microsoft.com/office/powerpoint/2010/main" val="235726496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24291D3CFFFB3468A8BEBC160241642" ma:contentTypeVersion="18" ma:contentTypeDescription="Create a new document." ma:contentTypeScope="" ma:versionID="387be907f486394efa0aa922f6891cb4">
  <xsd:schema xmlns:xsd="http://www.w3.org/2001/XMLSchema" xmlns:xs="http://www.w3.org/2001/XMLSchema" xmlns:p="http://schemas.microsoft.com/office/2006/metadata/properties" xmlns:ns2="97cdb7a3-d8d8-4d5a-8559-ae518cf29f49" xmlns:ns3="8ffbcc2d-a520-42b9-8ca7-e090664160a6" targetNamespace="http://schemas.microsoft.com/office/2006/metadata/properties" ma:root="true" ma:fieldsID="5bf9659b688e4d2890b1db6b33d4e217" ns2:_="" ns3:_="">
    <xsd:import namespace="97cdb7a3-d8d8-4d5a-8559-ae518cf29f49"/>
    <xsd:import namespace="8ffbcc2d-a520-42b9-8ca7-e090664160a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LengthInSecond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7cdb7a3-d8d8-4d5a-8559-ae518cf29f4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8c637ead-fd64-45b4-abde-ec2d09ec102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ffbcc2d-a520-42b9-8ca7-e090664160a6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192ae5e6-0bf7-4809-94d2-b453c12df252}" ma:internalName="TaxCatchAll" ma:showField="CatchAllData" ma:web="8ffbcc2d-a520-42b9-8ca7-e090664160a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8ffbcc2d-a520-42b9-8ca7-e090664160a6" xsi:nil="true"/>
    <lcf76f155ced4ddcb4097134ff3c332f xmlns="97cdb7a3-d8d8-4d5a-8559-ae518cf29f49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7443BEB8-00E4-4A8E-8B1E-21435CFAF90B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AEA46E02-B7FB-42ED-9938-B1DD84228ED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7cdb7a3-d8d8-4d5a-8559-ae518cf29f49"/>
    <ds:schemaRef ds:uri="8ffbcc2d-a520-42b9-8ca7-e090664160a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D77B65EC-F512-4151-933D-31D86E2B89CE}">
  <ds:schemaRefs>
    <ds:schemaRef ds:uri="http://schemas.microsoft.com/office/2006/metadata/properties"/>
    <ds:schemaRef ds:uri="http://schemas.microsoft.com/office/infopath/2007/PartnerControls"/>
    <ds:schemaRef ds:uri="8ffbcc2d-a520-42b9-8ca7-e090664160a6"/>
    <ds:schemaRef ds:uri="97cdb7a3-d8d8-4d5a-8559-ae518cf29f49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122</Words>
  <Application>Microsoft Office PowerPoint</Application>
  <PresentationFormat>Widescreen</PresentationFormat>
  <Paragraphs>11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Aptos</vt:lpstr>
      <vt:lpstr>Aptos Display</vt:lpstr>
      <vt:lpstr>Arial</vt:lpstr>
      <vt:lpstr>Calibri</vt:lpstr>
      <vt:lpstr>Helvetica</vt:lpstr>
      <vt:lpstr>Helvetica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Dylan Breger</dc:creator>
  <cp:lastModifiedBy>Dylan Breger</cp:lastModifiedBy>
  <cp:revision>14</cp:revision>
  <dcterms:created xsi:type="dcterms:W3CDTF">2024-05-01T14:39:59Z</dcterms:created>
  <dcterms:modified xsi:type="dcterms:W3CDTF">2024-05-01T22:58:08Z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0x010100C24291D3CFFFB3468A8BEBC160241642</vt:lpwstr>
  </property>
  <property fmtid="{D5CDD505-2E9C-101B-9397-08002B2CF9AE}" pid="3" name="MediaServiceImageTags">
    <vt:lpwstr/>
  </property>
</Properties>
</file>