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147474275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EBE7E2E-757E-4726-8869-01C4F39D3FFD}" v="1" dt="2025-11-04T22:16:48.22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85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12" Type="http://schemas.openxmlformats.org/officeDocument/2006/relationships/customXml" Target="../customXml/item3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11" Type="http://schemas.openxmlformats.org/officeDocument/2006/relationships/customXml" Target="../customXml/item2.xml"/><Relationship Id="rId5" Type="http://schemas.openxmlformats.org/officeDocument/2006/relationships/viewProps" Target="viewProps.xml"/><Relationship Id="rId10" Type="http://schemas.openxmlformats.org/officeDocument/2006/relationships/customXml" Target="../customXml/item1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ylan Breger" userId="9b3da09f-10fe-42ec-9aa5-9fa2a3e9cc20" providerId="ADAL" clId="{D81AFA50-692E-4678-A384-3793507736DC}"/>
    <pc:docChg chg="addSld modSld">
      <pc:chgData name="Dylan Breger" userId="9b3da09f-10fe-42ec-9aa5-9fa2a3e9cc20" providerId="ADAL" clId="{D81AFA50-692E-4678-A384-3793507736DC}" dt="2025-11-04T22:16:48.219" v="0"/>
      <pc:docMkLst>
        <pc:docMk/>
      </pc:docMkLst>
      <pc:sldChg chg="add">
        <pc:chgData name="Dylan Breger" userId="9b3da09f-10fe-42ec-9aa5-9fa2a3e9cc20" providerId="ADAL" clId="{D81AFA50-692E-4678-A384-3793507736DC}" dt="2025-11-04T22:16:48.219" v="0"/>
        <pc:sldMkLst>
          <pc:docMk/>
          <pc:sldMk cId="1695887503" sldId="2147474275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9804163217466594"/>
          <c:y val="8.3151140887503833E-2"/>
          <c:w val="0.80065287151109965"/>
          <c:h val="0.8734240500061079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Only English</c:v>
                </c:pt>
              </c:strCache>
            </c:strRef>
          </c:tx>
          <c:spPr>
            <a:solidFill>
              <a:srgbClr val="4EBEA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bg1"/>
                    </a:solidFill>
                    <a:latin typeface="Helvetica" pitchFamily="2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All Hispanic Adults</c:v>
                </c:pt>
                <c:pt idx="1">
                  <c:v>First Generation</c:v>
                </c:pt>
                <c:pt idx="2">
                  <c:v>Second Generation</c:v>
                </c:pt>
                <c:pt idx="3">
                  <c:v>Third Generation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4"/>
                <c:pt idx="0">
                  <c:v>0.19</c:v>
                </c:pt>
                <c:pt idx="1">
                  <c:v>0.08</c:v>
                </c:pt>
                <c:pt idx="2">
                  <c:v>0.23</c:v>
                </c:pt>
                <c:pt idx="3">
                  <c:v>0.4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AD7-4F44-B899-D0F0848288C5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Mostly English</c:v>
                </c:pt>
              </c:strCache>
            </c:strRef>
          </c:tx>
          <c:spPr>
            <a:solidFill>
              <a:srgbClr val="00BFF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bg1"/>
                    </a:solidFill>
                    <a:latin typeface="Helvetica" pitchFamily="2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All Hispanic Adults</c:v>
                </c:pt>
                <c:pt idx="1">
                  <c:v>First Generation</c:v>
                </c:pt>
                <c:pt idx="2">
                  <c:v>Second Generation</c:v>
                </c:pt>
                <c:pt idx="3">
                  <c:v>Third Generation</c:v>
                </c:pt>
              </c:strCache>
            </c:strRef>
          </c:cat>
          <c:val>
            <c:numRef>
              <c:f>Sheet1!$C$2:$C$5</c:f>
              <c:numCache>
                <c:formatCode>0%</c:formatCode>
                <c:ptCount val="4"/>
                <c:pt idx="0">
                  <c:v>0.28000000000000003</c:v>
                </c:pt>
                <c:pt idx="1">
                  <c:v>0.16</c:v>
                </c:pt>
                <c:pt idx="2">
                  <c:v>0.37</c:v>
                </c:pt>
                <c:pt idx="3">
                  <c:v>0.42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AD7-4F44-B899-D0F0848288C5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Mostly Spanish</c:v>
                </c:pt>
              </c:strCache>
            </c:strRef>
          </c:tx>
          <c:spPr>
            <a:solidFill>
              <a:srgbClr val="ED3C8D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bg1"/>
                    </a:solidFill>
                    <a:latin typeface="Helvetica" pitchFamily="2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All Hispanic Adults</c:v>
                </c:pt>
                <c:pt idx="1">
                  <c:v>First Generation</c:v>
                </c:pt>
                <c:pt idx="2">
                  <c:v>Second Generation</c:v>
                </c:pt>
                <c:pt idx="3">
                  <c:v>Third Generation</c:v>
                </c:pt>
              </c:strCache>
            </c:strRef>
          </c:cat>
          <c:val>
            <c:numRef>
              <c:f>Sheet1!$D$2:$D$5</c:f>
              <c:numCache>
                <c:formatCode>0%</c:formatCode>
                <c:ptCount val="4"/>
                <c:pt idx="0">
                  <c:v>0.31</c:v>
                </c:pt>
                <c:pt idx="1">
                  <c:v>0.41</c:v>
                </c:pt>
                <c:pt idx="2">
                  <c:v>0.27</c:v>
                </c:pt>
                <c:pt idx="3">
                  <c:v>0.13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AD7-4F44-B899-D0F0848288C5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Only Spanish</c:v>
                </c:pt>
              </c:strCache>
            </c:strRef>
          </c:tx>
          <c:spPr>
            <a:solidFill>
              <a:srgbClr val="FFE6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rgbClr val="1B1464"/>
                    </a:solidFill>
                    <a:latin typeface="Helvetica" pitchFamily="2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All Hispanic Adults</c:v>
                </c:pt>
                <c:pt idx="1">
                  <c:v>First Generation</c:v>
                </c:pt>
                <c:pt idx="2">
                  <c:v>Second Generation</c:v>
                </c:pt>
                <c:pt idx="3">
                  <c:v>Third Generation</c:v>
                </c:pt>
              </c:strCache>
            </c:strRef>
          </c:cat>
          <c:val>
            <c:numRef>
              <c:f>Sheet1!$E$2:$E$5</c:f>
              <c:numCache>
                <c:formatCode>0%</c:formatCode>
                <c:ptCount val="4"/>
                <c:pt idx="0">
                  <c:v>0.22</c:v>
                </c:pt>
                <c:pt idx="1">
                  <c:v>0.35</c:v>
                </c:pt>
                <c:pt idx="2">
                  <c:v>0.13</c:v>
                </c:pt>
                <c:pt idx="3">
                  <c:v>0.04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8AD7-4F44-B899-D0F0848288C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100"/>
        <c:axId val="167745791"/>
        <c:axId val="167740991"/>
      </c:barChart>
      <c:catAx>
        <c:axId val="167745791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rgbClr val="1B1464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500" b="0" i="0" u="none" strike="noStrike" kern="1200" baseline="0">
                <a:solidFill>
                  <a:srgbClr val="1B1464"/>
                </a:solidFill>
                <a:latin typeface="Helvetica" pitchFamily="2" charset="0"/>
                <a:ea typeface="+mn-ea"/>
                <a:cs typeface="+mn-cs"/>
              </a:defRPr>
            </a:pPr>
            <a:endParaRPr lang="en-US"/>
          </a:p>
        </c:txPr>
        <c:crossAx val="167740991"/>
        <c:crosses val="autoZero"/>
        <c:auto val="1"/>
        <c:lblAlgn val="ctr"/>
        <c:lblOffset val="100"/>
        <c:noMultiLvlLbl val="0"/>
      </c:catAx>
      <c:valAx>
        <c:axId val="167740991"/>
        <c:scaling>
          <c:orientation val="minMax"/>
          <c:max val="1"/>
        </c:scaling>
        <c:delete val="1"/>
        <c:axPos val="t"/>
        <c:numFmt formatCode="0%" sourceLinked="1"/>
        <c:majorTickMark val="none"/>
        <c:minorTickMark val="none"/>
        <c:tickLblPos val="nextTo"/>
        <c:crossAx val="167745791"/>
        <c:crosses val="autoZero"/>
        <c:crossBetween val="between"/>
        <c:majorUnit val="0.1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7247203804943004"/>
          <c:y val="2.0505761872755689E-3"/>
          <c:w val="0.57272827443661989"/>
          <c:h val="7.115660238779769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300" b="0" i="0" u="none" strike="noStrike" kern="1200" baseline="0">
              <a:solidFill>
                <a:srgbClr val="1B1464"/>
              </a:solidFill>
              <a:latin typeface="Helvetica" pitchFamily="2" charset="0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6FABE9-CAB8-488B-8F46-819DA7A0885B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4FC746-18B1-4507-8DAE-2B5E140667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68274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8F84BB-8643-80F9-57C6-A22F82BB04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E96ADF9-B6C3-A9ED-F621-0B7C91AFE47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35B0330-03FF-4249-B49E-0FCB93A0686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71548EF-8643-C592-413C-F6D25B27B20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01B58AA-711A-48C1-BCBF-E61C33627EB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845401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BE33A9-5C41-4A40-7738-59F7D97E87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04149C5-AAAE-F0BD-8894-1A3A084D573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1AB515-87F0-1B9A-732B-2D26021093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EE3ED-9DB7-4D13-9F4B-4F3990AF9D23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49C899-BFE3-5495-E3BE-88C0F8336D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1B2710-34E2-A694-B985-8FA554A5FA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D6645-7290-4370-BF27-451971BAC4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33043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A70B41-728C-9C9F-95FE-956530324A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5AF7173-8150-1E11-2FF0-49F9CE097A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786A7E-7505-536F-543A-587D205101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EE3ED-9DB7-4D13-9F4B-4F3990AF9D23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66A637-DBD5-A3AF-24A9-DEAF72EA83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C26A06-067C-9F40-6665-52244AF013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D6645-7290-4370-BF27-451971BAC4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01482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EB6F090-AE74-5BB9-EF97-A0B9E1BCE15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9366853-004E-D44C-DE97-CD7DF03A93B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2F92B8-2A65-9DEB-8346-7877B70ADA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EE3ED-9DB7-4D13-9F4B-4F3990AF9D23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19D092-E06E-EFCB-66E9-D3520049FB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98619C-630D-6E11-40B5-CC21E2088D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D6645-7290-4370-BF27-451971BAC4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94642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658F88-C912-EC95-4C3B-CB511A8132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6DD497-272E-D952-473F-85F3BA7AB1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962D80-5338-9E61-9EED-1BA8B7EBCF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EE3ED-9DB7-4D13-9F4B-4F3990AF9D23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6AA962-9E7B-A0DD-5A12-C5A2E2D38F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EA4427-FD76-8349-0E20-1DC4FA6474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D6645-7290-4370-BF27-451971BAC4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6411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DC4283-FD25-CEDA-9560-BDC3AA9684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7B5682-FC25-9AF0-1D5D-FBBCCF76D8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41C837-88D0-FA7B-BF29-9BA3CC0AB2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EE3ED-9DB7-4D13-9F4B-4F3990AF9D23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033B64-6320-85DA-DBF4-6AD5D591B6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59281-C639-304C-60A2-27AB072A8C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D6645-7290-4370-BF27-451971BAC4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81906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0B6C09-7F52-7107-FF30-B1B5C11341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D085D9-1591-0FF2-1107-9EAC21A107A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332AE3C-1364-F03A-7DB1-D03B745B306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380C207-382C-AB5A-9749-040E332106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EE3ED-9DB7-4D13-9F4B-4F3990AF9D23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2E1A546-B856-47F7-31E3-52F399D201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D2A9C41-8FF2-CFEB-18DC-F91548F39A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D6645-7290-4370-BF27-451971BAC4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86949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C48505-78E0-3EB6-80AB-55A256DA7B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141D6A-9425-E584-AFA0-2BB1AED6A6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D503A38-A94F-27B5-A33F-B73DE21EFE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2402179-5175-651E-E574-846958D7397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24BF3EE-1AB9-3FD9-A279-BC7B806B925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E53CA2B-CE5F-6B5E-DF25-A5E4042E08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EE3ED-9DB7-4D13-9F4B-4F3990AF9D23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CBA673D-BF58-8E92-0E77-F1C9B49C0E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FD6CEF1-E0D9-C5DE-9835-DA7C4DAEAA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D6645-7290-4370-BF27-451971BAC4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77848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97793C-1FC7-8588-AE7E-7594BB54A3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01ADCD4-8635-9264-6665-6BE3C24CBB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EE3ED-9DB7-4D13-9F4B-4F3990AF9D23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82CD162-9873-D0B6-67E9-1B3DCE0FC3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D9A5FD9-7439-18DF-8D46-2549DA5F49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D6645-7290-4370-BF27-451971BAC4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88520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B36B364-096F-3786-BC1A-F2CCAEF7A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EE3ED-9DB7-4D13-9F4B-4F3990AF9D23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874DD77-C59C-7CCA-D564-8402DC3913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87B2BA6-3E14-20F3-2A36-A908601C63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D6645-7290-4370-BF27-451971BAC4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68756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FB111E-F201-3DE0-760F-3AACCABAD7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8EB775-5B89-5B61-AFFB-3168A3D53C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665B708-CB6F-4330-8DDF-447D5DC1D54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7890384-1999-6D3A-1B30-F0C1DD3CFB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EE3ED-9DB7-4D13-9F4B-4F3990AF9D23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E9DEFEC-D7C5-43F4-516A-D8AE5EE805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191D0DE-038C-DCCB-F1F2-6E853228AA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D6645-7290-4370-BF27-451971BAC4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1363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ECF734-C56D-DB8F-37E1-009DBE233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83E8BEF-29A3-C760-7301-6317D413884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9883651-E777-B0F5-FFAF-5A87338DD9C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8DB171D-8B42-11FE-88F3-94FC1D2D22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EE3ED-9DB7-4D13-9F4B-4F3990AF9D23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11F7411-4411-4BA8-9B83-762310E52D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7D184C8-1885-5A9E-469D-C9120C66B2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D6645-7290-4370-BF27-451971BAC4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14037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74EE498-8969-176E-2419-C59CEE35CE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7F7938-E36B-8EB1-5F8E-2903ACF351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A11DAC-0A59-2AF8-9024-498F7EDFF36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F1EE3ED-9DB7-4D13-9F4B-4F3990AF9D23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027289-4721-77E9-9ECE-09D1E27982D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C166BE-0858-DB44-26EA-53E3BCF8233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39D6645-7290-4370-BF27-451971BAC4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41246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chart" Target="../charts/chart1.xml"/><Relationship Id="rId3" Type="http://schemas.openxmlformats.org/officeDocument/2006/relationships/image" Target="../media/image1.png"/><Relationship Id="rId7" Type="http://schemas.openxmlformats.org/officeDocument/2006/relationships/hyperlink" Target="https://www.mrisimmons.com/perspectives/reports-white-papers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png"/><Relationship Id="rId5" Type="http://schemas.openxmlformats.org/officeDocument/2006/relationships/hyperlink" Target="https://thevab.com/signin?utm_source=grab-and-go&amp;utm_medium=vab-insights&amp;utm_campaign=" TargetMode="External"/><Relationship Id="rId4" Type="http://schemas.openxmlformats.org/officeDocument/2006/relationships/hyperlink" Target="https://thevab.com/insight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FFBCF7-951E-B134-AB65-23C9030C11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A5F142B9-A64A-480B-790C-EEFBCC14C533}"/>
              </a:ext>
            </a:extLst>
          </p:cNvPr>
          <p:cNvSpPr>
            <a:spLocks/>
          </p:cNvSpPr>
          <p:nvPr/>
        </p:nvSpPr>
        <p:spPr>
          <a:xfrm>
            <a:off x="-3659" y="1686000"/>
            <a:ext cx="12192000" cy="5172987"/>
          </a:xfrm>
          <a:prstGeom prst="rect">
            <a:avLst/>
          </a:prstGeom>
          <a:solidFill>
            <a:srgbClr val="E2E8F1"/>
          </a:solidFill>
          <a:ln>
            <a:solidFill>
              <a:srgbClr val="E2E8F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270EA4D1-EE41-B5D5-CB67-39F5E613ACE4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31" name="Rectangle 30">
            <a:extLst>
              <a:ext uri="{FF2B5EF4-FFF2-40B4-BE49-F238E27FC236}">
                <a16:creationId xmlns:a16="http://schemas.microsoft.com/office/drawing/2014/main" id="{45954312-E749-D706-2389-EC0BEA3774AD}"/>
              </a:ext>
            </a:extLst>
          </p:cNvPr>
          <p:cNvSpPr/>
          <p:nvPr/>
        </p:nvSpPr>
        <p:spPr>
          <a:xfrm>
            <a:off x="483207" y="6533170"/>
            <a:ext cx="116872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sng" strike="noStrike" kern="1200" cap="none" spc="15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itchFamily="2" charset="0"/>
                <a:ea typeface="Open Sans" panose="020B0606030504020204" pitchFamily="34" charset="0"/>
                <a:cs typeface="Open Sans" panose="020B060603050402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theVAB.com/insights</a:t>
            </a:r>
            <a:endParaRPr kumimoji="0" lang="en-US" sz="1800" b="1" i="0" u="sng" strike="noStrike" kern="1200" cap="none" spc="150" normalizeH="0" baseline="0" noProof="0">
              <a:ln>
                <a:noFill/>
              </a:ln>
              <a:solidFill>
                <a:srgbClr val="00BFF2"/>
              </a:solidFill>
              <a:effectLst/>
              <a:uLnTx/>
              <a:uFillTx/>
              <a:latin typeface="Helvetica" pitchFamily="2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72C0030-A930-6D99-1840-C7FFA5B50975}"/>
              </a:ext>
            </a:extLst>
          </p:cNvPr>
          <p:cNvSpPr/>
          <p:nvPr/>
        </p:nvSpPr>
        <p:spPr>
          <a:xfrm>
            <a:off x="157317" y="440921"/>
            <a:ext cx="10110636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Arial" panose="020B0604020202020204" pitchFamily="34" charset="0"/>
              </a:rPr>
              <a:t>Hispanic adults prefer to speak at least some Spanish at home, with a shift towards English among 2</a:t>
            </a:r>
            <a:r>
              <a:rPr kumimoji="0" lang="en-US" sz="2600" b="1" i="0" u="none" strike="noStrike" kern="1200" cap="none" spc="0" normalizeH="0" baseline="3000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Arial" panose="020B0604020202020204" pitchFamily="34" charset="0"/>
              </a:rPr>
              <a:t>nd</a:t>
            </a: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Arial" panose="020B0604020202020204" pitchFamily="34" charset="0"/>
              </a:rPr>
              <a:t> &amp; 3</a:t>
            </a:r>
            <a:r>
              <a:rPr kumimoji="0" lang="en-US" sz="2600" b="1" i="0" u="none" strike="noStrike" kern="1200" cap="none" spc="0" normalizeH="0" baseline="3000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Arial" panose="020B0604020202020204" pitchFamily="34" charset="0"/>
              </a:rPr>
              <a:t>rd</a:t>
            </a: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Arial" panose="020B0604020202020204" pitchFamily="34" charset="0"/>
              </a:rPr>
              <a:t> generations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3EE6C08-FC4F-935F-1FF2-B395828078B9}"/>
              </a:ext>
            </a:extLst>
          </p:cNvPr>
          <p:cNvSpPr txBox="1"/>
          <p:nvPr/>
        </p:nvSpPr>
        <p:spPr>
          <a:xfrm>
            <a:off x="267159" y="1696256"/>
            <a:ext cx="11158796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600" b="1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Language Preferred to Speak at Home by Generation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79858EBE-AD54-36A6-1B88-1C4DFD65E272}"/>
              </a:ext>
            </a:extLst>
          </p:cNvPr>
          <p:cNvSpPr/>
          <p:nvPr/>
        </p:nvSpPr>
        <p:spPr>
          <a:xfrm>
            <a:off x="10267952" y="0"/>
            <a:ext cx="1924048" cy="1671565"/>
          </a:xfrm>
          <a:prstGeom prst="rect">
            <a:avLst/>
          </a:prstGeom>
          <a:noFill/>
          <a:ln w="28575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1BF6308B-08EF-5C9D-8917-6D82A2EEA2BE}"/>
              </a:ext>
            </a:extLst>
          </p:cNvPr>
          <p:cNvSpPr txBox="1"/>
          <p:nvPr/>
        </p:nvSpPr>
        <p:spPr>
          <a:xfrm>
            <a:off x="10233660" y="26057"/>
            <a:ext cx="1996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lang="en-US" sz="1000" b="1">
                <a:solidFill>
                  <a:srgbClr val="ED3C8D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Scan or click to access more Hispanic audience insights</a:t>
            </a:r>
          </a:p>
        </p:txBody>
      </p:sp>
      <p:pic>
        <p:nvPicPr>
          <p:cNvPr id="29" name="Picture 2">
            <a:hlinkClick r:id="rId5"/>
            <a:extLst>
              <a:ext uri="{FF2B5EF4-FFF2-40B4-BE49-F238E27FC236}">
                <a16:creationId xmlns:a16="http://schemas.microsoft.com/office/drawing/2014/main" id="{8D37B607-1896-BF71-F15A-ED7D5FE7D55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6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627" t="8925" r="8225" b="7734"/>
          <a:stretch/>
        </p:blipFill>
        <p:spPr bwMode="auto">
          <a:xfrm>
            <a:off x="10676741" y="521763"/>
            <a:ext cx="1106470" cy="1109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" name="Rectangle 29">
            <a:extLst>
              <a:ext uri="{FF2B5EF4-FFF2-40B4-BE49-F238E27FC236}">
                <a16:creationId xmlns:a16="http://schemas.microsoft.com/office/drawing/2014/main" id="{669F1145-4F1C-24F7-3346-32DFE833240D}"/>
              </a:ext>
            </a:extLst>
          </p:cNvPr>
          <p:cNvSpPr/>
          <p:nvPr/>
        </p:nvSpPr>
        <p:spPr>
          <a:xfrm>
            <a:off x="-1" y="-1"/>
            <a:ext cx="4191001" cy="287228"/>
          </a:xfrm>
          <a:prstGeom prst="rect">
            <a:avLst/>
          </a:prstGeom>
          <a:solidFill>
            <a:srgbClr val="1B1464"/>
          </a:solidFill>
          <a:ln>
            <a:solidFill>
              <a:srgbClr val="1B146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Hispanic Audiences: Language Preference by Generation 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FD5E3F14-CD78-7507-A42B-148BB2526A4F}"/>
              </a:ext>
            </a:extLst>
          </p:cNvPr>
          <p:cNvSpPr txBox="1"/>
          <p:nvPr/>
        </p:nvSpPr>
        <p:spPr>
          <a:xfrm>
            <a:off x="472937" y="6317849"/>
            <a:ext cx="1147792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Source: </a:t>
            </a:r>
            <a:r>
              <a:rPr lang="en-US" sz="800"/>
              <a:t>The Harris Poll, Sept 10, 2024</a:t>
            </a:r>
            <a:endParaRPr kumimoji="0" lang="fr-FR" sz="800" b="0" i="1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35" name="TextBox 34">
            <a:hlinkClick r:id="rId7"/>
            <a:extLst>
              <a:ext uri="{FF2B5EF4-FFF2-40B4-BE49-F238E27FC236}">
                <a16:creationId xmlns:a16="http://schemas.microsoft.com/office/drawing/2014/main" id="{23860E12-BD6E-A896-C0D8-D61F3F3D33F2}"/>
              </a:ext>
            </a:extLst>
          </p:cNvPr>
          <p:cNvSpPr txBox="1">
            <a:spLocks/>
          </p:cNvSpPr>
          <p:nvPr/>
        </p:nvSpPr>
        <p:spPr>
          <a:xfrm>
            <a:off x="-3" y="6259773"/>
            <a:ext cx="12202272" cy="276999"/>
          </a:xfrm>
          <a:prstGeom prst="rect">
            <a:avLst/>
          </a:prstGeom>
          <a:solidFill>
            <a:srgbClr val="ED3C8D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1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Click here for more insights from </a:t>
            </a:r>
            <a:r>
              <a:rPr kumimoji="0" lang="en-US" sz="1200" b="1" i="1" u="sng" strike="noStrike" kern="120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MRI-Simmons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4645686-CE05-7B09-A622-F8AA39F38B62}"/>
              </a:ext>
            </a:extLst>
          </p:cNvPr>
          <p:cNvSpPr txBox="1"/>
          <p:nvPr/>
        </p:nvSpPr>
        <p:spPr>
          <a:xfrm>
            <a:off x="407007" y="6054071"/>
            <a:ext cx="1168727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Source: MRI-Simmons</a:t>
            </a:r>
            <a:r>
              <a:rPr lang="en-US" sz="800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, </a:t>
            </a:r>
            <a:r>
              <a:rPr lang="en-US" sz="800" i="1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The State of the Hispanic American Consumer</a:t>
            </a:r>
            <a:r>
              <a:rPr lang="en-US" sz="800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</a:t>
            </a:r>
            <a:r>
              <a:rPr lang="en-US" sz="800" i="1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2025, </a:t>
            </a:r>
            <a:r>
              <a:rPr lang="en-US" sz="800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September 2025 </a:t>
            </a:r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graphicFrame>
        <p:nvGraphicFramePr>
          <p:cNvPr id="14" name="Chart 13">
            <a:extLst>
              <a:ext uri="{FF2B5EF4-FFF2-40B4-BE49-F238E27FC236}">
                <a16:creationId xmlns:a16="http://schemas.microsoft.com/office/drawing/2014/main" id="{6BDD502F-1C03-531A-99AD-1447150449B3}"/>
              </a:ext>
            </a:extLst>
          </p:cNvPr>
          <p:cNvGraphicFramePr/>
          <p:nvPr/>
        </p:nvGraphicFramePr>
        <p:xfrm>
          <a:off x="361364" y="2072805"/>
          <a:ext cx="9728101" cy="39783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687FE860-D85A-431F-9C82-B844FDB37366}"/>
              </a:ext>
            </a:extLst>
          </p:cNvPr>
          <p:cNvSpPr/>
          <p:nvPr/>
        </p:nvSpPr>
        <p:spPr>
          <a:xfrm>
            <a:off x="10173899" y="3074671"/>
            <a:ext cx="1968108" cy="852236"/>
          </a:xfrm>
          <a:prstGeom prst="roundRect">
            <a:avLst/>
          </a:prstGeom>
          <a:solidFill>
            <a:srgbClr val="FFE6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b="1">
                <a:solidFill>
                  <a:srgbClr val="1B1464"/>
                </a:solidFill>
                <a:latin typeface="Helvetica" pitchFamily="2" charset="0"/>
              </a:rPr>
              <a:t>First-generation</a:t>
            </a:r>
            <a:r>
              <a:rPr lang="en-US" sz="1300">
                <a:solidFill>
                  <a:srgbClr val="1B1464"/>
                </a:solidFill>
                <a:latin typeface="Helvetica" pitchFamily="2" charset="0"/>
              </a:rPr>
              <a:t> Hispanics are </a:t>
            </a:r>
            <a:r>
              <a:rPr lang="en-US" sz="1300" b="1">
                <a:solidFill>
                  <a:srgbClr val="1B1464"/>
                </a:solidFill>
                <a:latin typeface="Helvetica" pitchFamily="2" charset="0"/>
              </a:rPr>
              <a:t>1.6x </a:t>
            </a:r>
            <a:r>
              <a:rPr lang="en-US" sz="1300">
                <a:solidFill>
                  <a:srgbClr val="1B1464"/>
                </a:solidFill>
                <a:latin typeface="Helvetica" pitchFamily="2" charset="0"/>
              </a:rPr>
              <a:t>more likely to prefer to </a:t>
            </a:r>
            <a:r>
              <a:rPr lang="en-US" sz="1300" b="1">
                <a:solidFill>
                  <a:srgbClr val="1B1464"/>
                </a:solidFill>
                <a:latin typeface="Helvetica" pitchFamily="2" charset="0"/>
              </a:rPr>
              <a:t>speak only Spanish</a:t>
            </a:r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5E60BD7A-7509-FB61-C214-E3E923DC7B17}"/>
              </a:ext>
            </a:extLst>
          </p:cNvPr>
          <p:cNvSpPr/>
          <p:nvPr/>
        </p:nvSpPr>
        <p:spPr>
          <a:xfrm>
            <a:off x="10162301" y="4135481"/>
            <a:ext cx="1968108" cy="852236"/>
          </a:xfrm>
          <a:prstGeom prst="roundRect">
            <a:avLst/>
          </a:prstGeom>
          <a:solidFill>
            <a:srgbClr val="00BFF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b="1">
                <a:solidFill>
                  <a:schemeClr val="bg1"/>
                </a:solidFill>
                <a:latin typeface="Helvetica" pitchFamily="2" charset="0"/>
              </a:rPr>
              <a:t>Second-generation</a:t>
            </a:r>
            <a:r>
              <a:rPr lang="en-US" sz="1300">
                <a:solidFill>
                  <a:schemeClr val="bg1"/>
                </a:solidFill>
                <a:latin typeface="Helvetica" pitchFamily="2" charset="0"/>
              </a:rPr>
              <a:t> Hispanics are </a:t>
            </a:r>
            <a:r>
              <a:rPr lang="en-US" sz="1300" b="1">
                <a:solidFill>
                  <a:schemeClr val="bg1"/>
                </a:solidFill>
                <a:latin typeface="Helvetica" pitchFamily="2" charset="0"/>
              </a:rPr>
              <a:t>1.3x </a:t>
            </a:r>
            <a:r>
              <a:rPr lang="en-US" sz="1300">
                <a:solidFill>
                  <a:schemeClr val="bg1"/>
                </a:solidFill>
                <a:latin typeface="Helvetica" pitchFamily="2" charset="0"/>
              </a:rPr>
              <a:t>more likely to prefer to </a:t>
            </a:r>
            <a:r>
              <a:rPr lang="en-US" sz="1300" b="1">
                <a:solidFill>
                  <a:schemeClr val="bg1"/>
                </a:solidFill>
                <a:latin typeface="Helvetica" pitchFamily="2" charset="0"/>
              </a:rPr>
              <a:t>speak mostly English</a:t>
            </a:r>
          </a:p>
        </p:txBody>
      </p:sp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id="{0CBD6241-A275-D3EA-31D1-A6E1C2C70BFA}"/>
              </a:ext>
            </a:extLst>
          </p:cNvPr>
          <p:cNvSpPr/>
          <p:nvPr/>
        </p:nvSpPr>
        <p:spPr>
          <a:xfrm>
            <a:off x="10173899" y="5186329"/>
            <a:ext cx="1968108" cy="852236"/>
          </a:xfrm>
          <a:prstGeom prst="roundRect">
            <a:avLst/>
          </a:prstGeom>
          <a:solidFill>
            <a:srgbClr val="4EBEA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b="1">
                <a:solidFill>
                  <a:schemeClr val="bg1"/>
                </a:solidFill>
                <a:latin typeface="Helvetica" pitchFamily="2" charset="0"/>
              </a:rPr>
              <a:t>Third-generation</a:t>
            </a:r>
            <a:r>
              <a:rPr lang="en-US" sz="1300">
                <a:solidFill>
                  <a:schemeClr val="bg1"/>
                </a:solidFill>
                <a:latin typeface="Helvetica" pitchFamily="2" charset="0"/>
              </a:rPr>
              <a:t> Hispanics are </a:t>
            </a:r>
            <a:r>
              <a:rPr lang="en-US" sz="1300" b="1">
                <a:solidFill>
                  <a:schemeClr val="bg1"/>
                </a:solidFill>
                <a:latin typeface="Helvetica" pitchFamily="2" charset="0"/>
              </a:rPr>
              <a:t>2.2x </a:t>
            </a:r>
            <a:r>
              <a:rPr lang="en-US" sz="1300">
                <a:solidFill>
                  <a:schemeClr val="bg1"/>
                </a:solidFill>
                <a:latin typeface="Helvetica" pitchFamily="2" charset="0"/>
              </a:rPr>
              <a:t>more likely to prefer to </a:t>
            </a:r>
            <a:r>
              <a:rPr lang="en-US" sz="1300" b="1">
                <a:solidFill>
                  <a:schemeClr val="bg1"/>
                </a:solidFill>
                <a:latin typeface="Helvetica" pitchFamily="2" charset="0"/>
              </a:rPr>
              <a:t>speak only English</a:t>
            </a:r>
          </a:p>
        </p:txBody>
      </p:sp>
      <p:cxnSp>
        <p:nvCxnSpPr>
          <p:cNvPr id="21" name="Connector: Elbow 20">
            <a:extLst>
              <a:ext uri="{FF2B5EF4-FFF2-40B4-BE49-F238E27FC236}">
                <a16:creationId xmlns:a16="http://schemas.microsoft.com/office/drawing/2014/main" id="{8AACA8A6-3B6D-B169-8D06-32C10F9D098E}"/>
              </a:ext>
            </a:extLst>
          </p:cNvPr>
          <p:cNvCxnSpPr>
            <a:cxnSpLocks/>
          </p:cNvCxnSpPr>
          <p:nvPr/>
        </p:nvCxnSpPr>
        <p:spPr>
          <a:xfrm>
            <a:off x="5846557" y="4580649"/>
            <a:ext cx="4312085" cy="370784"/>
          </a:xfrm>
          <a:prstGeom prst="bentConnector3">
            <a:avLst>
              <a:gd name="adj1" fmla="val 17455"/>
            </a:avLst>
          </a:prstGeom>
          <a:ln>
            <a:solidFill>
              <a:srgbClr val="1B1464"/>
            </a:solidFill>
            <a:prstDash val="lgDash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Connector: Elbow 31">
            <a:extLst>
              <a:ext uri="{FF2B5EF4-FFF2-40B4-BE49-F238E27FC236}">
                <a16:creationId xmlns:a16="http://schemas.microsoft.com/office/drawing/2014/main" id="{D9805027-52F8-2CE6-867D-EA2786A43328}"/>
              </a:ext>
            </a:extLst>
          </p:cNvPr>
          <p:cNvCxnSpPr>
            <a:cxnSpLocks/>
          </p:cNvCxnSpPr>
          <p:nvPr/>
        </p:nvCxnSpPr>
        <p:spPr>
          <a:xfrm flipV="1">
            <a:off x="8982861" y="3161459"/>
            <a:ext cx="1187379" cy="559853"/>
          </a:xfrm>
          <a:prstGeom prst="bentConnector3">
            <a:avLst>
              <a:gd name="adj1" fmla="val 41016"/>
            </a:avLst>
          </a:prstGeom>
          <a:ln>
            <a:solidFill>
              <a:srgbClr val="1B1464"/>
            </a:solidFill>
            <a:prstDash val="lgDash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Connector: Elbow 36">
            <a:extLst>
              <a:ext uri="{FF2B5EF4-FFF2-40B4-BE49-F238E27FC236}">
                <a16:creationId xmlns:a16="http://schemas.microsoft.com/office/drawing/2014/main" id="{EC621B36-6FDD-EAD7-ADAE-F80222FFF49B}"/>
              </a:ext>
            </a:extLst>
          </p:cNvPr>
          <p:cNvCxnSpPr>
            <a:cxnSpLocks/>
          </p:cNvCxnSpPr>
          <p:nvPr/>
        </p:nvCxnSpPr>
        <p:spPr>
          <a:xfrm>
            <a:off x="4116276" y="5446910"/>
            <a:ext cx="6011289" cy="550211"/>
          </a:xfrm>
          <a:prstGeom prst="bentConnector3">
            <a:avLst>
              <a:gd name="adj1" fmla="val 14887"/>
            </a:avLst>
          </a:prstGeom>
          <a:ln>
            <a:solidFill>
              <a:srgbClr val="1B1464"/>
            </a:solidFill>
            <a:prstDash val="lgDash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958875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4291D3CFFFB3468A8BEBC160241642" ma:contentTypeVersion="19" ma:contentTypeDescription="Create a new document." ma:contentTypeScope="" ma:versionID="af823eca9a2ada444f7d1093f8e89e6e">
  <xsd:schema xmlns:xsd="http://www.w3.org/2001/XMLSchema" xmlns:xs="http://www.w3.org/2001/XMLSchema" xmlns:p="http://schemas.microsoft.com/office/2006/metadata/properties" xmlns:ns2="97cdb7a3-d8d8-4d5a-8559-ae518cf29f49" xmlns:ns3="8ffbcc2d-a520-42b9-8ca7-e090664160a6" targetNamespace="http://schemas.microsoft.com/office/2006/metadata/properties" ma:root="true" ma:fieldsID="c5a9d7729d4f87816c7d0a33d90d6822" ns2:_="" ns3:_="">
    <xsd:import namespace="97cdb7a3-d8d8-4d5a-8559-ae518cf29f49"/>
    <xsd:import namespace="8ffbcc2d-a520-42b9-8ca7-e090664160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cdb7a3-d8d8-4d5a-8559-ae518cf29f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c637ead-fd64-45b4-abde-ec2d09ec10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fbcc2d-a520-42b9-8ca7-e090664160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92ae5e6-0bf7-4809-94d2-b453c12df252}" ma:internalName="TaxCatchAll" ma:showField="CatchAllData" ma:web="8ffbcc2d-a520-42b9-8ca7-e090664160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ffbcc2d-a520-42b9-8ca7-e090664160a6" xsi:nil="true"/>
    <lcf76f155ced4ddcb4097134ff3c332f xmlns="97cdb7a3-d8d8-4d5a-8559-ae518cf29f4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62C2D6F2-D569-4F32-9BDD-36FB3C33E86C}"/>
</file>

<file path=customXml/itemProps2.xml><?xml version="1.0" encoding="utf-8"?>
<ds:datastoreItem xmlns:ds="http://schemas.openxmlformats.org/officeDocument/2006/customXml" ds:itemID="{28E47DE5-D024-4BE4-A5E0-0A5958B445E3}"/>
</file>

<file path=customXml/itemProps3.xml><?xml version="1.0" encoding="utf-8"?>
<ds:datastoreItem xmlns:ds="http://schemas.openxmlformats.org/officeDocument/2006/customXml" ds:itemID="{6DE8AB2B-9005-4EFA-9689-0CFF3E418437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120</Words>
  <Application>Microsoft Office PowerPoint</Application>
  <PresentationFormat>Widescreen</PresentationFormat>
  <Paragraphs>12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Helvetica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Dylan Breger</dc:creator>
  <cp:lastModifiedBy>Dylan Breger</cp:lastModifiedBy>
  <cp:revision>1</cp:revision>
  <dcterms:created xsi:type="dcterms:W3CDTF">2025-11-04T22:16:28Z</dcterms:created>
  <dcterms:modified xsi:type="dcterms:W3CDTF">2025-11-04T22:16:49Z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0x010100C24291D3CFFFB3468A8BEBC160241642</vt:lpwstr>
  </property>
</Properties>
</file>