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1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F8C056-A7CB-4D87-92CD-EA392FF88508}" v="1" dt="2025-11-04T22:15:57.3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50" y="-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5-11-04T22:15:59.219" v="2" actId="47"/>
      <pc:docMkLst>
        <pc:docMk/>
      </pc:docMkLst>
      <pc:sldChg chg="new del">
        <pc:chgData name="Dylan Breger" userId="9b3da09f-10fe-42ec-9aa5-9fa2a3e9cc20" providerId="ADAL" clId="{D81AFA50-692E-4678-A384-3793507736DC}" dt="2025-11-04T22:15:59.219" v="2" actId="47"/>
        <pc:sldMkLst>
          <pc:docMk/>
          <pc:sldMk cId="402649126" sldId="256"/>
        </pc:sldMkLst>
      </pc:sldChg>
      <pc:sldChg chg="add">
        <pc:chgData name="Dylan Breger" userId="9b3da09f-10fe-42ec-9aa5-9fa2a3e9cc20" providerId="ADAL" clId="{D81AFA50-692E-4678-A384-3793507736DC}" dt="2025-11-04T22:15:57.331" v="1"/>
        <pc:sldMkLst>
          <pc:docMk/>
          <pc:sldMk cId="797673641" sldId="214747417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432549136624143E-3"/>
          <c:y val="0.10555068248334877"/>
          <c:w val="0.98595443231658975"/>
          <c:h val="0.699245220272808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To self-gift</c:v>
                </c:pt>
                <c:pt idx="1">
                  <c:v>To spend more</c:v>
                </c:pt>
                <c:pt idx="2">
                  <c:v>To purchase more gifts overall than last year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0.45</c:v>
                </c:pt>
                <c:pt idx="1">
                  <c:v>0.39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F3-0A49-A265-CAECAAFBB2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To self-gift</c:v>
                </c:pt>
                <c:pt idx="1">
                  <c:v>To spend more</c:v>
                </c:pt>
                <c:pt idx="2">
                  <c:v>To purchase more gifts overall than last year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0.35</c:v>
                </c:pt>
                <c:pt idx="1">
                  <c:v>0.24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F3-0A49-A265-CAECAAFBB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6690592"/>
        <c:axId val="1455673984"/>
      </c:barChart>
      <c:catAx>
        <c:axId val="134669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1455673984"/>
        <c:crosses val="autoZero"/>
        <c:auto val="1"/>
        <c:lblAlgn val="ctr"/>
        <c:lblOffset val="100"/>
        <c:noMultiLvlLbl val="0"/>
      </c:catAx>
      <c:valAx>
        <c:axId val="145567398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346690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938545970851693"/>
          <c:y val="5.9136724230648044E-2"/>
          <c:w val="0.28660378669863446"/>
          <c:h val="6.2087349103285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604020202020204"/>
              <a:ea typeface="+mn-ea"/>
              <a:cs typeface="Helvetica" panose="020B0604020202020204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/>
          <a:cs typeface="Helvetica" panose="020B0604020202020204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3C5D5-F557-4545-A080-4147DCAD82A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009BC-8E07-42AD-BB9F-B33EDB313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62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BA3DF-0C60-E00B-0D9B-C5A13589C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E8D174-C665-8791-1458-190CE90E7A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814C31-6CA4-6D31-9FA5-F1F83A4839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2E936-DF88-BF1A-7F5D-5FEC7C0E39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1797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947E5-5C9C-75D6-7A5B-BDA9CADC9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3A154-9141-788E-C7A5-76722A5756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9CFEE-FF62-1ED5-AEF4-EFC19D7DB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24B46-2970-D4A3-79B7-9A6EC54B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17D1B-8274-A26F-1654-FBC13F6F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02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AC06B-F48B-A84B-2954-0F08472E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06C00-55A8-926E-793E-219B9D2F1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1FCF2-43A9-D18D-9FC1-2C7CD5C42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89CC9-FAAD-5704-E69C-B7982DE3E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D534C-6704-D10D-2375-035227814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4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A82CA3-B1D3-FB44-C0BC-5C891CEE1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394D1E-7D03-15B5-028A-81F5D3F91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EB1C6-2BCA-453C-235D-89CE6AEE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AC5D8-134A-8AC2-C5BE-70E2003CE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9CAAF-6538-EA1C-5476-F6B404AB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8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17AC-0776-8035-4C28-30B91F998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13B74-3A69-91B5-A21F-06113F83C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2D256-A40A-2FF0-56B0-098A945B7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AAFC4-B6B7-09B5-955E-F3D00AEF5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9E7D4-2634-FD30-7951-382333657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11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FFAC6-844A-4C9A-C990-444FE775B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20D5C-B23F-5152-0F10-86F291D12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1CAD6-3BA4-392B-C696-EB58ADA65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12C05-C603-A740-6E0D-B44B4A479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1E7CD-DB2C-158C-9F61-3196F16D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3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42927-61FD-7563-9CCC-56A402261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41B3B-03BC-970C-764D-7B3BBF0F01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29BA6A-9421-80AC-49B8-1D61FEAB1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035F8-E116-CEBF-7B85-878D20C2F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4452D-35B3-D739-AC02-E758905DB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29AB1-05F6-BAF5-53F5-4A7736A8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451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6D51F-5C89-3671-DE91-989941101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617AB-CB96-B030-5484-D70299B76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76237-7037-767C-F14A-6DD6BDC2F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4042A-A38F-0A37-D904-4590C71A4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EED919-D7C7-3007-F55D-6F483FF4D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2D7071-94BC-FF53-A899-3FF98C64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D59C0E-2D02-B407-3D73-70E5CB9AC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EFEDD7-BBC1-4487-1F22-BCC931E2F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04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4AB2F-0424-FB6A-F78F-3E82A13C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1A5182-B228-BBC7-F4AD-3F540A89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ED54D-6052-0A1E-E460-185E1792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03A394-3E18-842C-174D-24BF48697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4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C84677-3F98-1DC2-750C-B96ABF6B2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D478BC-B988-6BC1-A1FA-A154D1C08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8EF13-EC63-5864-02C0-4B8ADA8C8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7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1940B-6D48-B8DA-85A7-894F6E5F1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E25E9-C778-0AC7-A7BE-653E9FA69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476D78-6683-84AB-65C5-0A549E955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06BB80-8621-6A10-1353-1318B08E6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70ED1-5FAE-7EE0-38E5-CA454B317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482A9-9870-9442-F78E-F33832C6A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1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120CB-8E94-B87A-7AB0-1D649A92F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D6A825-19A1-5B33-45F0-9DCC72B00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1E5834-0BFF-84E8-313D-F4F03EBF8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8C331-BC2D-E5C1-86F1-203CD9569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213F6-ACC4-E635-246E-5A50C4B58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2DCA2-6C75-027C-FCEB-EC31604B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0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E3F573-6FE0-AA29-2EAD-3CA17C988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2E01B6-1691-F2C4-5925-A44057E74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62316-77E1-752A-DAEB-20C8A95F36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654A0F-5A91-4A0D-A664-9CE955034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24280-01F8-27E3-893D-24772A5CD5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E8271-0661-1D44-BAC1-845C2C564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A1DFCD-4E11-4DE5-8305-AD0A7835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4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how-marketers-can-authentically-connect-hispanic-shoppers?utm_source=grab-and-go&amp;utm_medium=vab-insights&amp;utm_campaign=" TargetMode="External"/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D78A1-3E5D-57BA-B70A-295F6AC50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E43899-6080-19A6-73FD-971F453358E7}"/>
              </a:ext>
            </a:extLst>
          </p:cNvPr>
          <p:cNvSpPr/>
          <p:nvPr/>
        </p:nvSpPr>
        <p:spPr>
          <a:xfrm>
            <a:off x="0" y="1673438"/>
            <a:ext cx="4348738" cy="4474525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E9FCBC-FE66-5111-BB55-61084692225F}"/>
              </a:ext>
            </a:extLst>
          </p:cNvPr>
          <p:cNvSpPr>
            <a:spLocks/>
          </p:cNvSpPr>
          <p:nvPr/>
        </p:nvSpPr>
        <p:spPr>
          <a:xfrm>
            <a:off x="4348232" y="1690787"/>
            <a:ext cx="7843262" cy="4457176"/>
          </a:xfrm>
          <a:prstGeom prst="rect">
            <a:avLst/>
          </a:prstGeom>
          <a:solidFill>
            <a:srgbClr val="E2E8F1"/>
          </a:solidFill>
          <a:ln>
            <a:solidFill>
              <a:srgbClr val="E2E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C2AAC0-2F36-F4E0-575C-2837A7550B76}"/>
              </a:ext>
            </a:extLst>
          </p:cNvPr>
          <p:cNvSpPr/>
          <p:nvPr/>
        </p:nvSpPr>
        <p:spPr>
          <a:xfrm>
            <a:off x="294467" y="492677"/>
            <a:ext cx="997348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Hispanic spending is amplified during the holiday season, creating opportunities for culturally resonant marketing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4D995E-6F48-C294-F13C-F8CAAE4CDBAC}"/>
              </a:ext>
            </a:extLst>
          </p:cNvPr>
          <p:cNvSpPr txBox="1"/>
          <p:nvPr/>
        </p:nvSpPr>
        <p:spPr>
          <a:xfrm>
            <a:off x="483207" y="6119231"/>
            <a:ext cx="117077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Aptos" panose="020B0004020202020204" pitchFamily="34" charset="0"/>
                <a:cs typeface="Helvetica" panose="020B0604020202020204"/>
              </a:rPr>
              <a:t>BMO Survey, </a:t>
            </a:r>
            <a:r>
              <a:rPr kumimoji="0" lang="en-US" sz="700" b="0" i="1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Aptos" panose="020B0004020202020204" pitchFamily="34" charset="0"/>
                <a:cs typeface="Helvetica" panose="020B0604020202020204"/>
              </a:rPr>
              <a:t>U.S. Latinos plan to spend more on the holidays this year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Aptos" panose="020B0004020202020204" pitchFamily="34" charset="0"/>
                <a:cs typeface="Helvetica" panose="020B0604020202020204"/>
              </a:rPr>
              <a:t>, November 2024. *</a:t>
            </a:r>
            <a:r>
              <a:rPr kumimoji="0" lang="en-US" sz="700" b="0" i="0" u="none" strike="noStrike" kern="1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CivicScience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700" b="0" i="1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 Key Holiday Insights Among Hispanic Americans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December 2024.</a:t>
            </a:r>
            <a:endParaRPr kumimoji="0" lang="en-US" sz="7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67B44CF-65B7-715D-BB91-B866F985F509}"/>
              </a:ext>
            </a:extLst>
          </p:cNvPr>
          <p:cNvSpPr/>
          <p:nvPr/>
        </p:nvSpPr>
        <p:spPr>
          <a:xfrm>
            <a:off x="411016" y="2372965"/>
            <a:ext cx="3526706" cy="3454400"/>
          </a:xfrm>
          <a:prstGeom prst="roundRect">
            <a:avLst>
              <a:gd name="adj" fmla="val 15281"/>
            </a:avLst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F9CD5D-FAE8-E321-F1A8-DF17D6090DE5}"/>
              </a:ext>
            </a:extLst>
          </p:cNvPr>
          <p:cNvSpPr txBox="1"/>
          <p:nvPr/>
        </p:nvSpPr>
        <p:spPr>
          <a:xfrm>
            <a:off x="483207" y="3042005"/>
            <a:ext cx="337641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$2,218 </a:t>
            </a:r>
            <a:br>
              <a:rPr kumimoji="0" lang="en-US" sz="3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estimated average amount Hispanic consumers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spent on holiday expenses in 2024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8ED33C1-AB7A-B1DA-A9D1-64869F59B960}"/>
              </a:ext>
            </a:extLst>
          </p:cNvPr>
          <p:cNvSpPr txBox="1"/>
          <p:nvPr/>
        </p:nvSpPr>
        <p:spPr>
          <a:xfrm>
            <a:off x="4348232" y="1842776"/>
            <a:ext cx="78432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of those who plan to do the following this holiday season*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F63E4F46-DA31-4196-6079-7FEADE4A2343}"/>
              </a:ext>
            </a:extLst>
          </p:cNvPr>
          <p:cNvGraphicFramePr/>
          <p:nvPr/>
        </p:nvGraphicFramePr>
        <p:xfrm>
          <a:off x="4419599" y="2067645"/>
          <a:ext cx="7594203" cy="4185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555F09F-5191-D5F2-9216-A8C25E50B8A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016ACD-2C0E-09E2-5A15-B4F527770961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Scan or click to access more Hispanic audience insights</a:t>
            </a:r>
          </a:p>
        </p:txBody>
      </p:sp>
      <p:pic>
        <p:nvPicPr>
          <p:cNvPr id="9" name="Picture 2">
            <a:hlinkClick r:id="rId4"/>
            <a:extLst>
              <a:ext uri="{FF2B5EF4-FFF2-40B4-BE49-F238E27FC236}">
                <a16:creationId xmlns:a16="http://schemas.microsoft.com/office/drawing/2014/main" id="{274462C3-E69B-1AE0-AE1E-8282F513A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F168733-8B74-C388-9D01-FE40875F3D22}"/>
              </a:ext>
            </a:extLst>
          </p:cNvPr>
          <p:cNvSpPr/>
          <p:nvPr/>
        </p:nvSpPr>
        <p:spPr>
          <a:xfrm>
            <a:off x="0" y="-2"/>
            <a:ext cx="2865120" cy="323341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Hispanic Audiences: Holiday Spending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EF26701-B3DE-454F-7BCB-8BABDFF637D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3172509C-D49E-BDD5-061A-8149A221CD4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hlinkClick r:id="rId8"/>
            <a:extLst>
              <a:ext uri="{FF2B5EF4-FFF2-40B4-BE49-F238E27FC236}">
                <a16:creationId xmlns:a16="http://schemas.microsoft.com/office/drawing/2014/main" id="{007CBD81-9DFA-481E-D324-D0DA35EB495F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1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Holidays With Heart: How Marketers Can Authentically Connect With Hispanic Shoppers’</a:t>
            </a:r>
            <a:r>
              <a:rPr lang="en-US" sz="11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797673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06310F-E75B-4C3B-AF4A-76A5DC6518B1}"/>
</file>

<file path=customXml/itemProps2.xml><?xml version="1.0" encoding="utf-8"?>
<ds:datastoreItem xmlns:ds="http://schemas.openxmlformats.org/officeDocument/2006/customXml" ds:itemID="{57C0EFE5-EDA3-4188-B4CB-941CBA24C9FA}"/>
</file>

<file path=customXml/itemProps3.xml><?xml version="1.0" encoding="utf-8"?>
<ds:datastoreItem xmlns:ds="http://schemas.openxmlformats.org/officeDocument/2006/customXml" ds:itemID="{BBAA7C3A-EF81-4B27-B554-A757891DB40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2025-11-04T22:15:52Z</dcterms:created>
  <dcterms:modified xsi:type="dcterms:W3CDTF">2025-11-04T22:16:01Z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