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4742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8C18FD-78B5-4E64-B44E-881E0383905F}" v="1" dt="2025-11-04T22:16:21.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D81AFA50-692E-4678-A384-3793507736DC}"/>
    <pc:docChg chg="addSld modSld">
      <pc:chgData name="Dylan Breger" userId="9b3da09f-10fe-42ec-9aa5-9fa2a3e9cc20" providerId="ADAL" clId="{D81AFA50-692E-4678-A384-3793507736DC}" dt="2025-11-04T22:16:21.604" v="0"/>
      <pc:docMkLst>
        <pc:docMk/>
      </pc:docMkLst>
      <pc:sldChg chg="add">
        <pc:chgData name="Dylan Breger" userId="9b3da09f-10fe-42ec-9aa5-9fa2a3e9cc20" providerId="ADAL" clId="{D81AFA50-692E-4678-A384-3793507736DC}" dt="2025-11-04T22:16:21.604" v="0"/>
        <pc:sldMkLst>
          <pc:docMk/>
          <pc:sldMk cId="553667443" sldId="2147474276"/>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11354781446639"/>
          <c:y val="0"/>
          <c:w val="0.73489603838582673"/>
          <c:h val="1"/>
        </c:manualLayout>
      </c:layout>
      <c:pieChart>
        <c:varyColors val="1"/>
        <c:ser>
          <c:idx val="0"/>
          <c:order val="0"/>
          <c:tx>
            <c:strRef>
              <c:f>Sheet1!$B$1</c:f>
              <c:strCache>
                <c:ptCount val="1"/>
                <c:pt idx="0">
                  <c:v>Column1</c:v>
                </c:pt>
              </c:strCache>
            </c:strRef>
          </c:tx>
          <c:dPt>
            <c:idx val="0"/>
            <c:bubble3D val="0"/>
            <c:spPr>
              <a:solidFill>
                <a:srgbClr val="1B1464"/>
              </a:solidFill>
              <a:ln w="19050">
                <a:solidFill>
                  <a:schemeClr val="lt1"/>
                </a:solidFill>
              </a:ln>
              <a:effectLst/>
            </c:spPr>
            <c:extLst>
              <c:ext xmlns:c16="http://schemas.microsoft.com/office/drawing/2014/chart" uri="{C3380CC4-5D6E-409C-BE32-E72D297353CC}">
                <c16:uniqueId val="{00000001-6C99-4826-9CCE-C551D0265AF4}"/>
              </c:ext>
            </c:extLst>
          </c:dPt>
          <c:dPt>
            <c:idx val="1"/>
            <c:bubble3D val="0"/>
            <c:spPr>
              <a:solidFill>
                <a:srgbClr val="00BFF2"/>
              </a:solidFill>
              <a:ln w="19050">
                <a:solidFill>
                  <a:schemeClr val="lt1"/>
                </a:solidFill>
              </a:ln>
              <a:effectLst/>
            </c:spPr>
            <c:extLst>
              <c:ext xmlns:c16="http://schemas.microsoft.com/office/drawing/2014/chart" uri="{C3380CC4-5D6E-409C-BE32-E72D297353CC}">
                <c16:uniqueId val="{00000002-6C99-4826-9CCE-C551D0265AF4}"/>
              </c:ext>
            </c:extLst>
          </c:dPt>
          <c:dPt>
            <c:idx val="2"/>
            <c:bubble3D val="0"/>
            <c:spPr>
              <a:solidFill>
                <a:srgbClr val="4EBEA4"/>
              </a:solidFill>
              <a:ln w="19050">
                <a:solidFill>
                  <a:schemeClr val="lt1"/>
                </a:solidFill>
              </a:ln>
              <a:effectLst/>
            </c:spPr>
            <c:extLst>
              <c:ext xmlns:c16="http://schemas.microsoft.com/office/drawing/2014/chart" uri="{C3380CC4-5D6E-409C-BE32-E72D297353CC}">
                <c16:uniqueId val="{00000003-6C99-4826-9CCE-C551D0265AF4}"/>
              </c:ext>
            </c:extLst>
          </c:dPt>
          <c:dPt>
            <c:idx val="3"/>
            <c:bubble3D val="0"/>
            <c:spPr>
              <a:solidFill>
                <a:srgbClr val="ED3C8D"/>
              </a:solidFill>
              <a:ln w="19050">
                <a:solidFill>
                  <a:schemeClr val="lt1"/>
                </a:solidFill>
              </a:ln>
              <a:effectLst/>
            </c:spPr>
            <c:extLst>
              <c:ext xmlns:c16="http://schemas.microsoft.com/office/drawing/2014/chart" uri="{C3380CC4-5D6E-409C-BE32-E72D297353CC}">
                <c16:uniqueId val="{00000000-113F-4968-BEDA-484BBDE01D86}"/>
              </c:ext>
            </c:extLst>
          </c:dPt>
          <c:dPt>
            <c:idx val="4"/>
            <c:bubble3D val="0"/>
            <c:spPr>
              <a:solidFill>
                <a:srgbClr val="A343FF"/>
              </a:solidFill>
              <a:ln w="19050">
                <a:solidFill>
                  <a:schemeClr val="lt1"/>
                </a:solidFill>
              </a:ln>
              <a:effectLst/>
            </c:spPr>
            <c:extLst>
              <c:ext xmlns:c16="http://schemas.microsoft.com/office/drawing/2014/chart" uri="{C3380CC4-5D6E-409C-BE32-E72D297353CC}">
                <c16:uniqueId val="{00000001-113F-4968-BEDA-484BBDE01D86}"/>
              </c:ext>
            </c:extLst>
          </c:dPt>
          <c:dLbls>
            <c:dLbl>
              <c:idx val="0"/>
              <c:layout>
                <c:manualLayout>
                  <c:x val="-0.17028544041080934"/>
                  <c:y val="0.25401517297670095"/>
                </c:manualLayout>
              </c:layout>
              <c:tx>
                <c:rich>
                  <a:bodyPr/>
                  <a:lstStyle/>
                  <a:p>
                    <a:fld id="{201E9B81-320A-4502-A72E-7DE453A99087}" type="CATEGORYNAME">
                      <a:rPr lang="en-US" sz="1400" b="1" u="sng" smtClean="0">
                        <a:solidFill>
                          <a:schemeClr val="bg1"/>
                        </a:solidFill>
                      </a:rPr>
                      <a:pPr/>
                      <a:t>[CATEGORY NAME]</a:t>
                    </a:fld>
                    <a:r>
                      <a:rPr lang="en-US" sz="1400" b="1" baseline="0">
                        <a:solidFill>
                          <a:schemeClr val="bg1"/>
                        </a:solidFill>
                      </a:rPr>
                      <a:t> </a:t>
                    </a:r>
                    <a:br>
                      <a:rPr lang="en-US" sz="1400" b="1" baseline="0">
                        <a:solidFill>
                          <a:schemeClr val="bg1"/>
                        </a:solidFill>
                      </a:rPr>
                    </a:br>
                    <a:fld id="{AD5BF12A-6857-4229-8E2E-907A9C308CBB}" type="VALUE">
                      <a:rPr lang="en-US" sz="1800" b="1" baseline="0" smtClean="0">
                        <a:solidFill>
                          <a:schemeClr val="bg1"/>
                        </a:solidFill>
                      </a:rPr>
                      <a:pPr/>
                      <a:t>[VALUE]</a:t>
                    </a:fld>
                    <a:endParaRPr lang="en-US" sz="1400" b="1" baseline="0">
                      <a:solidFill>
                        <a:schemeClr val="bg1"/>
                      </a:solidFill>
                    </a:endParaRPr>
                  </a:p>
                </c:rich>
              </c:tx>
              <c:showLegendKey val="0"/>
              <c:showVal val="1"/>
              <c:showCatName val="1"/>
              <c:showSerName val="0"/>
              <c:showPercent val="0"/>
              <c:showBubbleSize val="0"/>
              <c:extLst>
                <c:ext xmlns:c15="http://schemas.microsoft.com/office/drawing/2012/chart" uri="{CE6537A1-D6FC-4f65-9D91-7224C49458BB}">
                  <c15:layout>
                    <c:manualLayout>
                      <c:w val="0.24797105145898607"/>
                      <c:h val="0.24439731321897121"/>
                    </c:manualLayout>
                  </c15:layout>
                  <c15:dlblFieldTable/>
                  <c15:showDataLabelsRange val="0"/>
                </c:ext>
                <c:ext xmlns:c16="http://schemas.microsoft.com/office/drawing/2014/chart" uri="{C3380CC4-5D6E-409C-BE32-E72D297353CC}">
                  <c16:uniqueId val="{00000001-6C99-4826-9CCE-C551D0265AF4}"/>
                </c:ext>
              </c:extLst>
            </c:dLbl>
            <c:dLbl>
              <c:idx val="1"/>
              <c:layout>
                <c:manualLayout>
                  <c:x val="-0.17642736308512943"/>
                  <c:y val="-0.1435381188054346"/>
                </c:manualLayout>
              </c:layout>
              <c:tx>
                <c:rich>
                  <a:bodyPr/>
                  <a:lstStyle/>
                  <a:p>
                    <a:fld id="{07668D51-54D0-4F46-B865-6CD0CC04C5B7}" type="CATEGORYNAME">
                      <a:rPr lang="en-US" sz="1400" i="0" u="sng" smtClean="0"/>
                      <a:pPr/>
                      <a:t>[CATEGORY NAME]</a:t>
                    </a:fld>
                    <a:r>
                      <a:rPr lang="en-US" sz="1400" baseline="0"/>
                      <a:t> </a:t>
                    </a:r>
                    <a:fld id="{8AB8620D-1AD9-4D49-A6B0-0A398EBCFDA2}" type="VALUE">
                      <a:rPr lang="en-US" sz="1800" baseline="0"/>
                      <a:pPr/>
                      <a:t>[VALUE]</a:t>
                    </a:fld>
                    <a:endParaRPr lang="en-US" sz="1400" baseline="0"/>
                  </a:p>
                </c:rich>
              </c:tx>
              <c:showLegendKey val="0"/>
              <c:showVal val="1"/>
              <c:showCatName val="1"/>
              <c:showSerName val="0"/>
              <c:showPercent val="0"/>
              <c:showBubbleSize val="0"/>
              <c:extLst>
                <c:ext xmlns:c15="http://schemas.microsoft.com/office/drawing/2012/chart" uri="{CE6537A1-D6FC-4f65-9D91-7224C49458BB}">
                  <c15:layout>
                    <c:manualLayout>
                      <c:w val="0.23927528987866029"/>
                      <c:h val="0.1978531366149624"/>
                    </c:manualLayout>
                  </c15:layout>
                  <c15:dlblFieldTable/>
                  <c15:showDataLabelsRange val="0"/>
                </c:ext>
                <c:ext xmlns:c16="http://schemas.microsoft.com/office/drawing/2014/chart" uri="{C3380CC4-5D6E-409C-BE32-E72D297353CC}">
                  <c16:uniqueId val="{00000002-6C99-4826-9CCE-C551D0265AF4}"/>
                </c:ext>
              </c:extLst>
            </c:dLbl>
            <c:dLbl>
              <c:idx val="2"/>
              <c:layout>
                <c:manualLayout>
                  <c:x val="0.16682268059044372"/>
                  <c:y val="-0.19210324130300768"/>
                </c:manualLayout>
              </c:layout>
              <c:tx>
                <c:rich>
                  <a:bodyPr/>
                  <a:lstStyle/>
                  <a:p>
                    <a:fld id="{AB319EC1-12C4-4E30-BC1F-F5FBBD091D46}" type="CATEGORYNAME">
                      <a:rPr lang="en-US" sz="1400" u="sng" smtClean="0"/>
                      <a:pPr/>
                      <a:t>[CATEGORY NAME]</a:t>
                    </a:fld>
                    <a:br>
                      <a:rPr lang="en-US" sz="1400" baseline="0"/>
                    </a:br>
                    <a:r>
                      <a:rPr lang="en-US" sz="1800" baseline="0"/>
                      <a:t> </a:t>
                    </a:r>
                    <a:fld id="{ED4D320F-B52E-4D03-91CC-0B703FCADA99}" type="VALUE">
                      <a:rPr lang="en-US" sz="1800" baseline="0"/>
                      <a:pPr/>
                      <a:t>[VALUE]</a:t>
                    </a:fld>
                    <a:endParaRPr lang="en-US" sz="1800" baseline="0"/>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C99-4826-9CCE-C551D0265AF4}"/>
                </c:ext>
              </c:extLst>
            </c:dLbl>
            <c:dLbl>
              <c:idx val="3"/>
              <c:layout>
                <c:manualLayout>
                  <c:x val="0.19729692567344184"/>
                  <c:y val="0.17455016573714147"/>
                </c:manualLayout>
              </c:layout>
              <c:tx>
                <c:rich>
                  <a:bodyPr/>
                  <a:lstStyle/>
                  <a:p>
                    <a:fld id="{B5AEDB85-0D5A-4490-879C-7859323CBEC4}" type="CATEGORYNAME">
                      <a:rPr lang="en-US" sz="1400" u="sng" smtClean="0"/>
                      <a:pPr/>
                      <a:t>[CATEGORY NAME]</a:t>
                    </a:fld>
                    <a:br>
                      <a:rPr lang="en-US" sz="1400" baseline="0"/>
                    </a:br>
                    <a:fld id="{F05E4FC7-A3BD-431E-A3C9-003FE5FB2ACD}" type="VALUE">
                      <a:rPr lang="en-US" sz="1800" baseline="0" smtClean="0"/>
                      <a:pPr/>
                      <a:t>[VALUE]</a:t>
                    </a:fld>
                    <a:endParaRPr lang="en-US" sz="1400" baseline="0"/>
                  </a:p>
                </c:rich>
              </c:tx>
              <c:showLegendKey val="0"/>
              <c:showVal val="1"/>
              <c:showCatName val="1"/>
              <c:showSerName val="0"/>
              <c:showPercent val="0"/>
              <c:showBubbleSize val="0"/>
              <c:extLst>
                <c:ext xmlns:c15="http://schemas.microsoft.com/office/drawing/2012/chart" uri="{CE6537A1-D6FC-4f65-9D91-7224C49458BB}">
                  <c15:layout>
                    <c:manualLayout>
                      <c:w val="0.19606092995515972"/>
                      <c:h val="0.26769048346203522"/>
                    </c:manualLayout>
                  </c15:layout>
                  <c15:dlblFieldTable/>
                  <c15:showDataLabelsRange val="0"/>
                </c:ext>
                <c:ext xmlns:c16="http://schemas.microsoft.com/office/drawing/2014/chart" uri="{C3380CC4-5D6E-409C-BE32-E72D297353CC}">
                  <c16:uniqueId val="{00000000-113F-4968-BEDA-484BBDE01D86}"/>
                </c:ext>
              </c:extLst>
            </c:dLbl>
            <c:dLbl>
              <c:idx val="4"/>
              <c:layout>
                <c:manualLayout>
                  <c:x val="-9.0699409916386087E-2"/>
                  <c:y val="-1.2481575548298665E-2"/>
                </c:manualLayout>
              </c:layout>
              <c:tx>
                <c:rich>
                  <a:bodyPr rot="0" spcFirstLastPara="1" vertOverflow="ellipsis" vert="horz" wrap="square" anchor="ctr" anchorCtr="1"/>
                  <a:lstStyle/>
                  <a:p>
                    <a:pPr>
                      <a:defRPr sz="1400" b="1" i="0" u="none" strike="noStrike" kern="1200" baseline="0">
                        <a:solidFill>
                          <a:srgbClr val="1B1464"/>
                        </a:solidFill>
                        <a:latin typeface="Helvetica" panose="020B0403020202020204"/>
                        <a:ea typeface="+mn-ea"/>
                        <a:cs typeface="Helvetica" panose="020B0403020202020204"/>
                      </a:defRPr>
                    </a:pPr>
                    <a:fld id="{0C9B4878-1771-469A-BA51-9CF1D1A57B31}" type="CATEGORYNAME">
                      <a:rPr lang="en-US" sz="1400" u="sng" smtClean="0">
                        <a:solidFill>
                          <a:srgbClr val="1B1464"/>
                        </a:solidFill>
                      </a:rPr>
                      <a:pPr>
                        <a:defRPr sz="1400" b="1"/>
                      </a:pPr>
                      <a:t>[CATEGORY NAME]</a:t>
                    </a:fld>
                    <a:br>
                      <a:rPr lang="en-US" sz="1400" baseline="0">
                        <a:solidFill>
                          <a:srgbClr val="1B1464"/>
                        </a:solidFill>
                      </a:rPr>
                    </a:br>
                    <a:fld id="{AA25FB3E-EA3B-4D10-A002-287FF8EB490E}" type="VALUE">
                      <a:rPr lang="en-US" sz="1800" baseline="0" smtClean="0">
                        <a:solidFill>
                          <a:srgbClr val="1B1464"/>
                        </a:solidFill>
                      </a:rPr>
                      <a:pPr>
                        <a:defRPr sz="1400" b="1"/>
                      </a:pPr>
                      <a:t>[VALUE]</a:t>
                    </a:fld>
                    <a:endParaRPr lang="en-US" sz="1400" baseline="0">
                      <a:solidFill>
                        <a:srgbClr val="1B1464"/>
                      </a:solidFill>
                    </a:endParaRPr>
                  </a:p>
                </c:rich>
              </c:tx>
              <c:spPr>
                <a:noFill/>
                <a:ln>
                  <a:noFill/>
                </a:ln>
                <a:effectLst/>
              </c:spPr>
              <c:txPr>
                <a:bodyPr rot="0" spcFirstLastPara="1" vertOverflow="ellipsis" vert="horz" wrap="square" anchor="ctr" anchorCtr="1"/>
                <a:lstStyle/>
                <a:p>
                  <a:pPr>
                    <a:defRPr sz="1400" b="1" i="0" u="none" strike="noStrike" kern="1200" baseline="0">
                      <a:solidFill>
                        <a:srgbClr val="1B1464"/>
                      </a:solidFill>
                      <a:latin typeface="Helvetica" panose="020B0403020202020204"/>
                      <a:ea typeface="+mn-ea"/>
                      <a:cs typeface="Helvetica" panose="020B0403020202020204"/>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7648852860575873"/>
                      <c:h val="0.13051059717705091"/>
                    </c:manualLayout>
                  </c15:layout>
                  <c15:dlblFieldTable/>
                  <c15:showDataLabelsRange val="0"/>
                </c:ext>
                <c:ext xmlns:c16="http://schemas.microsoft.com/office/drawing/2014/chart" uri="{C3380CC4-5D6E-409C-BE32-E72D297353CC}">
                  <c16:uniqueId val="{00000001-113F-4968-BEDA-484BBDE01D86}"/>
                </c:ext>
              </c:extLst>
            </c:dLbl>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Helvetica" panose="020B0403020202020204"/>
                    <a:ea typeface="+mn-ea"/>
                    <a:cs typeface="Helvetica" panose="020B0403020202020204"/>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Bi-Cultural &amp; Content</c:v>
                </c:pt>
                <c:pt idx="1">
                  <c:v>True Bi-Cultural</c:v>
                </c:pt>
                <c:pt idx="2">
                  <c:v>Bi-Cultural &amp; Evolving</c:v>
                </c:pt>
                <c:pt idx="3">
                  <c:v>Hispanics First &amp; Forever</c:v>
                </c:pt>
                <c:pt idx="4">
                  <c:v>All-American Hispanics</c:v>
                </c:pt>
              </c:strCache>
            </c:strRef>
          </c:cat>
          <c:val>
            <c:numRef>
              <c:f>Sheet1!$B$2:$B$6</c:f>
              <c:numCache>
                <c:formatCode>0%</c:formatCode>
                <c:ptCount val="5"/>
                <c:pt idx="0">
                  <c:v>0.28000000000000003</c:v>
                </c:pt>
                <c:pt idx="1">
                  <c:v>0.27</c:v>
                </c:pt>
                <c:pt idx="2">
                  <c:v>0.19</c:v>
                </c:pt>
                <c:pt idx="3">
                  <c:v>0.15</c:v>
                </c:pt>
                <c:pt idx="4">
                  <c:v>0.11</c:v>
                </c:pt>
              </c:numCache>
            </c:numRef>
          </c:val>
          <c:extLst>
            <c:ext xmlns:c16="http://schemas.microsoft.com/office/drawing/2014/chart" uri="{C3380CC4-5D6E-409C-BE32-E72D297353CC}">
              <c16:uniqueId val="{00000000-6C99-4826-9CCE-C551D0265AF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rgbClr val="1B1464"/>
          </a:solidFill>
          <a:latin typeface="Helvetica" panose="020B0403020202020204"/>
          <a:cs typeface="Helvetica" panose="020B0403020202020204"/>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409F8-2905-087A-724B-31EAF352BE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859DE9-0E22-F23B-EA2F-66B05448D2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8CC228-9234-D165-3487-A25FCDF763FD}"/>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BFCC798B-052E-7A04-420B-1CE823C26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BFE57-456E-82BF-309B-4323700FDD60}"/>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532755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1EE77-DEBC-9E8B-AA04-0935269629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4A6FF9-CDE6-3209-3056-C2FC09363E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D168B-F317-4878-20CB-C38B049A56AC}"/>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3AF18EB8-4395-ADC8-F9B8-F8AE54150F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7420BB-B445-4AEE-FAF6-49408C45D48D}"/>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970198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C85210-017D-C05B-FCBD-69FC2058CFF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1917B5-1CAA-4F1C-FF9A-4B77EF6581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3577C-8DA3-6699-B26B-30BEB28F60E5}"/>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C83838CA-3A4F-D58D-6145-C8BB49E10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DFDC3-9A11-291C-E6C6-019F2B53D611}"/>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18414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EC11-71F8-AF30-F72E-EE4325E1F0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0B9082-35D5-A6CC-F494-F013455262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55CCF1-1D38-3F03-E594-E1C06901E935}"/>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C3055F9D-4441-FC29-C91F-93A4181713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D32D03-D570-0217-E055-F27021555E55}"/>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54882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BDAF-E49D-638C-9873-8F3E54D58D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99F51B-C5DD-AE0D-7CF4-A649E7865F7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190BF7-DF82-FA7C-25FA-19D36CEC3305}"/>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0209B71E-450B-1AD7-0A57-A1918A70C0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0764D8-F4F4-E84D-4229-4D45000B0F7A}"/>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1227486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3C2A-3B61-290F-0B30-EA8E7D2340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7ECD39-32D8-E5EF-12AB-931D3AA7D2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3CAAAC-31E4-E0AE-CD7D-90F0BE836D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683EE5-E2B7-9922-6039-4F74ABF19A56}"/>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6" name="Footer Placeholder 5">
            <a:extLst>
              <a:ext uri="{FF2B5EF4-FFF2-40B4-BE49-F238E27FC236}">
                <a16:creationId xmlns:a16="http://schemas.microsoft.com/office/drawing/2014/main" id="{784D27DA-6811-9269-15C8-A2973BA3CA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F8CE9C-AEB1-B731-4757-BDC404220EAB}"/>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1684472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105C6-9433-2203-187D-FAE74FAC62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170480-1268-16F4-CA7D-665E8A7E44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550F11-DF0B-B4FD-F655-A548B5242E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C540EE-B932-00A6-5D34-DD03C4F064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BF0DB5-FED8-4A89-5D04-A671CEF1BE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C203F7-5B72-6BED-F6D2-9C7FA8F0F809}"/>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8" name="Footer Placeholder 7">
            <a:extLst>
              <a:ext uri="{FF2B5EF4-FFF2-40B4-BE49-F238E27FC236}">
                <a16:creationId xmlns:a16="http://schemas.microsoft.com/office/drawing/2014/main" id="{3557A583-38FC-C6C0-44D4-505F9A8884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3C8D92-46E9-4A4B-FCF6-9976FE3A6D8F}"/>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3361962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5BC88-4C07-AEB8-F105-43733B1AD4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8696E5-0B5D-F6B6-7067-F14D7C91E544}"/>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4" name="Footer Placeholder 3">
            <a:extLst>
              <a:ext uri="{FF2B5EF4-FFF2-40B4-BE49-F238E27FC236}">
                <a16:creationId xmlns:a16="http://schemas.microsoft.com/office/drawing/2014/main" id="{B67C512A-F609-48A7-6BE7-BE1425CA3A0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68A36C-5C49-F3EE-EB98-4684712EDC90}"/>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3085908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B9B251-0906-515B-917B-C054F2DF0012}"/>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3" name="Footer Placeholder 2">
            <a:extLst>
              <a:ext uri="{FF2B5EF4-FFF2-40B4-BE49-F238E27FC236}">
                <a16:creationId xmlns:a16="http://schemas.microsoft.com/office/drawing/2014/main" id="{2DB07074-7931-0E4C-DE48-D73EE92882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54158D-1C90-3219-A2C0-EE13C3EE92B7}"/>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177843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24101-6A3E-6E60-4360-95A6A3FC66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7D2A1B-D4EE-75DF-2A2B-BBC83822DC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C66ADE-293C-0AB4-56B7-CA8429443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2C0B48-9090-6827-A95E-F196E592E167}"/>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6" name="Footer Placeholder 5">
            <a:extLst>
              <a:ext uri="{FF2B5EF4-FFF2-40B4-BE49-F238E27FC236}">
                <a16:creationId xmlns:a16="http://schemas.microsoft.com/office/drawing/2014/main" id="{05AF47F4-0760-CC5F-899F-C201DF6CC0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6C681A-4E1D-58EA-E65D-39B46D6E4448}"/>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3856281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9B12D-F281-825B-0390-C947242248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4C95C9-7EAD-82EE-3F0A-8B5F52D8F9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39D917-693C-43C8-A8FF-28BEACA931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A468D9-9736-1F2F-6327-78B5146734FC}"/>
              </a:ext>
            </a:extLst>
          </p:cNvPr>
          <p:cNvSpPr>
            <a:spLocks noGrp="1"/>
          </p:cNvSpPr>
          <p:nvPr>
            <p:ph type="dt" sz="half" idx="10"/>
          </p:nvPr>
        </p:nvSpPr>
        <p:spPr/>
        <p:txBody>
          <a:bodyPr/>
          <a:lstStyle/>
          <a:p>
            <a:fld id="{6CDB7E84-3441-40A6-B0D3-B3DBEABA1187}" type="datetimeFigureOut">
              <a:rPr lang="en-US" smtClean="0"/>
              <a:t>11/4/2025</a:t>
            </a:fld>
            <a:endParaRPr lang="en-US"/>
          </a:p>
        </p:txBody>
      </p:sp>
      <p:sp>
        <p:nvSpPr>
          <p:cNvPr id="6" name="Footer Placeholder 5">
            <a:extLst>
              <a:ext uri="{FF2B5EF4-FFF2-40B4-BE49-F238E27FC236}">
                <a16:creationId xmlns:a16="http://schemas.microsoft.com/office/drawing/2014/main" id="{D0B34BDF-5422-8824-4394-BF59373A82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86FA21-2FE2-BC7E-E9E6-C12B04A8EB87}"/>
              </a:ext>
            </a:extLst>
          </p:cNvPr>
          <p:cNvSpPr>
            <a:spLocks noGrp="1"/>
          </p:cNvSpPr>
          <p:nvPr>
            <p:ph type="sldNum" sz="quarter" idx="12"/>
          </p:nvPr>
        </p:nvSpPr>
        <p:spPr/>
        <p:txBody>
          <a:bodyPr/>
          <a:lstStyle/>
          <a:p>
            <a:fld id="{76578262-B5BC-4209-B041-BE8C6C173926}" type="slidenum">
              <a:rPr lang="en-US" smtClean="0"/>
              <a:t>‹#›</a:t>
            </a:fld>
            <a:endParaRPr lang="en-US"/>
          </a:p>
        </p:txBody>
      </p:sp>
    </p:spTree>
    <p:extLst>
      <p:ext uri="{BB962C8B-B14F-4D97-AF65-F5344CB8AC3E}">
        <p14:creationId xmlns:p14="http://schemas.microsoft.com/office/powerpoint/2010/main" val="2213546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30A8E5-3D64-D089-BFA7-D865A58C52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02BF8B-BCD5-5386-D552-EDE80A3A3D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F591D7-4ACA-0124-98D7-37EDBF74C6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DB7E84-3441-40A6-B0D3-B3DBEABA1187}" type="datetimeFigureOut">
              <a:rPr lang="en-US" smtClean="0"/>
              <a:t>11/4/2025</a:t>
            </a:fld>
            <a:endParaRPr lang="en-US"/>
          </a:p>
        </p:txBody>
      </p:sp>
      <p:sp>
        <p:nvSpPr>
          <p:cNvPr id="5" name="Footer Placeholder 4">
            <a:extLst>
              <a:ext uri="{FF2B5EF4-FFF2-40B4-BE49-F238E27FC236}">
                <a16:creationId xmlns:a16="http://schemas.microsoft.com/office/drawing/2014/main" id="{F4065BDC-AAC1-B26B-2DED-F1D5526F58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8BE4D37-1E10-06A5-31D6-36732E9D64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578262-B5BC-4209-B041-BE8C6C173926}" type="slidenum">
              <a:rPr lang="en-US" smtClean="0"/>
              <a:t>‹#›</a:t>
            </a:fld>
            <a:endParaRPr lang="en-US"/>
          </a:p>
        </p:txBody>
      </p:sp>
    </p:spTree>
    <p:extLst>
      <p:ext uri="{BB962C8B-B14F-4D97-AF65-F5344CB8AC3E}">
        <p14:creationId xmlns:p14="http://schemas.microsoft.com/office/powerpoint/2010/main" val="4289314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hevab.com/signin?utm_source=grab-and-go&amp;utm_medium=vab-insights&amp;utm_campaign=" TargetMode="External"/><Relationship Id="rId7" Type="http://schemas.openxmlformats.org/officeDocument/2006/relationships/hyperlink" Target="https://www.mrisimmons.com/reports/the-state-of-the-hispanic-american-consumer-2025/"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thevab.com/insights" TargetMode="External"/><Relationship Id="rId5" Type="http://schemas.openxmlformats.org/officeDocument/2006/relationships/chart" Target="../charts/char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88EBA-85EA-943C-F4C1-D06BE76C9CFB}"/>
            </a:ext>
          </a:extLst>
        </p:cNvPr>
        <p:cNvGrpSpPr/>
        <p:nvPr/>
      </p:nvGrpSpPr>
      <p:grpSpPr>
        <a:xfrm>
          <a:off x="0" y="0"/>
          <a:ext cx="0" cy="0"/>
          <a:chOff x="0" y="0"/>
          <a:chExt cx="0" cy="0"/>
        </a:xfrm>
      </p:grpSpPr>
      <p:sp>
        <p:nvSpPr>
          <p:cNvPr id="46" name="Rectangle 45">
            <a:extLst>
              <a:ext uri="{FF2B5EF4-FFF2-40B4-BE49-F238E27FC236}">
                <a16:creationId xmlns:a16="http://schemas.microsoft.com/office/drawing/2014/main" id="{5933B439-97FA-5A2D-BD32-95563B71A22F}"/>
              </a:ext>
            </a:extLst>
          </p:cNvPr>
          <p:cNvSpPr/>
          <p:nvPr/>
        </p:nvSpPr>
        <p:spPr>
          <a:xfrm>
            <a:off x="0" y="1690785"/>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endParaRPr>
          </a:p>
        </p:txBody>
      </p:sp>
      <p:pic>
        <p:nvPicPr>
          <p:cNvPr id="42" name="Picture 41">
            <a:extLst>
              <a:ext uri="{FF2B5EF4-FFF2-40B4-BE49-F238E27FC236}">
                <a16:creationId xmlns:a16="http://schemas.microsoft.com/office/drawing/2014/main" id="{DAB46E77-46A4-A890-CF42-BF2211B94EF5}"/>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11" name="TextBox 10">
            <a:extLst>
              <a:ext uri="{FF2B5EF4-FFF2-40B4-BE49-F238E27FC236}">
                <a16:creationId xmlns:a16="http://schemas.microsoft.com/office/drawing/2014/main" id="{5966FAF1-A859-EAAD-B84A-C58F126D04DA}"/>
              </a:ext>
            </a:extLst>
          </p:cNvPr>
          <p:cNvSpPr txBox="1"/>
          <p:nvPr/>
        </p:nvSpPr>
        <p:spPr>
          <a:xfrm>
            <a:off x="324464" y="1671565"/>
            <a:ext cx="11867535"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1B1464"/>
                </a:solidFill>
                <a:effectLst/>
                <a:uLnTx/>
                <a:uFillTx/>
                <a:latin typeface="Helvetica" panose="020B0403020202020204" pitchFamily="34" charset="0"/>
                <a:ea typeface="+mn-ea"/>
                <a:cs typeface="+mn-cs"/>
              </a:rPr>
              <a:t>Hispanic Cultural Segments</a:t>
            </a:r>
          </a:p>
        </p:txBody>
      </p:sp>
      <p:sp>
        <p:nvSpPr>
          <p:cNvPr id="12" name="TextBox 11">
            <a:extLst>
              <a:ext uri="{FF2B5EF4-FFF2-40B4-BE49-F238E27FC236}">
                <a16:creationId xmlns:a16="http://schemas.microsoft.com/office/drawing/2014/main" id="{AAA919DB-30B1-508D-E982-2E1DB947D100}"/>
              </a:ext>
            </a:extLst>
          </p:cNvPr>
          <p:cNvSpPr txBox="1"/>
          <p:nvPr/>
        </p:nvSpPr>
        <p:spPr>
          <a:xfrm>
            <a:off x="122663" y="441328"/>
            <a:ext cx="10107189" cy="892552"/>
          </a:xfrm>
          <a:prstGeom prst="rect">
            <a:avLst/>
          </a:prstGeom>
          <a:noFill/>
        </p:spPr>
        <p:txBody>
          <a:bodyPr wrap="square" rtlCol="0">
            <a:spAutoFit/>
          </a:bodyPr>
          <a:lstStyle/>
          <a:p>
            <a:pPr lvl="0">
              <a:defRPr/>
            </a:pPr>
            <a:r>
              <a:rPr lang="en-US" sz="2600" b="1">
                <a:solidFill>
                  <a:srgbClr val="1B1464"/>
                </a:solidFill>
                <a:latin typeface="Helvetica" panose="020B0604020202020204" pitchFamily="34" charset="0"/>
                <a:ea typeface="Calibri" panose="020F0502020204030204" pitchFamily="34" charset="0"/>
                <a:cs typeface="Arial" panose="020B0604020202020204" pitchFamily="34" charset="0"/>
              </a:rPr>
              <a:t>As bi-cultural identity grows, marketers must connect through both cultures authentically to drive stronger engagement</a:t>
            </a:r>
          </a:p>
        </p:txBody>
      </p:sp>
      <p:sp>
        <p:nvSpPr>
          <p:cNvPr id="16" name="Rectangle 15">
            <a:extLst>
              <a:ext uri="{FF2B5EF4-FFF2-40B4-BE49-F238E27FC236}">
                <a16:creationId xmlns:a16="http://schemas.microsoft.com/office/drawing/2014/main" id="{5E5506FA-4C83-77BD-5A75-E26A0976D249}"/>
              </a:ext>
            </a:extLst>
          </p:cNvPr>
          <p:cNvSpPr/>
          <p:nvPr/>
        </p:nvSpPr>
        <p:spPr>
          <a:xfrm>
            <a:off x="0" y="-1"/>
            <a:ext cx="3086100" cy="323262"/>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white"/>
                </a:solidFill>
                <a:latin typeface="Helvetica" panose="020B0604020202020204" pitchFamily="34" charset="0"/>
                <a:cs typeface="Helvetica" panose="020B0604020202020204" pitchFamily="34" charset="0"/>
              </a:rPr>
              <a:t>Hispanic Audiences: Bi-Cultural Segments</a:t>
            </a:r>
            <a:endPar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18" name="Rectangle 17">
            <a:extLst>
              <a:ext uri="{FF2B5EF4-FFF2-40B4-BE49-F238E27FC236}">
                <a16:creationId xmlns:a16="http://schemas.microsoft.com/office/drawing/2014/main" id="{5B4CB360-ACEF-C6AF-774E-22E94B5A88C6}"/>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TextBox 21">
            <a:extLst>
              <a:ext uri="{FF2B5EF4-FFF2-40B4-BE49-F238E27FC236}">
                <a16:creationId xmlns:a16="http://schemas.microsoft.com/office/drawing/2014/main" id="{0536B816-43B2-A046-7018-73FCDBA4EC37}"/>
              </a:ext>
            </a:extLst>
          </p:cNvPr>
          <p:cNvSpPr txBox="1"/>
          <p:nvPr/>
        </p:nvSpPr>
        <p:spPr>
          <a:xfrm>
            <a:off x="10233660" y="26057"/>
            <a:ext cx="1996440" cy="400110"/>
          </a:xfrm>
          <a:prstGeom prst="rect">
            <a:avLst/>
          </a:prstGeom>
          <a:noFill/>
        </p:spPr>
        <p:txBody>
          <a:bodyPr wrap="square" rtlCol="0">
            <a:spAutoFit/>
          </a:bodyPr>
          <a:lstStyle/>
          <a:p>
            <a:pPr lvl="0" algn="ctr">
              <a:defRPr/>
            </a:pPr>
            <a:r>
              <a:rPr lang="en-US" sz="1000" b="1">
                <a:solidFill>
                  <a:srgbClr val="ED3C8D"/>
                </a:solidFill>
                <a:latin typeface="Helvetica" panose="020B0604020202020204" pitchFamily="34" charset="0"/>
                <a:cs typeface="Helvetica" panose="020B0604020202020204" pitchFamily="34" charset="0"/>
              </a:rPr>
              <a:t>Scan or click to access more Hispanic audience insights</a:t>
            </a:r>
          </a:p>
        </p:txBody>
      </p:sp>
      <p:pic>
        <p:nvPicPr>
          <p:cNvPr id="24" name="Picture 2">
            <a:hlinkClick r:id="rId3"/>
            <a:extLst>
              <a:ext uri="{FF2B5EF4-FFF2-40B4-BE49-F238E27FC236}">
                <a16:creationId xmlns:a16="http://schemas.microsoft.com/office/drawing/2014/main" id="{79CB0906-E277-4253-D85D-94669D7C5D2A}"/>
              </a:ext>
            </a:extLst>
          </p:cNvPr>
          <p:cNvPicPr>
            <a:picLocks noChangeAspect="1" noChangeArrowheads="1"/>
          </p:cNvPicPr>
          <p:nvPr/>
        </p:nvPicPr>
        <p:blipFill rotWithShape="1">
          <a:blip r:embed="rId4"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6" name="Chart 35">
            <a:extLst>
              <a:ext uri="{FF2B5EF4-FFF2-40B4-BE49-F238E27FC236}">
                <a16:creationId xmlns:a16="http://schemas.microsoft.com/office/drawing/2014/main" id="{A05BB1D7-F312-BC62-364C-EEB40528D932}"/>
              </a:ext>
            </a:extLst>
          </p:cNvPr>
          <p:cNvGraphicFramePr/>
          <p:nvPr/>
        </p:nvGraphicFramePr>
        <p:xfrm>
          <a:off x="1901720" y="2060139"/>
          <a:ext cx="7607227" cy="4069999"/>
        </p:xfrm>
        <a:graphic>
          <a:graphicData uri="http://schemas.openxmlformats.org/drawingml/2006/chart">
            <c:chart xmlns:c="http://schemas.openxmlformats.org/drawingml/2006/chart" xmlns:r="http://schemas.openxmlformats.org/officeDocument/2006/relationships" r:id="rId5"/>
          </a:graphicData>
        </a:graphic>
      </p:graphicFrame>
      <p:sp>
        <p:nvSpPr>
          <p:cNvPr id="2" name="Rectangle 1">
            <a:extLst>
              <a:ext uri="{FF2B5EF4-FFF2-40B4-BE49-F238E27FC236}">
                <a16:creationId xmlns:a16="http://schemas.microsoft.com/office/drawing/2014/main" id="{166A995C-1629-A41D-BC12-9015703EFCD6}"/>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4A61217-2B45-8518-64C5-6C8F63E7AC16}"/>
              </a:ext>
            </a:extLst>
          </p:cNvPr>
          <p:cNvSpPr txBox="1"/>
          <p:nvPr/>
        </p:nvSpPr>
        <p:spPr>
          <a:xfrm>
            <a:off x="8669017" y="3548128"/>
            <a:ext cx="3197869" cy="1077218"/>
          </a:xfrm>
          <a:prstGeom prst="rect">
            <a:avLst/>
          </a:prstGeom>
          <a:solidFill>
            <a:schemeClr val="bg1"/>
          </a:solidFill>
          <a:ln w="19050">
            <a:solidFill>
              <a:srgbClr val="1B1464"/>
            </a:solidFill>
          </a:ln>
        </p:spPr>
        <p:txBody>
          <a:bodyPr wrap="square" rtlCol="0">
            <a:spAutoFit/>
          </a:bodyPr>
          <a:lstStyle/>
          <a:p>
            <a:pPr algn="ctr"/>
            <a:r>
              <a:rPr lang="en-US" sz="2800" b="1" u="sng" dirty="0">
                <a:solidFill>
                  <a:srgbClr val="1B1464"/>
                </a:solidFill>
                <a:latin typeface="Helvetica" panose="020B0403020202020204" pitchFamily="34" charset="0"/>
              </a:rPr>
              <a:t>Three-quarters</a:t>
            </a:r>
            <a:br>
              <a:rPr lang="en-US" sz="2000" b="1" dirty="0">
                <a:solidFill>
                  <a:srgbClr val="7030A0"/>
                </a:solidFill>
                <a:latin typeface="Helvetica" panose="020B0403020202020204" pitchFamily="34" charset="0"/>
              </a:rPr>
            </a:br>
            <a:r>
              <a:rPr lang="en-US" b="1" dirty="0">
                <a:solidFill>
                  <a:srgbClr val="1B1464"/>
                </a:solidFill>
                <a:latin typeface="Helvetica" panose="020B0403020202020204" pitchFamily="34" charset="0"/>
              </a:rPr>
              <a:t>of Hispanics are bi-cultural to some extent</a:t>
            </a:r>
            <a:endParaRPr lang="en-US" sz="1400" b="1" dirty="0">
              <a:solidFill>
                <a:srgbClr val="1B1464"/>
              </a:solidFill>
              <a:latin typeface="Helvetica" panose="020B0403020202020204" pitchFamily="34" charset="0"/>
            </a:endParaRPr>
          </a:p>
        </p:txBody>
      </p:sp>
      <p:sp>
        <p:nvSpPr>
          <p:cNvPr id="7" name="TextBox 6">
            <a:hlinkClick r:id="rId7"/>
            <a:extLst>
              <a:ext uri="{FF2B5EF4-FFF2-40B4-BE49-F238E27FC236}">
                <a16:creationId xmlns:a16="http://schemas.microsoft.com/office/drawing/2014/main" id="{9965C51A-47E1-F3BD-FF55-AF6396D90291}"/>
              </a:ext>
            </a:extLst>
          </p:cNvPr>
          <p:cNvSpPr txBox="1">
            <a:spLocks/>
          </p:cNvSpPr>
          <p:nvPr/>
        </p:nvSpPr>
        <p:spPr>
          <a:xfrm>
            <a:off x="-3" y="6259773"/>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schemeClr val="bg1"/>
                </a:solidFill>
                <a:effectLst/>
                <a:uLnTx/>
                <a:uFillTx/>
                <a:latin typeface="Helvetica" panose="020B0604020202020204" pitchFamily="34" charset="0"/>
                <a:ea typeface="+mn-ea"/>
                <a:cs typeface="Helvetica" panose="020B0604020202020204" pitchFamily="34" charset="0"/>
              </a:rPr>
              <a:t>Click here for more insights from </a:t>
            </a:r>
            <a:r>
              <a:rPr kumimoji="0" lang="en-US" sz="12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MRI-Simmons</a:t>
            </a:r>
          </a:p>
        </p:txBody>
      </p:sp>
      <p:sp>
        <p:nvSpPr>
          <p:cNvPr id="8" name="TextBox 7">
            <a:extLst>
              <a:ext uri="{FF2B5EF4-FFF2-40B4-BE49-F238E27FC236}">
                <a16:creationId xmlns:a16="http://schemas.microsoft.com/office/drawing/2014/main" id="{93D1A1FD-1FD8-6CAC-32E3-1729DB50B2A9}"/>
              </a:ext>
            </a:extLst>
          </p:cNvPr>
          <p:cNvSpPr txBox="1"/>
          <p:nvPr/>
        </p:nvSpPr>
        <p:spPr>
          <a:xfrm>
            <a:off x="407007" y="6055976"/>
            <a:ext cx="11687274" cy="215444"/>
          </a:xfrm>
          <a:prstGeom prst="rect">
            <a:avLst/>
          </a:prstGeom>
          <a:noFill/>
        </p:spPr>
        <p:txBody>
          <a:bodyPr wrap="square" rtlCol="0">
            <a:spAutoFit/>
          </a:bodyPr>
          <a:lstStyle/>
          <a:p>
            <a:pPr lvl="0">
              <a:defRPr/>
            </a:pPr>
            <a:r>
              <a:rPr lang="en-US" sz="800">
                <a:solidFill>
                  <a:srgbClr val="1B1464"/>
                </a:solidFill>
                <a:latin typeface="Helvetica" panose="020B0604020202020204" pitchFamily="34" charset="0"/>
                <a:cs typeface="Helvetica" panose="020B0604020202020204" pitchFamily="34" charset="0"/>
              </a:rPr>
              <a:t>Source: MRI-Simmons, </a:t>
            </a:r>
            <a:r>
              <a:rPr lang="en-US" sz="800" i="1">
                <a:solidFill>
                  <a:srgbClr val="1B1464"/>
                </a:solidFill>
                <a:latin typeface="Helvetica" panose="020B0604020202020204" pitchFamily="34" charset="0"/>
                <a:cs typeface="Helvetica" panose="020B0604020202020204" pitchFamily="34" charset="0"/>
              </a:rPr>
              <a:t>The State of the Hispanic American Consumer 2025, </a:t>
            </a:r>
            <a:r>
              <a:rPr lang="en-US" sz="800">
                <a:solidFill>
                  <a:srgbClr val="1B1464"/>
                </a:solidFill>
                <a:latin typeface="Helvetica" panose="020B0604020202020204" pitchFamily="34" charset="0"/>
                <a:cs typeface="Helvetica" panose="020B0604020202020204" pitchFamily="34" charset="0"/>
              </a:rPr>
              <a:t>September 2025. </a:t>
            </a:r>
          </a:p>
        </p:txBody>
      </p:sp>
      <p:sp>
        <p:nvSpPr>
          <p:cNvPr id="4" name="Rectangle 3">
            <a:extLst>
              <a:ext uri="{FF2B5EF4-FFF2-40B4-BE49-F238E27FC236}">
                <a16:creationId xmlns:a16="http://schemas.microsoft.com/office/drawing/2014/main" id="{DA895C29-D1EB-4047-751B-53C8E0123FC0}"/>
              </a:ext>
            </a:extLst>
          </p:cNvPr>
          <p:cNvSpPr/>
          <p:nvPr/>
        </p:nvSpPr>
        <p:spPr>
          <a:xfrm>
            <a:off x="407007" y="3429000"/>
            <a:ext cx="3537099" cy="2354740"/>
          </a:xfrm>
          <a:prstGeom prst="rect">
            <a:avLst/>
          </a:prstGeom>
          <a:solidFill>
            <a:schemeClr val="bg1"/>
          </a:solidFill>
          <a:ln>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700" b="1" dirty="0">
                <a:solidFill>
                  <a:srgbClr val="1B1464"/>
                </a:solidFill>
                <a:latin typeface="Helvetica" pitchFamily="2" charset="0"/>
              </a:rPr>
              <a:t>Bi-Cultural &amp; Content: </a:t>
            </a:r>
            <a:r>
              <a:rPr lang="en-US" sz="700" dirty="0">
                <a:solidFill>
                  <a:srgbClr val="1B1464"/>
                </a:solidFill>
                <a:latin typeface="Helvetica" pitchFamily="2" charset="0"/>
              </a:rPr>
              <a:t>Spanish language and heritage are crucial to this group, but they also say that being part of American culture is important. They are comfortable with who they are and are proud to be part of both cultures. </a:t>
            </a:r>
          </a:p>
          <a:p>
            <a:endParaRPr lang="en-US" sz="700" dirty="0">
              <a:solidFill>
                <a:srgbClr val="1B1464"/>
              </a:solidFill>
              <a:latin typeface="Helvetica" pitchFamily="2" charset="0"/>
            </a:endParaRPr>
          </a:p>
          <a:p>
            <a:r>
              <a:rPr lang="en-US" sz="700" b="1" dirty="0">
                <a:solidFill>
                  <a:srgbClr val="00BFF2"/>
                </a:solidFill>
                <a:latin typeface="Helvetica" pitchFamily="2" charset="0"/>
              </a:rPr>
              <a:t>True Bi-Cultural: </a:t>
            </a:r>
            <a:r>
              <a:rPr lang="en-US" sz="700" dirty="0">
                <a:solidFill>
                  <a:srgbClr val="1B1464"/>
                </a:solidFill>
                <a:latin typeface="Helvetica" pitchFamily="2" charset="0"/>
              </a:rPr>
              <a:t>Hispanics in this group truly have their feet in both worlds. They are proud of their Hispanic roots (Spanish language is important on products and media) but consider themselves American as well. Speaking both English and Spanish is a priority. They keep up with American news, and equally up on Hispanic news/sports.</a:t>
            </a:r>
          </a:p>
          <a:p>
            <a:endParaRPr lang="en-US" sz="700" dirty="0">
              <a:solidFill>
                <a:srgbClr val="1B1464"/>
              </a:solidFill>
              <a:latin typeface="Helvetica" pitchFamily="2" charset="0"/>
            </a:endParaRPr>
          </a:p>
          <a:p>
            <a:r>
              <a:rPr lang="en-US" sz="700" b="1" dirty="0">
                <a:solidFill>
                  <a:srgbClr val="4EBEA4"/>
                </a:solidFill>
                <a:latin typeface="Helvetica" pitchFamily="2" charset="0"/>
              </a:rPr>
              <a:t>Bi-Cultural &amp; Evolving: </a:t>
            </a:r>
            <a:r>
              <a:rPr lang="en-US" sz="700" dirty="0">
                <a:solidFill>
                  <a:srgbClr val="1B1464"/>
                </a:solidFill>
                <a:latin typeface="Helvetica" pitchFamily="2" charset="0"/>
              </a:rPr>
              <a:t>This group considers themselves more American but are proud of their heritage. Although they speak more English at home, they realize their Hispanic heritage is an advantage and want to reconnect with their roots. </a:t>
            </a:r>
            <a:br>
              <a:rPr lang="en-US" sz="700" dirty="0">
                <a:solidFill>
                  <a:srgbClr val="1B1464"/>
                </a:solidFill>
                <a:latin typeface="Helvetica" pitchFamily="2" charset="0"/>
              </a:rPr>
            </a:br>
            <a:br>
              <a:rPr lang="en-US" sz="700" dirty="0">
                <a:solidFill>
                  <a:srgbClr val="1B1464"/>
                </a:solidFill>
                <a:latin typeface="Helvetica" pitchFamily="2" charset="0"/>
              </a:rPr>
            </a:br>
            <a:r>
              <a:rPr lang="en-US" sz="700" b="1" dirty="0">
                <a:solidFill>
                  <a:srgbClr val="ED3C8D"/>
                </a:solidFill>
                <a:latin typeface="Helvetica" pitchFamily="2" charset="0"/>
              </a:rPr>
              <a:t>Hispanic First &amp; Forever: </a:t>
            </a:r>
            <a:r>
              <a:rPr lang="en-US" sz="700" dirty="0">
                <a:solidFill>
                  <a:srgbClr val="1B1464"/>
                </a:solidFill>
                <a:latin typeface="Helvetica" pitchFamily="2" charset="0"/>
              </a:rPr>
              <a:t>Hispanics in this segment rely heavily on Spanish language in media/advertising, and in the home. They are proud of their heritage and want to show it. Continuing traditions and keeping up with news/music/culture from Hispanic countries is key.</a:t>
            </a:r>
            <a:br>
              <a:rPr lang="en-US" sz="700" dirty="0">
                <a:solidFill>
                  <a:srgbClr val="1B1464"/>
                </a:solidFill>
                <a:latin typeface="Helvetica" pitchFamily="2" charset="0"/>
              </a:rPr>
            </a:br>
            <a:br>
              <a:rPr lang="en-US" sz="700" dirty="0">
                <a:solidFill>
                  <a:srgbClr val="1B1464"/>
                </a:solidFill>
                <a:latin typeface="Helvetica" pitchFamily="2" charset="0"/>
              </a:rPr>
            </a:br>
            <a:r>
              <a:rPr lang="en-US" sz="700" b="1" dirty="0">
                <a:solidFill>
                  <a:srgbClr val="A343FF"/>
                </a:solidFill>
                <a:latin typeface="Helvetica" pitchFamily="2" charset="0"/>
              </a:rPr>
              <a:t>All-American Hispanics: </a:t>
            </a:r>
            <a:r>
              <a:rPr lang="en-US" sz="700" dirty="0">
                <a:solidFill>
                  <a:srgbClr val="1B1464"/>
                </a:solidFill>
                <a:latin typeface="Helvetica" pitchFamily="2" charset="0"/>
              </a:rPr>
              <a:t>Adults in this group are less likely to relate to their Hispanic heritage and have embraced and become a part of American culture.</a:t>
            </a:r>
          </a:p>
        </p:txBody>
      </p:sp>
    </p:spTree>
    <p:extLst>
      <p:ext uri="{BB962C8B-B14F-4D97-AF65-F5344CB8AC3E}">
        <p14:creationId xmlns:p14="http://schemas.microsoft.com/office/powerpoint/2010/main" val="553667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9" ma:contentTypeDescription="Create a new document." ma:contentTypeScope="" ma:versionID="af823eca9a2ada444f7d1093f8e89e6e">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c5a9d7729d4f87816c7d0a33d90d6822"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BF31FB9-58E3-4ACA-9822-A3F5ECFA662A}"/>
</file>

<file path=customXml/itemProps2.xml><?xml version="1.0" encoding="utf-8"?>
<ds:datastoreItem xmlns:ds="http://schemas.openxmlformats.org/officeDocument/2006/customXml" ds:itemID="{003BDBB6-1ACA-4B6E-B6C9-CEB396C10BE1}"/>
</file>

<file path=customXml/itemProps3.xml><?xml version="1.0" encoding="utf-8"?>
<ds:datastoreItem xmlns:ds="http://schemas.openxmlformats.org/officeDocument/2006/customXml" ds:itemID="{5D87D56E-04E3-4459-9A2D-4233F7A00D95}"/>
</file>

<file path=docProps/app.xml><?xml version="1.0" encoding="utf-8"?>
<Properties xmlns="http://schemas.openxmlformats.org/officeDocument/2006/extended-properties" xmlns:vt="http://schemas.openxmlformats.org/officeDocument/2006/docPropsVTypes">
  <TotalTime>0</TotalTime>
  <Words>320</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2025-11-04T22:16:04Z</dcterms:created>
  <dcterms:modified xsi:type="dcterms:W3CDTF">2025-11-04T22:16:23Z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