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C86B41-AFFC-4C7E-A403-F6F6D519C6DF}" v="1" dt="2025-11-04T22:17:09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1-04T22:17:09.102" v="0"/>
      <pc:docMkLst>
        <pc:docMk/>
      </pc:docMkLst>
      <pc:sldChg chg="add">
        <pc:chgData name="Dylan Breger" userId="9b3da09f-10fe-42ec-9aa5-9fa2a3e9cc20" providerId="ADAL" clId="{D81AFA50-692E-4678-A384-3793507736DC}" dt="2025-11-04T22:17:09.102" v="0"/>
        <pc:sldMkLst>
          <pc:docMk/>
          <pc:sldMk cId="3790053837" sldId="214747426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93591665017538"/>
          <c:y val="0.20392272413191617"/>
          <c:w val="0.51906408334982468"/>
          <c:h val="0.762419783377776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English Dominant Hispanics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400" b="1" i="0" u="none" strike="noStrike" kern="1200" baseline="0">
                    <a:solidFill>
                      <a:srgbClr val="1B1464"/>
                    </a:solidFill>
                    <a:latin typeface="Helvetica 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Advertisements in Spanish are the best source of information
when I'm purchasing products or services</c:v>
                </c:pt>
                <c:pt idx="1">
                  <c:v>I am more likely to be loyal to a company that makes an effort
to advertise in Spanish</c:v>
                </c:pt>
                <c:pt idx="2">
                  <c:v>When a product or service is advertised in Spanish, I am more likely to pay attention to the advertisement &amp; remember it later</c:v>
                </c:pt>
                <c:pt idx="3">
                  <c:v>I believe that companies who advertise in Spanish respect my culture
and want my business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0.22</c:v>
                </c:pt>
                <c:pt idx="1">
                  <c:v>0.41</c:v>
                </c:pt>
                <c:pt idx="2">
                  <c:v>0.3</c:v>
                </c:pt>
                <c:pt idx="3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B-4E34-9612-958B5E7B27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Spanish Dominant Hispanics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400" b="1" i="0" u="none" strike="noStrike" kern="1200" baseline="0">
                    <a:solidFill>
                      <a:srgbClr val="1B1464"/>
                    </a:solidFill>
                    <a:latin typeface="Helvetica 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Advertisements in Spanish are the best source of information
when I'm purchasing products or services</c:v>
                </c:pt>
                <c:pt idx="1">
                  <c:v>I am more likely to be loyal to a company that makes an effort
to advertise in Spanish</c:v>
                </c:pt>
                <c:pt idx="2">
                  <c:v>When a product or service is advertised in Spanish, I am more likely to pay attention to the advertisement &amp; remember it later</c:v>
                </c:pt>
                <c:pt idx="3">
                  <c:v>I believe that companies who advertise in Spanish respect my culture
and want my business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0.57999999999999996</c:v>
                </c:pt>
                <c:pt idx="1">
                  <c:v>0.65</c:v>
                </c:pt>
                <c:pt idx="2">
                  <c:v>0.71</c:v>
                </c:pt>
                <c:pt idx="3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FB-4E34-9612-958B5E7B27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86938895"/>
        <c:axId val="1486936975"/>
      </c:barChart>
      <c:catAx>
        <c:axId val="1486938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 algn="r">
              <a:defRPr sz="1400" b="0" i="0" u="none" strike="noStrike" kern="1200" baseline="0">
                <a:solidFill>
                  <a:srgbClr val="1B1464"/>
                </a:solidFill>
                <a:latin typeface="Helvetica "/>
                <a:ea typeface="+mn-ea"/>
                <a:cs typeface="+mn-cs"/>
              </a:defRPr>
            </a:pPr>
            <a:endParaRPr lang="en-US"/>
          </a:p>
        </c:txPr>
        <c:crossAx val="1486936975"/>
        <c:crosses val="autoZero"/>
        <c:auto val="1"/>
        <c:lblAlgn val="ctr"/>
        <c:lblOffset val="100"/>
        <c:noMultiLvlLbl val="0"/>
      </c:catAx>
      <c:valAx>
        <c:axId val="148693697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486938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9568200715870021"/>
          <c:y val="9.7912705426349125E-2"/>
          <c:w val="0.56594764543972143"/>
          <c:h val="6.09793294328869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 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 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4BD72-0E62-BEC2-82AC-2C9D8F368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65E118-CBC0-A203-10D5-7F9605EC14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F64E8-D98A-AE5F-5BF7-A697004F3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EC6F6-B591-B153-CFB6-556FFE8DF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44E0C-8990-4344-B161-8078C52FD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44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D7C23-B7A6-2D31-0203-EBA18FE00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45179-9FCC-7A37-A0AC-FBF713136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8D669-7C9D-64CF-1916-C37524572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348CD-A761-C68A-A44C-D5A1D2188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3175C-B3C7-C5DC-5E4A-097E81F54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44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BB23FD-6438-019F-8E75-0FD7AD1747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8A6090-1FF7-8EA7-92C5-D5EFD5E73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6B6F6-8DB8-7281-1060-3BB1F7D4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1F863-4DE1-DC34-5574-5EA275E6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F3B90-DCDA-E739-1BC0-340C8C1B2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43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0614D-8320-D732-DFCB-E6B830A19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F1309-0A07-8ED4-241D-62528F2D0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6EA0A-143D-6F3D-8898-06F86FFFA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B2E13-C323-ADEC-5C61-116F8F7EC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4B5F0-C733-DCB4-E51A-AFDFDD15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4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CB46B-6F97-D170-F4BD-B52488397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B3B7E-B4E6-CE90-9387-13D7BA4FD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57F1A-659C-D542-CBA3-B13BE7D62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579A0-5C7E-DDD7-FFEB-D899E3045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2CD3B-54FD-CD82-414A-5FF949BD9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9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90C04-A1DB-B4E6-7B8E-8885ED4C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1F70F-809A-DBE6-60B9-AC0107672C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B53C1-90FD-4799-E36A-C5E4E19AB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5AFBA-790D-BB8A-0C82-7A50C9412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806D83-467B-B4F0-3932-94159B5B1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5E3E4-503F-5732-EE99-EAFC1EA4B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0229-1A0D-827C-F461-2C0393C51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4571B-E8C8-31EF-F0D0-C8137605B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D9F78-72A0-F0F0-1614-B877A1B55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FE980D-9E47-7437-E4EB-3990E8C404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FC1B9F-76F1-09BC-4163-88C765EB44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6A859D-E1EE-91B9-6906-C5C995B80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B4A05B-DA7C-9BE0-C411-0AE53B48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786512-48F6-3D19-E95D-2BDE3C9C9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72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C4E8-0559-36EC-E024-524FDBDD8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633B97-D6BF-7590-8EF4-246AB5BC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6B1B61-A97E-4B89-D3C4-2C2A4815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31121-22AE-1D0F-EB47-D7BA1F71A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6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52D2AB-8FFF-6122-C9E3-50965C464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B410C3-F582-5F27-ACF2-9E1B08ED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9D3CA2-60B7-CABA-6663-69CABE26D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38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CFF52-A9C7-A5CA-932D-6A5087538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393AD-2066-71C2-BCD5-1620B5BEE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178B34-51B1-4FC0-425A-E146C4D89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720B5F-8F5E-547D-3D18-6C811E0A3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66ECA-FD97-E5A1-487B-A1CCA1B3A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5F02C-5F9B-2795-2786-2FC02604E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2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D701C-553F-8304-F1FD-91B4D3C9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60CB22-DF36-9532-3C6C-40C57CCAA7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AFF63-1270-FC76-E279-41AB77975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C2331-D14E-5CE0-19F2-350CD0AF0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959C5-E659-11AB-EF75-23730EAEE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0401C-4F95-83BF-1198-CD4DDC810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946F06-0FB5-29F5-C414-229A21CCA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B818A1-4467-8A1C-3842-575738965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406E7-330C-073A-7664-4FA0AD2EB4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AEC111-1DD8-4E6C-915E-1E93632AA0E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F5578-5A12-1059-4A30-52F409498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096BB-2CAA-1165-81CB-53D2051BF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E8179E-3E09-438E-BFAC-26169A6AD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2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mrisimmons.com/perspectives/reports-white-paper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79033-E25B-A928-234C-CCB269A80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93A9847-A58D-FF22-32DD-8D716A552614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B372B1-760D-3FC3-AAF9-A2C720F481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F015C8C-57FF-B1E8-8619-FA293DA58E6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D5BA7B-0D25-B439-EC60-781E2F6A59B7}"/>
              </a:ext>
            </a:extLst>
          </p:cNvPr>
          <p:cNvSpPr txBox="1"/>
          <p:nvPr/>
        </p:nvSpPr>
        <p:spPr>
          <a:xfrm>
            <a:off x="483207" y="6046078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Source: MRI-Simmons,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State of the Hispanic American Consumer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2025,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September 2025.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7F0E3E-180D-9FEA-12C0-98D898DFCB2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8FC21B-FAFA-ACAD-8183-2D59039F8428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Hispanic audience insights</a:t>
            </a:r>
          </a:p>
        </p:txBody>
      </p:sp>
      <p:pic>
        <p:nvPicPr>
          <p:cNvPr id="11" name="Picture 2">
            <a:hlinkClick r:id="rId4"/>
            <a:extLst>
              <a:ext uri="{FF2B5EF4-FFF2-40B4-BE49-F238E27FC236}">
                <a16:creationId xmlns:a16="http://schemas.microsoft.com/office/drawing/2014/main" id="{BF0BD48D-CBEC-A4BD-C998-CFF586A3F7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0419DE3-F516-89AE-4E97-E8D3C35F46C3}"/>
              </a:ext>
            </a:extLst>
          </p:cNvPr>
          <p:cNvSpPr/>
          <p:nvPr/>
        </p:nvSpPr>
        <p:spPr>
          <a:xfrm>
            <a:off x="-1" y="0"/>
            <a:ext cx="4183381" cy="28722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 Audiences: Advertising Attitudes by Language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82366AE-037B-81B5-A7E6-A6C8ABB6F12F}"/>
              </a:ext>
            </a:extLst>
          </p:cNvPr>
          <p:cNvSpPr/>
          <p:nvPr/>
        </p:nvSpPr>
        <p:spPr>
          <a:xfrm>
            <a:off x="75405" y="440921"/>
            <a:ext cx="1019254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Spanish-dominant Hispanics are more engaged and loyal to brands that advertise in Spanish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C5C86A78-3D8D-A1AD-CE85-868B1ED92746}"/>
              </a:ext>
            </a:extLst>
          </p:cNvPr>
          <p:cNvGraphicFramePr/>
          <p:nvPr/>
        </p:nvGraphicFramePr>
        <p:xfrm>
          <a:off x="145898" y="1841085"/>
          <a:ext cx="11900205" cy="415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5E74D0C-EEBA-E18C-D808-FF785E21B4CD}"/>
              </a:ext>
            </a:extLst>
          </p:cNvPr>
          <p:cNvSpPr txBox="1"/>
          <p:nvPr/>
        </p:nvSpPr>
        <p:spPr>
          <a:xfrm>
            <a:off x="-10269" y="1759809"/>
            <a:ext cx="121807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62" b="1" i="0" u="none" strike="noStrike" kern="1200" spc="0" baseline="0">
                <a:solidFill>
                  <a:srgbClr val="1B1464"/>
                </a:solidFill>
                <a:latin typeface="Helvetica "/>
                <a:ea typeface="+mn-ea"/>
                <a:cs typeface="+mn-cs"/>
              </a:defRPr>
            </a:pPr>
            <a:r>
              <a:rPr lang="en-US" sz="1600" b="1" u="sng"/>
              <a:t>Attitudes Toward Advertising and Media by Language Preference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BF3B15-AAAC-8136-4D74-7B5D97A9D780}"/>
              </a:ext>
            </a:extLst>
          </p:cNvPr>
          <p:cNvSpPr txBox="1"/>
          <p:nvPr/>
        </p:nvSpPr>
        <p:spPr>
          <a:xfrm>
            <a:off x="472937" y="6317849"/>
            <a:ext cx="114779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/>
              <a:t>The Harris Poll, Sept 10, 2024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TextBox 3">
            <a:hlinkClick r:id="rId7"/>
            <a:extLst>
              <a:ext uri="{FF2B5EF4-FFF2-40B4-BE49-F238E27FC236}">
                <a16:creationId xmlns:a16="http://schemas.microsoft.com/office/drawing/2014/main" id="{3696169F-41BD-F263-0337-B41B64318807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MRI-Simmons</a:t>
            </a:r>
          </a:p>
        </p:txBody>
      </p:sp>
    </p:spTree>
    <p:extLst>
      <p:ext uri="{BB962C8B-B14F-4D97-AF65-F5344CB8AC3E}">
        <p14:creationId xmlns:p14="http://schemas.microsoft.com/office/powerpoint/2010/main" val="3790053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7871578-25F7-4CB3-AD7B-B066CB78C418}"/>
</file>

<file path=customXml/itemProps2.xml><?xml version="1.0" encoding="utf-8"?>
<ds:datastoreItem xmlns:ds="http://schemas.openxmlformats.org/officeDocument/2006/customXml" ds:itemID="{C41A9FBE-194F-4588-8DBB-D6990A6E2A2C}"/>
</file>

<file path=customXml/itemProps3.xml><?xml version="1.0" encoding="utf-8"?>
<ds:datastoreItem xmlns:ds="http://schemas.openxmlformats.org/officeDocument/2006/customXml" ds:itemID="{618F5D32-1E7E-4F6E-93B3-B3446272161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2025-11-04T22:16:56Z</dcterms:created>
  <dcterms:modified xsi:type="dcterms:W3CDTF">2025-11-04T22:17:11Z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