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737650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7B717-B2D3-4A43-B25A-99B23739C1B4}" v="1" dt="2024-10-09T20:32:08.5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5" d="100"/>
          <a:sy n="15" d="100"/>
        </p:scale>
        <p:origin x="336" y="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6997B717-B2D3-4A43-B25A-99B23739C1B4}"/>
    <pc:docChg chg="addSld modSld">
      <pc:chgData name="Dylan Breger" userId="9b3da09f-10fe-42ec-9aa5-9fa2a3e9cc20" providerId="ADAL" clId="{6997B717-B2D3-4A43-B25A-99B23739C1B4}" dt="2024-10-09T20:32:08.503" v="0"/>
      <pc:docMkLst>
        <pc:docMk/>
      </pc:docMkLst>
      <pc:sldChg chg="add">
        <pc:chgData name="Dylan Breger" userId="9b3da09f-10fe-42ec-9aa5-9fa2a3e9cc20" providerId="ADAL" clId="{6997B717-B2D3-4A43-B25A-99B23739C1B4}" dt="2024-10-09T20:32:08.503" v="0"/>
        <pc:sldMkLst>
          <pc:docMk/>
          <pc:sldMk cId="3025840356" sldId="214737650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1B146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B1464"/>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0.0</c:formatCode>
                <c:ptCount val="1"/>
                <c:pt idx="0">
                  <c:v>3.2</c:v>
                </c:pt>
              </c:numCache>
            </c:numRef>
          </c:val>
          <c:extLst>
            <c:ext xmlns:c16="http://schemas.microsoft.com/office/drawing/2014/chart" uri="{C3380CC4-5D6E-409C-BE32-E72D297353CC}">
              <c16:uniqueId val="{00000000-B1B4-4D38-8B2E-92727E99D080}"/>
            </c:ext>
          </c:extLst>
        </c:ser>
        <c:ser>
          <c:idx val="1"/>
          <c:order val="1"/>
          <c:tx>
            <c:strRef>
              <c:f>Sheet1!$C$1</c:f>
              <c:strCache>
                <c:ptCount val="1"/>
                <c:pt idx="0">
                  <c:v>Column2</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B1464"/>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0.0</c:formatCode>
                <c:ptCount val="1"/>
                <c:pt idx="0">
                  <c:v>5</c:v>
                </c:pt>
              </c:numCache>
            </c:numRef>
          </c:val>
          <c:extLst>
            <c:ext xmlns:c16="http://schemas.microsoft.com/office/drawing/2014/chart" uri="{C3380CC4-5D6E-409C-BE32-E72D297353CC}">
              <c16:uniqueId val="{00000001-B1B4-4D38-8B2E-92727E99D080}"/>
            </c:ext>
          </c:extLst>
        </c:ser>
        <c:dLbls>
          <c:showLegendKey val="0"/>
          <c:showVal val="0"/>
          <c:showCatName val="0"/>
          <c:showSerName val="0"/>
          <c:showPercent val="0"/>
          <c:showBubbleSize val="0"/>
        </c:dLbls>
        <c:gapWidth val="219"/>
        <c:overlap val="-27"/>
        <c:axId val="1433566943"/>
        <c:axId val="1433583263"/>
      </c:barChart>
      <c:catAx>
        <c:axId val="1433566943"/>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3583263"/>
        <c:crosses val="autoZero"/>
        <c:auto val="1"/>
        <c:lblAlgn val="ctr"/>
        <c:lblOffset val="100"/>
        <c:noMultiLvlLbl val="0"/>
      </c:catAx>
      <c:valAx>
        <c:axId val="1433583263"/>
        <c:scaling>
          <c:orientation val="minMax"/>
        </c:scaling>
        <c:delete val="1"/>
        <c:axPos val="l"/>
        <c:numFmt formatCode="0.0" sourceLinked="1"/>
        <c:majorTickMark val="none"/>
        <c:minorTickMark val="none"/>
        <c:tickLblPos val="nextTo"/>
        <c:crossAx val="14335669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1B146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B1464"/>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351</c:v>
                </c:pt>
              </c:numCache>
            </c:numRef>
          </c:val>
          <c:extLst>
            <c:ext xmlns:c16="http://schemas.microsoft.com/office/drawing/2014/chart" uri="{C3380CC4-5D6E-409C-BE32-E72D297353CC}">
              <c16:uniqueId val="{00000000-3E43-44BD-B5F0-A6372CC3B5A0}"/>
            </c:ext>
          </c:extLst>
        </c:ser>
        <c:ser>
          <c:idx val="1"/>
          <c:order val="1"/>
          <c:tx>
            <c:strRef>
              <c:f>Sheet1!$C$1</c:f>
              <c:strCache>
                <c:ptCount val="1"/>
                <c:pt idx="0">
                  <c:v>Column2</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B1464"/>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560</c:v>
                </c:pt>
              </c:numCache>
            </c:numRef>
          </c:val>
          <c:extLst>
            <c:ext xmlns:c16="http://schemas.microsoft.com/office/drawing/2014/chart" uri="{C3380CC4-5D6E-409C-BE32-E72D297353CC}">
              <c16:uniqueId val="{00000001-3E43-44BD-B5F0-A6372CC3B5A0}"/>
            </c:ext>
          </c:extLst>
        </c:ser>
        <c:dLbls>
          <c:showLegendKey val="0"/>
          <c:showVal val="0"/>
          <c:showCatName val="0"/>
          <c:showSerName val="0"/>
          <c:showPercent val="0"/>
          <c:showBubbleSize val="0"/>
        </c:dLbls>
        <c:gapWidth val="219"/>
        <c:overlap val="-27"/>
        <c:axId val="1433566943"/>
        <c:axId val="1433583263"/>
      </c:barChart>
      <c:catAx>
        <c:axId val="1433566943"/>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3583263"/>
        <c:crosses val="autoZero"/>
        <c:auto val="1"/>
        <c:lblAlgn val="ctr"/>
        <c:lblOffset val="100"/>
        <c:noMultiLvlLbl val="0"/>
      </c:catAx>
      <c:valAx>
        <c:axId val="1433583263"/>
        <c:scaling>
          <c:orientation val="minMax"/>
        </c:scaling>
        <c:delete val="1"/>
        <c:axPos val="l"/>
        <c:numFmt formatCode="0" sourceLinked="1"/>
        <c:majorTickMark val="none"/>
        <c:minorTickMark val="none"/>
        <c:tickLblPos val="nextTo"/>
        <c:crossAx val="14335669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312500000000001E-2"/>
          <c:y val="4.5664736364127934E-2"/>
          <c:w val="0.75320683454950255"/>
          <c:h val="0.95433531842783204"/>
        </c:manualLayout>
      </c:layout>
      <c:barChart>
        <c:barDir val="bar"/>
        <c:grouping val="stacked"/>
        <c:varyColors val="0"/>
        <c:ser>
          <c:idx val="0"/>
          <c:order val="0"/>
          <c:tx>
            <c:strRef>
              <c:f>Sheet1!$B$1</c:f>
              <c:strCache>
                <c:ptCount val="1"/>
                <c:pt idx="0">
                  <c:v>At least one Latino in above - the - line roles</c:v>
                </c:pt>
              </c:strCache>
            </c:strRef>
          </c:tx>
          <c:spPr>
            <a:solidFill>
              <a:srgbClr val="00BFF2"/>
            </a:solidFill>
            <a:ln>
              <a:noFill/>
            </a:ln>
            <a:effectLst/>
          </c:spPr>
          <c:invertIfNegative val="0"/>
          <c:dLbls>
            <c:dLbl>
              <c:idx val="1"/>
              <c:layout>
                <c:manualLayout>
                  <c:x val="4.3477463628151842E-17"/>
                  <c:y val="-3.93372143986594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E6C-4495-A7E6-6705E3784841}"/>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604020202020204" pitchFamily="34" charset="0"/>
                    <a:ea typeface="+mn-ea"/>
                    <a:cs typeface="Helvetica"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Category 2</c:v>
                </c:pt>
                <c:pt idx="1">
                  <c:v>Category 1</c:v>
                </c:pt>
              </c:strCache>
            </c:strRef>
          </c:cat>
          <c:val>
            <c:numRef>
              <c:f>Sheet1!$B$2:$B$3</c:f>
              <c:numCache>
                <c:formatCode>General</c:formatCode>
                <c:ptCount val="2"/>
              </c:numCache>
            </c:numRef>
          </c:val>
          <c:extLst>
            <c:ext xmlns:c16="http://schemas.microsoft.com/office/drawing/2014/chart" uri="{C3380CC4-5D6E-409C-BE32-E72D297353CC}">
              <c16:uniqueId val="{00000001-3E6C-4495-A7E6-6705E3784841}"/>
            </c:ext>
          </c:extLst>
        </c:ser>
        <c:ser>
          <c:idx val="1"/>
          <c:order val="1"/>
          <c:tx>
            <c:strRef>
              <c:f>Sheet1!$C$1</c:f>
              <c:strCache>
                <c:ptCount val="1"/>
                <c:pt idx="0">
                  <c:v>No Latinos in above - the - line roles</c:v>
                </c:pt>
              </c:strCache>
            </c:strRef>
          </c:tx>
          <c:spPr>
            <a:solidFill>
              <a:srgbClr val="1B1464"/>
            </a:solidFill>
            <a:ln>
              <a:noFill/>
            </a:ln>
            <a:effectLst/>
          </c:spPr>
          <c:invertIfNegative val="0"/>
          <c:dPt>
            <c:idx val="0"/>
            <c:invertIfNegative val="0"/>
            <c:bubble3D val="0"/>
            <c:spPr>
              <a:solidFill>
                <a:srgbClr val="1B1464"/>
              </a:solidFill>
              <a:ln>
                <a:noFill/>
              </a:ln>
              <a:effectLst/>
            </c:spPr>
            <c:extLst>
              <c:ext xmlns:c16="http://schemas.microsoft.com/office/drawing/2014/chart" uri="{C3380CC4-5D6E-409C-BE32-E72D297353CC}">
                <c16:uniqueId val="{00000003-3E6C-4495-A7E6-6705E3784841}"/>
              </c:ext>
            </c:extLst>
          </c:dPt>
          <c:dPt>
            <c:idx val="1"/>
            <c:invertIfNegative val="0"/>
            <c:bubble3D val="0"/>
            <c:spPr>
              <a:solidFill>
                <a:srgbClr val="1B1464"/>
              </a:solidFill>
              <a:ln>
                <a:noFill/>
              </a:ln>
              <a:effectLst/>
            </c:spPr>
            <c:extLst>
              <c:ext xmlns:c16="http://schemas.microsoft.com/office/drawing/2014/chart" uri="{C3380CC4-5D6E-409C-BE32-E72D297353CC}">
                <c16:uniqueId val="{00000005-3E6C-4495-A7E6-6705E3784841}"/>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604020202020204" pitchFamily="34" charset="0"/>
                    <a:ea typeface="+mn-ea"/>
                    <a:cs typeface="Helvetica"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Category 2</c:v>
                </c:pt>
                <c:pt idx="1">
                  <c:v>Category 1</c:v>
                </c:pt>
              </c:strCache>
            </c:strRef>
          </c:cat>
          <c:val>
            <c:numRef>
              <c:f>Sheet1!$C$2:$C$3</c:f>
              <c:numCache>
                <c:formatCode>General</c:formatCode>
                <c:ptCount val="2"/>
              </c:numCache>
            </c:numRef>
          </c:val>
          <c:extLst>
            <c:ext xmlns:c16="http://schemas.microsoft.com/office/drawing/2014/chart" uri="{C3380CC4-5D6E-409C-BE32-E72D297353CC}">
              <c16:uniqueId val="{00000006-3E6C-4495-A7E6-6705E3784841}"/>
            </c:ext>
          </c:extLst>
        </c:ser>
        <c:dLbls>
          <c:showLegendKey val="0"/>
          <c:showVal val="0"/>
          <c:showCatName val="0"/>
          <c:showSerName val="0"/>
          <c:showPercent val="0"/>
          <c:showBubbleSize val="0"/>
        </c:dLbls>
        <c:gapWidth val="70"/>
        <c:overlap val="100"/>
        <c:axId val="1157258639"/>
        <c:axId val="1137794495"/>
      </c:barChart>
      <c:catAx>
        <c:axId val="1157258639"/>
        <c:scaling>
          <c:orientation val="minMax"/>
        </c:scaling>
        <c:delete val="1"/>
        <c:axPos val="l"/>
        <c:numFmt formatCode="General" sourceLinked="1"/>
        <c:majorTickMark val="none"/>
        <c:minorTickMark val="none"/>
        <c:tickLblPos val="nextTo"/>
        <c:crossAx val="1137794495"/>
        <c:crosses val="autoZero"/>
        <c:auto val="1"/>
        <c:lblAlgn val="ctr"/>
        <c:lblOffset val="100"/>
        <c:noMultiLvlLbl val="0"/>
      </c:catAx>
      <c:valAx>
        <c:axId val="1137794495"/>
        <c:scaling>
          <c:orientation val="minMax"/>
          <c:max val="1"/>
        </c:scaling>
        <c:delete val="1"/>
        <c:axPos val="b"/>
        <c:numFmt formatCode="General" sourceLinked="1"/>
        <c:majorTickMark val="out"/>
        <c:minorTickMark val="none"/>
        <c:tickLblPos val="nextTo"/>
        <c:crossAx val="1157258639"/>
        <c:crosses val="autoZero"/>
        <c:crossBetween val="between"/>
      </c:valAx>
      <c:spPr>
        <a:noFill/>
        <a:ln>
          <a:noFill/>
        </a:ln>
        <a:effectLst/>
      </c:spPr>
    </c:plotArea>
    <c:legend>
      <c:legendPos val="b"/>
      <c:layout>
        <c:manualLayout>
          <c:xMode val="edge"/>
          <c:yMode val="edge"/>
          <c:x val="3.9427636217021569E-2"/>
          <c:y val="0.28385966710124549"/>
          <c:w val="0.93215684356558948"/>
          <c:h val="0.55523041216668834"/>
        </c:manualLayout>
      </c:layout>
      <c:overlay val="0"/>
      <c:spPr>
        <a:noFill/>
        <a:ln>
          <a:noFill/>
        </a:ln>
        <a:effectLst/>
      </c:spPr>
      <c:txPr>
        <a:bodyPr rot="0" spcFirstLastPara="1" vertOverflow="ellipsis" vert="horz" wrap="square" anchor="ctr" anchorCtr="1"/>
        <a:lstStyle/>
        <a:p>
          <a:pPr>
            <a:defRPr sz="1400" b="1" i="0" u="none" strike="noStrike" kern="1200" baseline="0">
              <a:solidFill>
                <a:srgbClr val="1B1464"/>
              </a:solidFill>
              <a:latin typeface="Helvetica" panose="020B0604020202020204" pitchFamily="34" charset="0"/>
              <a:ea typeface="+mn-ea"/>
              <a:cs typeface="Helvetica"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rgbClr val="002060"/>
          </a:solidFill>
          <a:latin typeface="Helvetica" panose="020B0604020202020204" pitchFamily="34" charset="0"/>
          <a:cs typeface="Helvetica"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62124F-47E6-4A98-A633-81CB10B039B2}" type="datetimeFigureOut">
              <a:rPr lang="en-US" smtClean="0"/>
              <a:t>10/9/2024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A0E70-E29A-498F-9C5F-7603E79823F5}" type="slidenum">
              <a:rPr lang="en-US" smtClean="0"/>
              <a:t>‹#›</a:t>
            </a:fld>
            <a:endParaRPr lang="en-US"/>
          </a:p>
        </p:txBody>
      </p:sp>
    </p:spTree>
    <p:extLst>
      <p:ext uri="{BB962C8B-B14F-4D97-AF65-F5344CB8AC3E}">
        <p14:creationId xmlns:p14="http://schemas.microsoft.com/office/powerpoint/2010/main" val="55817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187D23-E745-4C30-A58D-B8505F0BE516}" type="slidenum">
              <a:rPr lang="en-US" smtClean="0"/>
              <a:t>1</a:t>
            </a:fld>
            <a:endParaRPr lang="en-US"/>
          </a:p>
        </p:txBody>
      </p:sp>
    </p:spTree>
    <p:extLst>
      <p:ext uri="{BB962C8B-B14F-4D97-AF65-F5344CB8AC3E}">
        <p14:creationId xmlns:p14="http://schemas.microsoft.com/office/powerpoint/2010/main" val="2730979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8946-AD73-796A-18BA-52D56C2EB2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BFA0CD-1CFB-33C6-E6FA-DF17115AAA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58F967-DFD8-4A5B-2ED9-B105EF42E6A1}"/>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900052C4-4A38-57D2-63FC-0D993AA54C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ADA8E2-B588-6D50-8992-F6A869244CD4}"/>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2963969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93726-B636-5FEF-5324-16804149F9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D515A5-416D-9A97-E34D-D6473EE2A6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105F3-471F-2101-5160-5B3FA1074B00}"/>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22E8773C-A7D6-D81A-5EEB-BF8AD0F535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BA1462-E43E-21BA-FED3-F1EC164CABB8}"/>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448321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0FF527-5ED8-C37A-58E1-A4BD018F31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0D53F7-9A77-067D-96F8-F9383B6A89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93D278-F2CF-1FC4-7A22-073923207B56}"/>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59AEE0B3-9D57-2335-4396-DB70E59BEF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36E48A-D312-3229-0E23-9EC9DF11119F}"/>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2789329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3502A-137E-D0A5-9B5E-4B3885CB42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96A657-A943-8EF1-B5D9-FF293714D4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50B304-604E-AD8A-EF76-3C4168993757}"/>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DD5243E3-D6C4-D3B0-A7CD-B1CDF39F75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5669C9-3A17-8006-737A-3D721AA881F3}"/>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428465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E7B5A-2DAC-DBA1-B0DC-FF0001936D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2A4428-7858-EAF6-C6D0-78A65E2C84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F616DE-2757-6AC1-80A5-3CF702E033D8}"/>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77B90F59-99B7-72C8-943B-E01CC06E9B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3FAFC-E97F-C8FD-91D2-3368E26C3E56}"/>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43476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010A5-FF7F-DB54-56B3-7556572ACF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85CE16-6850-E744-6BEF-74E82E1DCE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BD4161-015B-29A1-BF5C-E953D1EF99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C8FF5D-29E5-2361-9F39-F48294144606}"/>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6" name="Footer Placeholder 5">
            <a:extLst>
              <a:ext uri="{FF2B5EF4-FFF2-40B4-BE49-F238E27FC236}">
                <a16:creationId xmlns:a16="http://schemas.microsoft.com/office/drawing/2014/main" id="{FD94E4C3-76F9-68C8-238F-65984797CD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0BB727-F5C5-4453-1AC9-21079A4DCC9B}"/>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1515657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507EE-E85E-6B4A-AD0C-38864CA6CD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73F0D4-A665-9C8D-2D48-012F5E2BF5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93CEE6-547A-BF9E-EC57-850F851F18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855578-0E51-4578-7EA6-73DE7083BA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FFB9BC-2CA3-B43E-651C-3AC7F3660D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CEFA22-0F2D-FF68-7B56-8719D95B9EEF}"/>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8" name="Footer Placeholder 7">
            <a:extLst>
              <a:ext uri="{FF2B5EF4-FFF2-40B4-BE49-F238E27FC236}">
                <a16:creationId xmlns:a16="http://schemas.microsoft.com/office/drawing/2014/main" id="{FF068A9A-1317-F2A7-742F-1690E745D9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983D39-385C-B238-7C8E-F5BC7106BF19}"/>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1507083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12EA5-544C-294A-BADD-F33BD55A53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4CD952-732A-1F79-9423-1BE602BD743E}"/>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4" name="Footer Placeholder 3">
            <a:extLst>
              <a:ext uri="{FF2B5EF4-FFF2-40B4-BE49-F238E27FC236}">
                <a16:creationId xmlns:a16="http://schemas.microsoft.com/office/drawing/2014/main" id="{2BB24CF9-B0FB-0FE6-CBA2-DD66B9690F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36E9B5-27E3-B7E2-480F-55D3D7661C2B}"/>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293066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4A91EF-4472-552E-1C96-132C9C3D4D66}"/>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3" name="Footer Placeholder 2">
            <a:extLst>
              <a:ext uri="{FF2B5EF4-FFF2-40B4-BE49-F238E27FC236}">
                <a16:creationId xmlns:a16="http://schemas.microsoft.com/office/drawing/2014/main" id="{E0C12022-1F7E-2A4D-4CD2-987097FE06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E48DB8-598B-44C8-AB1B-4C4EB76110A6}"/>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289968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1C04A-47CD-9DBD-99B8-7C71C6BD15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7E126D-7384-2AE2-1B1E-3D8BFC194D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199049-E1A5-DFFE-A278-066EBB1ACE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522629-7767-F584-9E1C-8495C112E683}"/>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6" name="Footer Placeholder 5">
            <a:extLst>
              <a:ext uri="{FF2B5EF4-FFF2-40B4-BE49-F238E27FC236}">
                <a16:creationId xmlns:a16="http://schemas.microsoft.com/office/drawing/2014/main" id="{1962A4E7-3A3B-E720-9C39-14F35320C9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FF2BD9-FB16-79D6-C1F1-516AEFD7E3AC}"/>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501467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E1EFB-47C9-709B-AA50-BE267D4C94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3BBF1E-51D6-39E8-C162-B2A944EE63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7ADAD6-2EEA-B345-7BBC-CA6817666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8449E8-5E13-B8A8-A714-41FFC4610A82}"/>
              </a:ext>
            </a:extLst>
          </p:cNvPr>
          <p:cNvSpPr>
            <a:spLocks noGrp="1"/>
          </p:cNvSpPr>
          <p:nvPr>
            <p:ph type="dt" sz="half" idx="10"/>
          </p:nvPr>
        </p:nvSpPr>
        <p:spPr/>
        <p:txBody>
          <a:bodyPr/>
          <a:lstStyle/>
          <a:p>
            <a:fld id="{4F481357-91B4-4E20-818A-62A17E629BCF}" type="datetimeFigureOut">
              <a:rPr lang="en-US" smtClean="0"/>
              <a:t>10/9/2024</a:t>
            </a:fld>
            <a:endParaRPr lang="en-US"/>
          </a:p>
        </p:txBody>
      </p:sp>
      <p:sp>
        <p:nvSpPr>
          <p:cNvPr id="6" name="Footer Placeholder 5">
            <a:extLst>
              <a:ext uri="{FF2B5EF4-FFF2-40B4-BE49-F238E27FC236}">
                <a16:creationId xmlns:a16="http://schemas.microsoft.com/office/drawing/2014/main" id="{00DE86EC-9ABC-33FD-12AC-3498B0364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0E0653-DEC9-BC8B-E3CB-3FE2E19A6BD5}"/>
              </a:ext>
            </a:extLst>
          </p:cNvPr>
          <p:cNvSpPr>
            <a:spLocks noGrp="1"/>
          </p:cNvSpPr>
          <p:nvPr>
            <p:ph type="sldNum" sz="quarter" idx="12"/>
          </p:nvPr>
        </p:nvSpPr>
        <p:spPr/>
        <p:txBody>
          <a:bodyPr/>
          <a:lstStyle/>
          <a:p>
            <a:fld id="{55BD0024-5E4D-490F-952D-B873F55D9F2D}" type="slidenum">
              <a:rPr lang="en-US" smtClean="0"/>
              <a:t>‹#›</a:t>
            </a:fld>
            <a:endParaRPr lang="en-US"/>
          </a:p>
        </p:txBody>
      </p:sp>
    </p:spTree>
    <p:extLst>
      <p:ext uri="{BB962C8B-B14F-4D97-AF65-F5344CB8AC3E}">
        <p14:creationId xmlns:p14="http://schemas.microsoft.com/office/powerpoint/2010/main" val="310507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8F7451-EC48-EEE1-FD5F-ABDEE8CA9A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C6287-31B5-A5DC-7EBC-58846BF70B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9445B8-0239-5A43-A3E7-80D3BA52F5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481357-91B4-4E20-818A-62A17E629BCF}" type="datetimeFigureOut">
              <a:rPr lang="en-US" smtClean="0"/>
              <a:t>10/9/2024</a:t>
            </a:fld>
            <a:endParaRPr lang="en-US"/>
          </a:p>
        </p:txBody>
      </p:sp>
      <p:sp>
        <p:nvSpPr>
          <p:cNvPr id="5" name="Footer Placeholder 4">
            <a:extLst>
              <a:ext uri="{FF2B5EF4-FFF2-40B4-BE49-F238E27FC236}">
                <a16:creationId xmlns:a16="http://schemas.microsoft.com/office/drawing/2014/main" id="{44044A02-99F5-F06C-2244-EAA4FAB6C7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CD41109-7666-2766-58FB-54A5F8855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BD0024-5E4D-490F-952D-B873F55D9F2D}" type="slidenum">
              <a:rPr lang="en-US" smtClean="0"/>
              <a:t>‹#›</a:t>
            </a:fld>
            <a:endParaRPr lang="en-US"/>
          </a:p>
        </p:txBody>
      </p:sp>
    </p:spTree>
    <p:extLst>
      <p:ext uri="{BB962C8B-B14F-4D97-AF65-F5344CB8AC3E}">
        <p14:creationId xmlns:p14="http://schemas.microsoft.com/office/powerpoint/2010/main" val="1770555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chart" Target="../charts/chart1.xm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thevab.com/signin" TargetMode="External"/><Relationship Id="rId5" Type="http://schemas.openxmlformats.org/officeDocument/2006/relationships/chart" Target="../charts/chart3.xml"/><Relationship Id="rId4" Type="http://schemas.openxmlformats.org/officeDocument/2006/relationships/chart" Target="../charts/chart2.xml"/><Relationship Id="rId9" Type="http://schemas.openxmlformats.org/officeDocument/2006/relationships/hyperlink" Target="https://thevab.com/insigh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08DCFA-009D-C91D-6D60-60102513525E}"/>
              </a:ext>
            </a:extLst>
          </p:cNvPr>
          <p:cNvSpPr/>
          <p:nvPr/>
        </p:nvSpPr>
        <p:spPr>
          <a:xfrm>
            <a:off x="0" y="1685013"/>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66FBE574-C162-A7D8-E605-0E767803365E}"/>
              </a:ext>
            </a:extLst>
          </p:cNvPr>
          <p:cNvSpPr txBox="1"/>
          <p:nvPr/>
        </p:nvSpPr>
        <p:spPr>
          <a:xfrm>
            <a:off x="10759" y="1914853"/>
            <a:ext cx="6085241" cy="584775"/>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1600" b="1" u="sng" baseline="0">
                <a:solidFill>
                  <a:srgbClr val="1F1A62"/>
                </a:solidFill>
                <a:latin typeface="Helvetica" panose="020B0604020202020204" pitchFamily="34" charset="0"/>
                <a:cs typeface="Helvetica" panose="020B0604020202020204" pitchFamily="34" charset="0"/>
              </a:rPr>
              <a:t>Median worldwide box office revenue U.S. film production</a:t>
            </a:r>
          </a:p>
          <a:p>
            <a:pPr algn="ctr" rtl="0">
              <a:defRPr sz="1400" b="0" i="0" u="none" strike="noStrike" kern="1200" spc="0" baseline="0">
                <a:solidFill>
                  <a:prstClr val="black">
                    <a:lumMod val="65000"/>
                    <a:lumOff val="35000"/>
                  </a:prstClr>
                </a:solidFill>
                <a:latin typeface="+mn-lt"/>
                <a:ea typeface="+mn-ea"/>
                <a:cs typeface="+mn-cs"/>
              </a:defRPr>
            </a:pPr>
            <a:r>
              <a:rPr lang="en-US" sz="1600">
                <a:solidFill>
                  <a:srgbClr val="1F1A62"/>
                </a:solidFill>
                <a:latin typeface="Helvetica" panose="020B0604020202020204" pitchFamily="34" charset="0"/>
                <a:cs typeface="Helvetica" panose="020B0604020202020204" pitchFamily="34" charset="0"/>
              </a:rPr>
              <a:t>2013-2022, Millions</a:t>
            </a:r>
            <a:endParaRPr lang="en-US" sz="1600" baseline="0">
              <a:solidFill>
                <a:srgbClr val="1F1A62"/>
              </a:solidFill>
              <a:latin typeface="Helvetica" panose="020B0604020202020204" pitchFamily="34" charset="0"/>
              <a:cs typeface="Helvetica" panose="020B0604020202020204" pitchFamily="34" charset="0"/>
            </a:endParaRPr>
          </a:p>
        </p:txBody>
      </p:sp>
      <p:sp>
        <p:nvSpPr>
          <p:cNvPr id="10" name="TextBox 9">
            <a:extLst>
              <a:ext uri="{FF2B5EF4-FFF2-40B4-BE49-F238E27FC236}">
                <a16:creationId xmlns:a16="http://schemas.microsoft.com/office/drawing/2014/main" id="{029ACA1D-08BA-6A94-E1D3-5C50A0361B53}"/>
              </a:ext>
            </a:extLst>
          </p:cNvPr>
          <p:cNvSpPr txBox="1"/>
          <p:nvPr/>
        </p:nvSpPr>
        <p:spPr>
          <a:xfrm>
            <a:off x="436866" y="6216204"/>
            <a:ext cx="1177995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Source: Latino Data Collaborative, </a:t>
            </a:r>
            <a:r>
              <a:rPr kumimoji="0" lang="en-US" sz="800" b="0" i="1" u="none" strike="noStrike" kern="1200" cap="none" spc="0" normalizeH="0" baseline="0" noProof="0">
                <a:ln>
                  <a:noFill/>
                </a:ln>
                <a:solidFill>
                  <a:srgbClr val="1B1464"/>
                </a:solidFill>
                <a:effectLst/>
                <a:uLnTx/>
                <a:uFillTx/>
                <a:latin typeface="Helvetica" panose="020B0403020202020204" pitchFamily="34" charset="0"/>
                <a:ea typeface="+mn-ea"/>
                <a:cs typeface="+mn-cs"/>
              </a:rPr>
              <a:t>LDC U.S. Latinos in Media Report, </a:t>
            </a:r>
            <a:r>
              <a:rPr kumimoji="0" lang="en-US" sz="800" b="0" u="none" strike="noStrike" kern="1200" cap="none" spc="0" normalizeH="0" baseline="0" noProof="0">
                <a:ln>
                  <a:noFill/>
                </a:ln>
                <a:solidFill>
                  <a:srgbClr val="1B1464"/>
                </a:solidFill>
                <a:effectLst/>
                <a:uLnTx/>
                <a:uFillTx/>
                <a:latin typeface="Helvetica" panose="020B0403020202020204" pitchFamily="34" charset="0"/>
                <a:ea typeface="+mn-ea"/>
                <a:cs typeface="+mn-cs"/>
              </a:rPr>
              <a:t>2024. Note: Figures may not add up due to rounding. Above-the-line talent includes main producers (top three in film, top two in TV), directors in film, top two showrunners in TV, main writers (top writer in film and top three in TV), lead and co-lead for film, and top 10 actors for TV. These roles tend to have a greater influence on the creative direction of the content.</a:t>
            </a:r>
            <a:endParaRPr kumimoji="0" lang="en-US" sz="800" b="0" i="0" u="none" strike="noStrike" kern="1200" cap="none" spc="0" normalizeH="0" baseline="0" noProof="0">
              <a:ln>
                <a:noFill/>
              </a:ln>
              <a:solidFill>
                <a:srgbClr val="1B1464"/>
              </a:solidFill>
              <a:effectLst/>
              <a:uLnTx/>
              <a:uFillTx/>
              <a:latin typeface="Helvetica" panose="020B0403020202020204" pitchFamily="34" charset="0"/>
              <a:ea typeface="+mn-ea"/>
              <a:cs typeface="+mn-cs"/>
            </a:endParaRPr>
          </a:p>
        </p:txBody>
      </p:sp>
      <p:sp>
        <p:nvSpPr>
          <p:cNvPr id="11" name="Rectangle 10">
            <a:extLst>
              <a:ext uri="{FF2B5EF4-FFF2-40B4-BE49-F238E27FC236}">
                <a16:creationId xmlns:a16="http://schemas.microsoft.com/office/drawing/2014/main" id="{EB83A9AD-017B-0462-3C5E-B674A552FE09}"/>
              </a:ext>
            </a:extLst>
          </p:cNvPr>
          <p:cNvSpPr/>
          <p:nvPr/>
        </p:nvSpPr>
        <p:spPr>
          <a:xfrm>
            <a:off x="-3" y="0"/>
            <a:ext cx="3051316" cy="277764"/>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bg1"/>
                </a:solidFill>
                <a:effectLst/>
                <a:uLnTx/>
                <a:uFillTx/>
                <a:latin typeface="Helvetica" panose="020B0604020202020204" pitchFamily="34" charset="0"/>
                <a:ea typeface="+mn-ea"/>
                <a:cs typeface="Helvetica" panose="020B0604020202020204" pitchFamily="34" charset="0"/>
              </a:rPr>
              <a:t>Financial Impact of Latino Representation </a:t>
            </a:r>
          </a:p>
        </p:txBody>
      </p:sp>
      <p:sp>
        <p:nvSpPr>
          <p:cNvPr id="15" name="Rectangle 14">
            <a:extLst>
              <a:ext uri="{FF2B5EF4-FFF2-40B4-BE49-F238E27FC236}">
                <a16:creationId xmlns:a16="http://schemas.microsoft.com/office/drawing/2014/main" id="{A297EA09-87C7-7B9C-437A-295F29E154A5}"/>
              </a:ext>
            </a:extLst>
          </p:cNvPr>
          <p:cNvSpPr/>
          <p:nvPr/>
        </p:nvSpPr>
        <p:spPr>
          <a:xfrm>
            <a:off x="179108" y="376757"/>
            <a:ext cx="10088844"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srgbClr val="1B1464"/>
                </a:solidFill>
                <a:effectLst/>
                <a:uLnTx/>
                <a:uFillTx/>
                <a:latin typeface="Helvetica" pitchFamily="2" charset="0"/>
                <a:ea typeface="+mn-ea"/>
                <a:cs typeface="+mn-cs"/>
              </a:rPr>
              <a:t>Latino representation drives strong financial performance in TV and film</a:t>
            </a:r>
          </a:p>
        </p:txBody>
      </p:sp>
      <p:sp>
        <p:nvSpPr>
          <p:cNvPr id="19" name="TextBox 18">
            <a:extLst>
              <a:ext uri="{FF2B5EF4-FFF2-40B4-BE49-F238E27FC236}">
                <a16:creationId xmlns:a16="http://schemas.microsoft.com/office/drawing/2014/main" id="{D9B7A85B-E24D-4A9E-0B81-3585984B6CA3}"/>
              </a:ext>
            </a:extLst>
          </p:cNvPr>
          <p:cNvSpPr txBox="1"/>
          <p:nvPr/>
        </p:nvSpPr>
        <p:spPr>
          <a:xfrm>
            <a:off x="6085240" y="1914853"/>
            <a:ext cx="6085241" cy="584775"/>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1600" b="1" u="sng" baseline="0">
                <a:solidFill>
                  <a:srgbClr val="1F1A62"/>
                </a:solidFill>
                <a:latin typeface="Helvetica" panose="020B0604020202020204" pitchFamily="34" charset="0"/>
                <a:cs typeface="Helvetica" panose="020B0604020202020204" pitchFamily="34" charset="0"/>
              </a:rPr>
              <a:t>Median impressions per episode U.S. </a:t>
            </a:r>
            <a:r>
              <a:rPr lang="en-US" sz="1600" b="1" u="sng">
                <a:solidFill>
                  <a:srgbClr val="1F1A62"/>
                </a:solidFill>
                <a:latin typeface="Helvetica" panose="020B0604020202020204" pitchFamily="34" charset="0"/>
                <a:cs typeface="Helvetica" panose="020B0604020202020204" pitchFamily="34" charset="0"/>
              </a:rPr>
              <a:t>TV releases</a:t>
            </a:r>
          </a:p>
          <a:p>
            <a:pPr algn="ctr" rtl="0">
              <a:defRPr sz="1400" b="0" i="0" u="none" strike="noStrike" kern="1200" spc="0" baseline="0">
                <a:solidFill>
                  <a:prstClr val="black">
                    <a:lumMod val="65000"/>
                    <a:lumOff val="35000"/>
                  </a:prstClr>
                </a:solidFill>
                <a:latin typeface="+mn-lt"/>
                <a:ea typeface="+mn-ea"/>
                <a:cs typeface="+mn-cs"/>
              </a:defRPr>
            </a:pPr>
            <a:r>
              <a:rPr lang="en-US" sz="1600" baseline="0">
                <a:solidFill>
                  <a:srgbClr val="1F1A62"/>
                </a:solidFill>
                <a:latin typeface="Helvetica" panose="020B0604020202020204" pitchFamily="34" charset="0"/>
                <a:cs typeface="Helvetica" panose="020B0604020202020204" pitchFamily="34" charset="0"/>
              </a:rPr>
              <a:t>2022, </a:t>
            </a:r>
            <a:r>
              <a:rPr lang="en-US" sz="1600">
                <a:solidFill>
                  <a:srgbClr val="1F1A62"/>
                </a:solidFill>
                <a:latin typeface="Helvetica" panose="020B0604020202020204" pitchFamily="34" charset="0"/>
                <a:cs typeface="Helvetica" panose="020B0604020202020204" pitchFamily="34" charset="0"/>
              </a:rPr>
              <a:t>Millions</a:t>
            </a:r>
            <a:endParaRPr lang="en-US" sz="1600" baseline="0">
              <a:solidFill>
                <a:srgbClr val="1F1A62"/>
              </a:solidFill>
              <a:latin typeface="Helvetica" panose="020B0604020202020204" pitchFamily="34" charset="0"/>
              <a:cs typeface="Helvetica" panose="020B0604020202020204" pitchFamily="34" charset="0"/>
            </a:endParaRPr>
          </a:p>
        </p:txBody>
      </p:sp>
      <p:cxnSp>
        <p:nvCxnSpPr>
          <p:cNvPr id="21" name="Straight Connector 20">
            <a:extLst>
              <a:ext uri="{FF2B5EF4-FFF2-40B4-BE49-F238E27FC236}">
                <a16:creationId xmlns:a16="http://schemas.microsoft.com/office/drawing/2014/main" id="{810D60BE-AE0E-4D16-3F43-E0623A34DB28}"/>
              </a:ext>
            </a:extLst>
          </p:cNvPr>
          <p:cNvCxnSpPr>
            <a:cxnSpLocks/>
          </p:cNvCxnSpPr>
          <p:nvPr/>
        </p:nvCxnSpPr>
        <p:spPr>
          <a:xfrm>
            <a:off x="6096000" y="1844666"/>
            <a:ext cx="0" cy="3840480"/>
          </a:xfrm>
          <a:prstGeom prst="line">
            <a:avLst/>
          </a:prstGeom>
          <a:ln w="28575">
            <a:solidFill>
              <a:srgbClr val="1B1464"/>
            </a:solidFill>
            <a:prstDash val="dash"/>
          </a:ln>
        </p:spPr>
        <p:style>
          <a:lnRef idx="2">
            <a:schemeClr val="accent1"/>
          </a:lnRef>
          <a:fillRef idx="0">
            <a:schemeClr val="accent1"/>
          </a:fillRef>
          <a:effectRef idx="1">
            <a:schemeClr val="accent1"/>
          </a:effectRef>
          <a:fontRef idx="minor">
            <a:schemeClr val="tx1"/>
          </a:fontRef>
        </p:style>
      </p:cxnSp>
      <p:graphicFrame>
        <p:nvGraphicFramePr>
          <p:cNvPr id="24" name="Chart 23">
            <a:extLst>
              <a:ext uri="{FF2B5EF4-FFF2-40B4-BE49-F238E27FC236}">
                <a16:creationId xmlns:a16="http://schemas.microsoft.com/office/drawing/2014/main" id="{72D885F3-3F91-A0AF-033D-C67A4942FF76}"/>
              </a:ext>
            </a:extLst>
          </p:cNvPr>
          <p:cNvGraphicFramePr/>
          <p:nvPr/>
        </p:nvGraphicFramePr>
        <p:xfrm>
          <a:off x="1108466" y="2635355"/>
          <a:ext cx="3889827" cy="31665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Chart 24">
            <a:extLst>
              <a:ext uri="{FF2B5EF4-FFF2-40B4-BE49-F238E27FC236}">
                <a16:creationId xmlns:a16="http://schemas.microsoft.com/office/drawing/2014/main" id="{0D572606-6864-D1FC-5620-D6F142B33EAD}"/>
              </a:ext>
            </a:extLst>
          </p:cNvPr>
          <p:cNvGraphicFramePr/>
          <p:nvPr/>
        </p:nvGraphicFramePr>
        <p:xfrm>
          <a:off x="7182947" y="2635355"/>
          <a:ext cx="3889827" cy="3166543"/>
        </p:xfrm>
        <a:graphic>
          <a:graphicData uri="http://schemas.openxmlformats.org/drawingml/2006/chart">
            <c:chart xmlns:c="http://schemas.openxmlformats.org/drawingml/2006/chart" xmlns:r="http://schemas.openxmlformats.org/officeDocument/2006/relationships" r:id="rId4"/>
          </a:graphicData>
        </a:graphic>
      </p:graphicFrame>
      <p:cxnSp>
        <p:nvCxnSpPr>
          <p:cNvPr id="27" name="Straight Connector 26">
            <a:extLst>
              <a:ext uri="{FF2B5EF4-FFF2-40B4-BE49-F238E27FC236}">
                <a16:creationId xmlns:a16="http://schemas.microsoft.com/office/drawing/2014/main" id="{795B1666-3B94-5BEB-FA6C-ADE5F92E2C51}"/>
              </a:ext>
            </a:extLst>
          </p:cNvPr>
          <p:cNvCxnSpPr>
            <a:cxnSpLocks/>
          </p:cNvCxnSpPr>
          <p:nvPr/>
        </p:nvCxnSpPr>
        <p:spPr>
          <a:xfrm>
            <a:off x="2929890" y="4114008"/>
            <a:ext cx="1627823" cy="0"/>
          </a:xfrm>
          <a:prstGeom prst="line">
            <a:avLst/>
          </a:prstGeom>
          <a:ln>
            <a:solidFill>
              <a:srgbClr val="1B1464"/>
            </a:solidFill>
            <a:prstDash val="sysDash"/>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48FC5DB-0375-6B4B-2BC7-C2BCDEF20A24}"/>
              </a:ext>
            </a:extLst>
          </p:cNvPr>
          <p:cNvCxnSpPr>
            <a:cxnSpLocks/>
          </p:cNvCxnSpPr>
          <p:nvPr/>
        </p:nvCxnSpPr>
        <p:spPr>
          <a:xfrm>
            <a:off x="3968115" y="3245644"/>
            <a:ext cx="548640" cy="0"/>
          </a:xfrm>
          <a:prstGeom prst="line">
            <a:avLst/>
          </a:prstGeom>
          <a:ln>
            <a:solidFill>
              <a:srgbClr val="1B1464"/>
            </a:solidFill>
            <a:prstDash val="sysDash"/>
          </a:ln>
        </p:spPr>
        <p:style>
          <a:lnRef idx="2">
            <a:schemeClr val="accent1"/>
          </a:lnRef>
          <a:fillRef idx="0">
            <a:schemeClr val="accent1"/>
          </a:fillRef>
          <a:effectRef idx="1">
            <a:schemeClr val="accent1"/>
          </a:effectRef>
          <a:fontRef idx="minor">
            <a:schemeClr val="tx1"/>
          </a:fontRef>
        </p:style>
      </p:cxnSp>
      <p:sp>
        <p:nvSpPr>
          <p:cNvPr id="29" name="Right Brace 28">
            <a:extLst>
              <a:ext uri="{FF2B5EF4-FFF2-40B4-BE49-F238E27FC236}">
                <a16:creationId xmlns:a16="http://schemas.microsoft.com/office/drawing/2014/main" id="{E049AF59-D753-9411-B6F8-FA4B1031EB4A}"/>
              </a:ext>
            </a:extLst>
          </p:cNvPr>
          <p:cNvSpPr/>
          <p:nvPr/>
        </p:nvSpPr>
        <p:spPr>
          <a:xfrm>
            <a:off x="4510084" y="3245643"/>
            <a:ext cx="304799" cy="868362"/>
          </a:xfrm>
          <a:prstGeom prst="rightBrace">
            <a:avLst/>
          </a:prstGeom>
          <a:ln>
            <a:solidFill>
              <a:srgbClr val="1B1464"/>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TextBox 29">
            <a:extLst>
              <a:ext uri="{FF2B5EF4-FFF2-40B4-BE49-F238E27FC236}">
                <a16:creationId xmlns:a16="http://schemas.microsoft.com/office/drawing/2014/main" id="{7E37ED19-D4A5-76DD-6A94-5B801BD3497D}"/>
              </a:ext>
            </a:extLst>
          </p:cNvPr>
          <p:cNvSpPr txBox="1"/>
          <p:nvPr/>
        </p:nvSpPr>
        <p:spPr>
          <a:xfrm>
            <a:off x="4814883" y="3438946"/>
            <a:ext cx="1189931" cy="523220"/>
          </a:xfrm>
          <a:prstGeom prst="rect">
            <a:avLst/>
          </a:prstGeom>
          <a:noFill/>
        </p:spPr>
        <p:txBody>
          <a:bodyPr wrap="square" rtlCol="0">
            <a:spAutoFit/>
          </a:bodyPr>
          <a:lstStyle/>
          <a:p>
            <a:pPr algn="ctr"/>
            <a:r>
              <a:rPr lang="en-US" sz="2800" b="1">
                <a:solidFill>
                  <a:srgbClr val="1B1464"/>
                </a:solidFill>
                <a:latin typeface="Helvetica" panose="020B0403020202020204" pitchFamily="34" charset="0"/>
              </a:rPr>
              <a:t>+58%</a:t>
            </a:r>
          </a:p>
        </p:txBody>
      </p:sp>
      <p:cxnSp>
        <p:nvCxnSpPr>
          <p:cNvPr id="37" name="Straight Connector 36">
            <a:extLst>
              <a:ext uri="{FF2B5EF4-FFF2-40B4-BE49-F238E27FC236}">
                <a16:creationId xmlns:a16="http://schemas.microsoft.com/office/drawing/2014/main" id="{4E23D77E-8040-A25C-0393-A6CA6198C884}"/>
              </a:ext>
            </a:extLst>
          </p:cNvPr>
          <p:cNvCxnSpPr>
            <a:cxnSpLocks/>
          </p:cNvCxnSpPr>
          <p:nvPr/>
        </p:nvCxnSpPr>
        <p:spPr>
          <a:xfrm>
            <a:off x="9010269" y="3962523"/>
            <a:ext cx="1627823" cy="0"/>
          </a:xfrm>
          <a:prstGeom prst="line">
            <a:avLst/>
          </a:prstGeom>
          <a:ln>
            <a:solidFill>
              <a:srgbClr val="1B1464"/>
            </a:solidFill>
            <a:prstDash val="sysDash"/>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2B0C0411-91E6-DE7B-D9EC-3A580EDA8EF6}"/>
              </a:ext>
            </a:extLst>
          </p:cNvPr>
          <p:cNvCxnSpPr>
            <a:cxnSpLocks/>
          </p:cNvCxnSpPr>
          <p:nvPr/>
        </p:nvCxnSpPr>
        <p:spPr>
          <a:xfrm>
            <a:off x="10048494" y="2970335"/>
            <a:ext cx="548640" cy="0"/>
          </a:xfrm>
          <a:prstGeom prst="line">
            <a:avLst/>
          </a:prstGeom>
          <a:ln>
            <a:solidFill>
              <a:srgbClr val="1B1464"/>
            </a:solidFill>
            <a:prstDash val="sysDash"/>
          </a:ln>
        </p:spPr>
        <p:style>
          <a:lnRef idx="2">
            <a:schemeClr val="accent1"/>
          </a:lnRef>
          <a:fillRef idx="0">
            <a:schemeClr val="accent1"/>
          </a:fillRef>
          <a:effectRef idx="1">
            <a:schemeClr val="accent1"/>
          </a:effectRef>
          <a:fontRef idx="minor">
            <a:schemeClr val="tx1"/>
          </a:fontRef>
        </p:style>
      </p:cxnSp>
      <p:sp>
        <p:nvSpPr>
          <p:cNvPr id="39" name="Right Brace 38">
            <a:extLst>
              <a:ext uri="{FF2B5EF4-FFF2-40B4-BE49-F238E27FC236}">
                <a16:creationId xmlns:a16="http://schemas.microsoft.com/office/drawing/2014/main" id="{BD8C9AFA-CCAA-902A-6912-467E9FF59AD9}"/>
              </a:ext>
            </a:extLst>
          </p:cNvPr>
          <p:cNvSpPr/>
          <p:nvPr/>
        </p:nvSpPr>
        <p:spPr>
          <a:xfrm>
            <a:off x="10590463" y="2966558"/>
            <a:ext cx="304799" cy="995963"/>
          </a:xfrm>
          <a:prstGeom prst="rightBrace">
            <a:avLst/>
          </a:prstGeom>
          <a:ln>
            <a:solidFill>
              <a:srgbClr val="1B1464"/>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TextBox 39">
            <a:extLst>
              <a:ext uri="{FF2B5EF4-FFF2-40B4-BE49-F238E27FC236}">
                <a16:creationId xmlns:a16="http://schemas.microsoft.com/office/drawing/2014/main" id="{AB41092A-247A-52AE-F52D-AE0D51AD337F}"/>
              </a:ext>
            </a:extLst>
          </p:cNvPr>
          <p:cNvSpPr txBox="1"/>
          <p:nvPr/>
        </p:nvSpPr>
        <p:spPr>
          <a:xfrm>
            <a:off x="10900124" y="3245643"/>
            <a:ext cx="1189931" cy="523220"/>
          </a:xfrm>
          <a:prstGeom prst="rect">
            <a:avLst/>
          </a:prstGeom>
          <a:noFill/>
        </p:spPr>
        <p:txBody>
          <a:bodyPr wrap="square" rtlCol="0">
            <a:spAutoFit/>
          </a:bodyPr>
          <a:lstStyle/>
          <a:p>
            <a:pPr algn="ctr"/>
            <a:r>
              <a:rPr lang="en-US" sz="2800" b="1">
                <a:solidFill>
                  <a:srgbClr val="1B1464"/>
                </a:solidFill>
                <a:latin typeface="Helvetica" panose="020B0403020202020204" pitchFamily="34" charset="0"/>
              </a:rPr>
              <a:t>+60%</a:t>
            </a:r>
          </a:p>
        </p:txBody>
      </p:sp>
      <p:graphicFrame>
        <p:nvGraphicFramePr>
          <p:cNvPr id="44" name="Chart 43">
            <a:extLst>
              <a:ext uri="{FF2B5EF4-FFF2-40B4-BE49-F238E27FC236}">
                <a16:creationId xmlns:a16="http://schemas.microsoft.com/office/drawing/2014/main" id="{8FAAD559-AB5E-BAA8-78E8-704AC70A0535}"/>
              </a:ext>
            </a:extLst>
          </p:cNvPr>
          <p:cNvGraphicFramePr/>
          <p:nvPr/>
        </p:nvGraphicFramePr>
        <p:xfrm>
          <a:off x="1813249" y="5751098"/>
          <a:ext cx="8383130" cy="526947"/>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a:extLst>
              <a:ext uri="{FF2B5EF4-FFF2-40B4-BE49-F238E27FC236}">
                <a16:creationId xmlns:a16="http://schemas.microsoft.com/office/drawing/2014/main" id="{2FA31CF3-E45E-5BFB-D4EE-18933F0419C0}"/>
              </a:ext>
            </a:extLst>
          </p:cNvPr>
          <p:cNvSpPr txBox="1"/>
          <p:nvPr/>
        </p:nvSpPr>
        <p:spPr>
          <a:xfrm>
            <a:off x="10267952" y="26057"/>
            <a:ext cx="192404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a:t>
            </a:r>
            <a:r>
              <a:rPr lang="en-US" sz="1000" b="1">
                <a:solidFill>
                  <a:srgbClr val="ED3C8D"/>
                </a:solidFill>
                <a:latin typeface="Helvetica" panose="020B0604020202020204" pitchFamily="34" charset="0"/>
                <a:cs typeface="Helvetica" panose="020B0604020202020204" pitchFamily="34" charset="0"/>
              </a:rPr>
              <a:t>diversity </a:t>
            </a: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insights</a:t>
            </a:r>
          </a:p>
        </p:txBody>
      </p:sp>
      <p:pic>
        <p:nvPicPr>
          <p:cNvPr id="4" name="Picture 2">
            <a:hlinkClick r:id="rId6"/>
            <a:extLst>
              <a:ext uri="{FF2B5EF4-FFF2-40B4-BE49-F238E27FC236}">
                <a16:creationId xmlns:a16="http://schemas.microsoft.com/office/drawing/2014/main" id="{390C9763-15C8-E047-0EDB-CCA66DCE3E95}"/>
              </a:ext>
            </a:extLst>
          </p:cNvPr>
          <p:cNvPicPr>
            <a:picLocks noChangeAspect="1" noChangeArrowheads="1"/>
          </p:cNvPicPr>
          <p:nvPr/>
        </p:nvPicPr>
        <p:blipFill rotWithShape="1">
          <a:blip r:embed="rId7"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6E31F0D3-0F14-3AD6-185C-B3DED33C6FEE}"/>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56240629-0E36-570A-A8CB-076B68B63CAA}"/>
              </a:ext>
            </a:extLst>
          </p:cNvPr>
          <p:cNvPicPr>
            <a:picLocks noChangeAspect="1"/>
          </p:cNvPicPr>
          <p:nvPr/>
        </p:nvPicPr>
        <p:blipFill rotWithShape="1">
          <a:blip r:embed="rId8"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9" name="Rectangle 8">
            <a:extLst>
              <a:ext uri="{FF2B5EF4-FFF2-40B4-BE49-F238E27FC236}">
                <a16:creationId xmlns:a16="http://schemas.microsoft.com/office/drawing/2014/main" id="{D05725DA-BC5E-BF2A-D532-626430B93044}"/>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sng" strike="noStrike" kern="1200" cap="none" spc="150" normalizeH="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theVAB.com/insights</a:t>
            </a:r>
            <a:endParaRPr kumimoji="0" lang="en-US" b="1" i="0" u="sng" strike="noStrike" kern="1200" cap="none" spc="150" normalizeH="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25840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DF5D8D2-426D-4652-BDE2-234EC1532405}"/>
</file>

<file path=customXml/itemProps2.xml><?xml version="1.0" encoding="utf-8"?>
<ds:datastoreItem xmlns:ds="http://schemas.openxmlformats.org/officeDocument/2006/customXml" ds:itemID="{D6AB9C1F-63CF-41E9-B12D-EC88233C1872}"/>
</file>

<file path=customXml/itemProps3.xml><?xml version="1.0" encoding="utf-8"?>
<ds:datastoreItem xmlns:ds="http://schemas.openxmlformats.org/officeDocument/2006/customXml" ds:itemID="{3732F65E-CDF6-4BA6-B80E-632C9F77D25F}"/>
</file>

<file path=docProps/app.xml><?xml version="1.0" encoding="utf-8"?>
<Properties xmlns="http://schemas.openxmlformats.org/officeDocument/2006/extended-properties" xmlns:vt="http://schemas.openxmlformats.org/officeDocument/2006/docPropsVTypes">
  <TotalTime>0</TotalTime>
  <Words>159</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2024-10-09T20:32:05Z</dcterms:created>
  <dcterms:modified xsi:type="dcterms:W3CDTF">2024-10-09T20:32:15Z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