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4F7B10-4D62-4001-B2AC-7DCA3E31664D}" v="1" dt="2025-10-02T19:22:12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2:12.326" v="0"/>
      <pc:docMkLst>
        <pc:docMk/>
      </pc:docMkLst>
      <pc:sldChg chg="add">
        <pc:chgData name="Dylan Breger" userId="9b3da09f-10fe-42ec-9aa5-9fa2a3e9cc20" providerId="ADAL" clId="{D81AFA50-692E-4678-A384-3793507736DC}" dt="2025-10-02T19:22:12.326" v="0"/>
        <pc:sldMkLst>
          <pc:docMk/>
          <pc:sldMk cId="1235285376" sldId="214747422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24759177076428E-3"/>
          <c:y val="6.822387532912623E-2"/>
          <c:w val="0.99446752408229233"/>
          <c:h val="0.79323315771525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Searched Online</c:v>
                </c:pt>
                <c:pt idx="1">
                  <c:v>Visited Website</c:v>
                </c:pt>
                <c:pt idx="2">
                  <c:v>Visited Store</c:v>
                </c:pt>
                <c:pt idx="3">
                  <c:v>Bought Product</c:v>
                </c:pt>
                <c:pt idx="4">
                  <c:v>Discussed Product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0.43</c:v>
                </c:pt>
                <c:pt idx="1">
                  <c:v>0.46</c:v>
                </c:pt>
                <c:pt idx="2">
                  <c:v>0.27</c:v>
                </c:pt>
                <c:pt idx="3">
                  <c:v>0.3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F9-744D-A611-25BADD6AD0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FF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Searched Online</c:v>
                </c:pt>
                <c:pt idx="1">
                  <c:v>Visited Website</c:v>
                </c:pt>
                <c:pt idx="2">
                  <c:v>Visited Store</c:v>
                </c:pt>
                <c:pt idx="3">
                  <c:v>Bought Product</c:v>
                </c:pt>
                <c:pt idx="4">
                  <c:v>Discussed Product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0.41</c:v>
                </c:pt>
                <c:pt idx="1">
                  <c:v>0.46</c:v>
                </c:pt>
                <c:pt idx="2">
                  <c:v>0.24</c:v>
                </c:pt>
                <c:pt idx="3">
                  <c:v>0.32</c:v>
                </c:pt>
                <c:pt idx="4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F9-744D-A611-25BADD6AD0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Searched Online</c:v>
                </c:pt>
                <c:pt idx="1">
                  <c:v>Visited Website</c:v>
                </c:pt>
                <c:pt idx="2">
                  <c:v>Visited Store</c:v>
                </c:pt>
                <c:pt idx="3">
                  <c:v>Bought Product</c:v>
                </c:pt>
                <c:pt idx="4">
                  <c:v>Discussed Product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0.39</c:v>
                </c:pt>
                <c:pt idx="1">
                  <c:v>0.41</c:v>
                </c:pt>
                <c:pt idx="2">
                  <c:v>0.25</c:v>
                </c:pt>
                <c:pt idx="3">
                  <c:v>0.27</c:v>
                </c:pt>
                <c:pt idx="4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F9-744D-A611-25BADD6AD0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LGBTQ+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ED3C8D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Searched Online</c:v>
                </c:pt>
                <c:pt idx="1">
                  <c:v>Visited Website</c:v>
                </c:pt>
                <c:pt idx="2">
                  <c:v>Visited Store</c:v>
                </c:pt>
                <c:pt idx="3">
                  <c:v>Bought Product</c:v>
                </c:pt>
                <c:pt idx="4">
                  <c:v>Discussed Product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0.51</c:v>
                </c:pt>
                <c:pt idx="1">
                  <c:v>0.49</c:v>
                </c:pt>
                <c:pt idx="2">
                  <c:v>0.39</c:v>
                </c:pt>
                <c:pt idx="3">
                  <c:v>0.35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F9-744D-A611-25BADD6AD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9406607"/>
        <c:axId val="894777007"/>
      </c:barChart>
      <c:catAx>
        <c:axId val="479406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894777007"/>
        <c:crosses val="autoZero"/>
        <c:auto val="1"/>
        <c:lblAlgn val="ctr"/>
        <c:lblOffset val="100"/>
        <c:noMultiLvlLbl val="0"/>
      </c:catAx>
      <c:valAx>
        <c:axId val="89477700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79406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553093255542218"/>
          <c:y val="6.7312492933575732E-2"/>
          <c:w val="0.30878166060826173"/>
          <c:h val="5.78292082233570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CBD30-8452-48FF-B0A3-D0D5CC747E2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11609-67EA-4ED0-B237-B1FB414A8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92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2422D-4689-31D4-18D3-7C38DBC57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326DCE-1026-3BDB-A409-B18D19D1E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EC45B6-5DA5-117B-E6EF-9904CAD6BC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34D75-2BD1-1F44-6BBE-4192EB445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09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42094-0F03-C6EB-ED3E-82FA17D2D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2D537F-BDEB-3FE2-FC4B-137B1E767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7EF2D-CB6E-97EE-3706-E6818464D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DBD7A-4DBB-3002-D483-0E443CDE0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B6FDC-1582-1CAF-17CC-F76BD21C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2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DC2D0-9AF7-4D6A-53B0-AFA801EB1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E1CCC3-67A4-1E6C-81F2-4CFDF1C01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A2AAA-DF17-7987-5A96-9055FE07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01A7D-DAD2-B90A-2CE0-C6BFCE66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7905C-E6E4-7DC8-B850-24B4B7DA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6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8B77E-EA8D-650D-240B-B0D056AE7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72D5-AFD0-62E8-352E-09218EE1A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93F2E-9D7A-F46B-9990-1B2954AF0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491FE-CEB9-BE99-9046-9D70D2D7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F6EAC-8A1C-DC71-25F1-E913AF6F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4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E9656-A5B6-A3AD-2088-3A46A02F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942C7-B74A-833E-370E-4F4A39B4F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14643-1F3A-B9DA-0E8A-082922C03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14E87-BEDE-1CD0-7892-947C2EE52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06C8A-2415-8A9F-F53E-B0A3B62B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8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3F32-D644-84A3-E100-18D9C44E7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5E5EC-709B-620E-703E-0096BD04F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FFDDF-8766-3CAC-75CD-4BCDD73C7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28DA4-4B15-17E6-7F2D-26D66199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BC10A-D32C-20DB-097F-0FFD74BB4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1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2A7B-26AB-A516-60DB-BCDD0E7A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70819-B158-8216-5339-758A44289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E4E78-8093-2865-8349-0A9A148D9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4C5890-A9C2-7CD5-E56D-A0CB76E3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55ED9-F583-80F0-C89D-93C44894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BA444-E5C8-5950-5BE7-E4AB18EB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5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865EB-316F-A557-E532-B97EA9B17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968E0-96E1-F7EB-0081-CB42E51CB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D9A6E-9A18-A3F6-1E58-7DF1981AE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3F8D8F-3EE4-F32C-06D6-227FD347F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78DAA9-C049-3113-D8D6-60C48ED3D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FD63E-B9FE-3C73-B10A-72C599AC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1E2883-9F47-C264-B17F-021311A6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FB263-BC00-FA3D-0BBC-AB9CEB55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1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AE15F-98B7-5D1A-B8ED-63EA4FA42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8381C-C31E-AD1B-8A14-9F7B08CE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A64F8-5D2D-8D56-9207-BE3C768D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F22175-6BA0-37A3-BD5E-48E2D7E4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3EF8C-AFF3-0A4D-1F53-9AB45257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F77151-091D-CBE9-4A4D-F132873F0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F089A-507A-9EB3-C8C4-2370AC570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8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2C221-8F88-894F-388B-63E58294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0C3A4-9784-6CEC-C017-FB41481DF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4E177-D384-8CB4-D5D4-299F152FA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B16E7-377A-7F21-6C43-418464D6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B6F1-83B2-4D98-2853-6413E59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ACB2D-B663-7387-E79A-38D41E23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8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38C10-87ED-3D3A-B4F4-F99395D31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57AAB5-F838-1BBE-FFD2-E7071FAE8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1A517-1278-D5D2-D515-FB47249E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BE6FE-348A-9E0F-2DD5-7F61CE26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2AB7C-8573-D31D-F696-BF29B49A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10F67-7094-DC9F-7FA9-DFD7F7738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3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650A42-8419-D2BC-C9D5-0CE157D0E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365EA-7DE2-20FB-6974-387E5238E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17ADE-3337-E726-5F1C-9703F9098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376FA-DA14-4A14-A98A-83E399E7F1C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96A3A-A2A1-C071-0A68-6B2C44F69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85E53-5809-4AE0-9BD2-7E6BF3926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FCD2CC-82A1-49E3-B992-C90F9B39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lgads.tv/the-inclusive-screen-a-look-into-ctv-usage-and-preferences-2025-reports-all-edi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D512C-E91B-8B30-5713-53DBEB26B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B613CB5-DD7F-7B79-C5EF-388736404F74}"/>
              </a:ext>
            </a:extLst>
          </p:cNvPr>
          <p:cNvSpPr/>
          <p:nvPr/>
        </p:nvSpPr>
        <p:spPr>
          <a:xfrm>
            <a:off x="121920" y="477924"/>
            <a:ext cx="99151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Streaming TV ads spark key purchase-funnel actions across diverse audiences, with notable engagement from LGBTQ+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D879F0-387E-9951-4485-78057BE0C5E2}"/>
              </a:ext>
            </a:extLst>
          </p:cNvPr>
          <p:cNvSpPr/>
          <p:nvPr/>
        </p:nvSpPr>
        <p:spPr>
          <a:xfrm>
            <a:off x="0" y="1685014"/>
            <a:ext cx="12192000" cy="4360409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FA926F-97C9-D4A2-DACE-AC546110E9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5EF95AC-8239-4B00-7CF0-5F883129FAC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7824AEE4-4695-DEEC-D9C7-5DFA179EB581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6DAF32-F063-C78A-FF6A-568E356FC1D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diverse streaming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629B2E-A1FB-9F3B-F4F8-848441882C3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FF9440E7-273A-D3DA-171F-FCB93ADE7A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3A6CAC55-4019-CA7A-9A4D-3EDE0B4433AD}"/>
              </a:ext>
            </a:extLst>
          </p:cNvPr>
          <p:cNvGraphicFramePr/>
          <p:nvPr/>
        </p:nvGraphicFramePr>
        <p:xfrm>
          <a:off x="445998" y="1773034"/>
          <a:ext cx="11300004" cy="4360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61582455-701E-971B-0547-DF70E764633E}"/>
              </a:ext>
            </a:extLst>
          </p:cNvPr>
          <p:cNvSpPr/>
          <p:nvPr/>
        </p:nvSpPr>
        <p:spPr>
          <a:xfrm>
            <a:off x="-1" y="-1"/>
            <a:ext cx="4316361" cy="2635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Diverse Audiences: Top Actions Taken With Streaming Ads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9B8EB1-DDEA-DDC3-E79D-02D0653C11FC}"/>
              </a:ext>
            </a:extLst>
          </p:cNvPr>
          <p:cNvSpPr txBox="1"/>
          <p:nvPr/>
        </p:nvSpPr>
        <p:spPr>
          <a:xfrm>
            <a:off x="400050" y="6085692"/>
            <a:ext cx="117919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6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LG Ad Solutions, </a:t>
            </a:r>
            <a:r>
              <a:rPr lang="en-US" sz="600" i="1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Inclusive Screen: A Look into CTV Usage and Preferences 2025 – Hispanic Americans, Black Americans, Asian Americans &amp; LGBTQ+ Americans, </a:t>
            </a:r>
            <a:r>
              <a:rPr lang="en-US" sz="6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September 2025, responses sorted on LGBTQ+ %</a:t>
            </a: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*Compared to traditional TV content. Note: Total signifies all CTV viewers.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187D75-1AB0-DF8D-E73B-B7125D91F8B6}"/>
              </a:ext>
            </a:extLst>
          </p:cNvPr>
          <p:cNvSpPr txBox="1"/>
          <p:nvPr/>
        </p:nvSpPr>
        <p:spPr>
          <a:xfrm>
            <a:off x="10005724" y="5800732"/>
            <a:ext cx="1342034" cy="216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 pitchFamily="34" charset="0"/>
              </a:rPr>
              <a:t>With friend / family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5F5E83-5CE9-83C0-E99A-5A513B49406F}"/>
              </a:ext>
            </a:extLst>
          </p:cNvPr>
          <p:cNvSpPr txBox="1"/>
          <p:nvPr/>
        </p:nvSpPr>
        <p:spPr>
          <a:xfrm>
            <a:off x="252361" y="1723322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Actions Taken After Seeing a Streaming TV Ad</a:t>
            </a:r>
          </a:p>
        </p:txBody>
      </p:sp>
    </p:spTree>
    <p:extLst>
      <p:ext uri="{BB962C8B-B14F-4D97-AF65-F5344CB8AC3E}">
        <p14:creationId xmlns:p14="http://schemas.microsoft.com/office/powerpoint/2010/main" val="123528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D836D5-1D80-4B8B-A447-E16E81F46401}"/>
</file>

<file path=customXml/itemProps2.xml><?xml version="1.0" encoding="utf-8"?>
<ds:datastoreItem xmlns:ds="http://schemas.openxmlformats.org/officeDocument/2006/customXml" ds:itemID="{17FD8F3A-0A1D-4993-9706-E751C1D4FA38}"/>
</file>

<file path=customXml/itemProps3.xml><?xml version="1.0" encoding="utf-8"?>
<ds:datastoreItem xmlns:ds="http://schemas.openxmlformats.org/officeDocument/2006/customXml" ds:itemID="{F3C02556-AC83-4EE0-BDAA-631E3C802C7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2025-10-02T19:21:47Z</dcterms:created>
  <dcterms:modified xsi:type="dcterms:W3CDTF">2025-10-02T19:22:13Z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