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14747424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6F45072-AE91-4D8A-A607-0D697B0F98CA}" v="1" dt="2025-10-02T19:20:46.34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2.xml"/><Relationship Id="rId5" Type="http://schemas.openxmlformats.org/officeDocument/2006/relationships/viewProps" Target="viewProps.xml"/><Relationship Id="rId10" Type="http://schemas.openxmlformats.org/officeDocument/2006/relationships/customXml" Target="../customXml/item1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D81AFA50-692E-4678-A384-3793507736DC}"/>
    <pc:docChg chg="addSld modSld">
      <pc:chgData name="Dylan Breger" userId="9b3da09f-10fe-42ec-9aa5-9fa2a3e9cc20" providerId="ADAL" clId="{D81AFA50-692E-4678-A384-3793507736DC}" dt="2025-10-02T19:20:46.338" v="0"/>
      <pc:docMkLst>
        <pc:docMk/>
      </pc:docMkLst>
      <pc:sldChg chg="add">
        <pc:chgData name="Dylan Breger" userId="9b3da09f-10fe-42ec-9aa5-9fa2a3e9cc20" providerId="ADAL" clId="{D81AFA50-692E-4678-A384-3793507736DC}" dt="2025-10-02T19:20:46.338" v="0"/>
        <pc:sldMkLst>
          <pc:docMk/>
          <pc:sldMk cId="1845872644" sldId="2147474248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4805661668529058E-2"/>
          <c:y val="1.7042054434274441E-5"/>
          <c:w val="0.97358514591616641"/>
          <c:h val="0.1092639147157166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Hispanic</c:v>
                </c:pt>
              </c:strCache>
            </c:strRef>
          </c:tx>
          <c:spPr>
            <a:solidFill>
              <a:srgbClr val="1B146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rgbClr val="1B1464"/>
                    </a:solidFill>
                    <a:latin typeface="Helvetica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Sheet1!$B$2</c:f>
              <c:numCache>
                <c:formatCode>0%</c:formatCode>
                <c:ptCount val="1"/>
              </c:numCache>
            </c:numRef>
          </c:val>
          <c:extLst>
            <c:ext xmlns:c16="http://schemas.microsoft.com/office/drawing/2014/chart" uri="{C3380CC4-5D6E-409C-BE32-E72D297353CC}">
              <c16:uniqueId val="{00000000-FE2B-40F2-B71B-076FEB21EF3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Black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rgbClr val="00BFF2"/>
                    </a:solidFill>
                    <a:latin typeface="Helvetica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Sheet1!$C$2</c:f>
              <c:numCache>
                <c:formatCode>0%</c:formatCode>
                <c:ptCount val="1"/>
              </c:numCache>
            </c:numRef>
          </c:val>
          <c:extLst>
            <c:ext xmlns:c16="http://schemas.microsoft.com/office/drawing/2014/chart" uri="{C3380CC4-5D6E-409C-BE32-E72D297353CC}">
              <c16:uniqueId val="{00000001-FE2B-40F2-B71B-076FEB21EF3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Asian</c:v>
                </c:pt>
              </c:strCache>
            </c:strRef>
          </c:tx>
          <c:spPr>
            <a:solidFill>
              <a:srgbClr val="4EBEA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rgbClr val="4EBEA4"/>
                    </a:solidFill>
                    <a:latin typeface="Helvetica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Sheet1!$D$2</c:f>
              <c:numCache>
                <c:formatCode>0%</c:formatCode>
                <c:ptCount val="1"/>
              </c:numCache>
            </c:numRef>
          </c:val>
          <c:extLst>
            <c:ext xmlns:c16="http://schemas.microsoft.com/office/drawing/2014/chart" uri="{C3380CC4-5D6E-409C-BE32-E72D297353CC}">
              <c16:uniqueId val="{00000002-FE2B-40F2-B71B-076FEB21EF3B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LGBTQ+</c:v>
                </c:pt>
              </c:strCache>
            </c:strRef>
          </c:tx>
          <c:spPr>
            <a:solidFill>
              <a:srgbClr val="ED3C8D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rgbClr val="ED3C8D"/>
                    </a:solidFill>
                    <a:latin typeface="Helvetica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Sheet1!$E$2</c:f>
              <c:numCache>
                <c:formatCode>0%</c:formatCode>
                <c:ptCount val="1"/>
              </c:numCache>
            </c:numRef>
          </c:val>
          <c:extLst>
            <c:ext xmlns:c16="http://schemas.microsoft.com/office/drawing/2014/chart" uri="{C3380CC4-5D6E-409C-BE32-E72D297353CC}">
              <c16:uniqueId val="{00000003-FE2B-40F2-B71B-076FEB21EF3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48"/>
        <c:axId val="1902758976"/>
        <c:axId val="1902765216"/>
      </c:barChart>
      <c:catAx>
        <c:axId val="1902758976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902765216"/>
        <c:crosses val="autoZero"/>
        <c:auto val="1"/>
        <c:lblAlgn val="ctr"/>
        <c:lblOffset val="100"/>
        <c:noMultiLvlLbl val="0"/>
      </c:catAx>
      <c:valAx>
        <c:axId val="1902765216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1902758976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layout>
        <c:manualLayout>
          <c:xMode val="edge"/>
          <c:yMode val="edge"/>
          <c:x val="0.31058920852715194"/>
          <c:y val="2.9689693403702412E-3"/>
          <c:w val="0.37860502585691641"/>
          <c:h val="0.9160130458992922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rgbClr val="1B1464"/>
              </a:solidFill>
              <a:latin typeface="Helvetica" pitchFamily="2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C1AED4-BA7C-4542-825B-55CF9C7AC3FB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5F16A2-5273-4E71-92CF-FE0B7539D5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53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657E82-BE04-3249-2B1A-2D5EBCAC32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6D83E9F-8C48-E305-4CF2-B2105682D03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7A1F0AF-DE5C-8220-5469-126A764EFB0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55644D-8E50-2CB4-F335-26CE095AD81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945C460-F1C7-47B5-B7A9-606210A0258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920417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293000-DB1F-DB08-65AD-36356C39EF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934636A-41B0-2E60-E205-DC7EAE8FB6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526AFC-97ED-E318-211B-E2E5B64D4D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F7FB1-D97E-477E-A7B2-597297E036CD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6C866C-88E2-88E5-3899-1CC937A2F3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7EA5E9-B107-1FA4-4058-390C54DD6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C196A-AC60-4A6E-B14F-E9E8A513ED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7633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C64065-F426-4615-B6FE-D339EB4AA7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E286D4-657F-C74D-D7E2-D82B3575E3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A35444-DDF4-AAC9-8992-62AC894692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F7FB1-D97E-477E-A7B2-597297E036CD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97FACC-2757-C5D6-184F-DC6596F2B2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A71A6E-ECB1-AF38-826C-CA2847156B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C196A-AC60-4A6E-B14F-E9E8A513ED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96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C0D0534-DB27-608C-4A93-4980B6CEBC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9E69F19-9D54-7C8D-D726-36DF24AA56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B42FAD-3A1A-D26F-4E5C-40C6BB83E8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F7FB1-D97E-477E-A7B2-597297E036CD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570D9F-2036-A5C3-185A-EDBEA77700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EDBE6F-64D5-C227-5FE5-F4150CCC9C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C196A-AC60-4A6E-B14F-E9E8A513ED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2702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E41147-263B-D94D-2F6F-A93179B104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1AC464-BABB-8EB3-B49F-4B589C7926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FA163B-99C2-9CE8-196F-DF1005B9F0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F7FB1-D97E-477E-A7B2-597297E036CD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5BF196-BFD9-2778-99F6-5E9416123C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88C0E2-6F18-831F-2486-E75829D95B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C196A-AC60-4A6E-B14F-E9E8A513ED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016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2E562-49C3-A9EB-883A-806EEA2D5E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47FFFD-B97A-ADD2-E4D9-05AD911003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779DEF-356D-8C7B-74A9-C7FB51F875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F7FB1-D97E-477E-A7B2-597297E036CD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2BFE96-D8AC-88DC-BB4E-EE25E72EFA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0A814C-E145-76FF-D939-861A0264D5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C196A-AC60-4A6E-B14F-E9E8A513ED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8041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8D3F12-BC7A-2C51-9B8B-7B6A322966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E377C3-1406-89BF-88AA-FA6C4760079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B4F0CD-77F3-CC05-0565-6B981FA023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7D3BC6-4C69-4E92-BAEE-D0AED064D2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F7FB1-D97E-477E-A7B2-597297E036CD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6C16FF-1073-045B-89A4-BC6569F19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3D4009-7577-B30F-39B6-2F9E0E4B85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C196A-AC60-4A6E-B14F-E9E8A513ED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670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CE4CC-41BB-487B-3680-BE3C1AE9B6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D5060A-9F41-AFAD-EB48-1BBBF5C31A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6D5D55-236D-985F-5533-4A5C6D0CA1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DC1B1BF-447F-01B5-39DF-B575E82F83B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455AB78-2469-2E28-5505-74C9B0E3F2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4E139C4-95EE-26A5-114D-E80E76E2A0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F7FB1-D97E-477E-A7B2-597297E036CD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9801238-A3D0-1950-752D-A325AFDCAA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F38D81C-0375-1ADE-AFFF-0994BD176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C196A-AC60-4A6E-B14F-E9E8A513ED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3463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F32B55-B02C-D789-5AE4-DC3EB65376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17B3736-5BAF-ECC6-E873-3975EA7D2B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F7FB1-D97E-477E-A7B2-597297E036CD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7ED47F-D1F4-1DEA-725D-1F4B0CA9DA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65E95B-1A46-D336-45D7-E87CC0DBC1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C196A-AC60-4A6E-B14F-E9E8A513ED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292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E3297F9-5D51-5BEB-063E-EBF2490DC1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F7FB1-D97E-477E-A7B2-597297E036CD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3FCF16B-953F-41E8-681B-5E2B5633A8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84B9F8-2657-58E9-6FB8-871FBEDDA8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C196A-AC60-4A6E-B14F-E9E8A513ED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6380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55B8B5-DFC8-FA05-70F2-C1F9A172B3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E38AFD-14B6-B0E0-CABC-5BA9B287D2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634543-769A-9C5B-8D41-5F5535743B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FBB0D5-A06E-6716-17F6-70C2F4361A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F7FB1-D97E-477E-A7B2-597297E036CD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41A427-D8FA-C76A-4B14-81C8BEEEA8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A0C02C-BE4D-8237-F897-FA5BB7BCBC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C196A-AC60-4A6E-B14F-E9E8A513ED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0537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1FC02A-1663-4CF7-76AB-15B6D8866E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CF40C79-303A-B6F3-B45A-1F005C1CE1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6D8071-4605-5CFD-23AB-B91FB19B05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404160-3EA5-8521-C119-8C7B22899C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F7FB1-D97E-477E-A7B2-597297E036CD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B59253-CEA7-B009-DF6E-351E2C3693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46AE78-FA10-4539-EDBC-1B43A7FEB2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C196A-AC60-4A6E-B14F-E9E8A513ED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791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6C3CA20-2C2F-F36F-E57F-727ACBA3B2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6790FD-3809-3353-650E-F6586B7830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7458AD-24F3-7344-EA1B-BC6053AD1D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3AF7FB1-D97E-477E-A7B2-597297E036CD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053788-A810-4626-0425-6C0E6E716AF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72647B-B1D9-C2E4-81E5-06EF5FD5A2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8DC196A-AC60-4A6E-B14F-E9E8A513ED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2993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.xml"/><Relationship Id="rId3" Type="http://schemas.openxmlformats.org/officeDocument/2006/relationships/image" Target="../media/image1.png"/><Relationship Id="rId7" Type="http://schemas.openxmlformats.org/officeDocument/2006/relationships/hyperlink" Target="https://lgads.tv/the-inclusive-screen-a-look-into-ctv-usage-and-preferences-2025-reports-all-editions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hyperlink" Target="https://thevab.com/signin?utm_source=grab-and-go&amp;utm_medium=vab-insights&amp;utm_campaign=" TargetMode="External"/><Relationship Id="rId4" Type="http://schemas.openxmlformats.org/officeDocument/2006/relationships/hyperlink" Target="https://thevab.com/insight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644301-6BF9-B101-7DEB-2E1CCE6C5F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79DF5084-80F6-6E15-D593-E6A88B07713C}"/>
              </a:ext>
            </a:extLst>
          </p:cNvPr>
          <p:cNvSpPr/>
          <p:nvPr/>
        </p:nvSpPr>
        <p:spPr>
          <a:xfrm>
            <a:off x="0" y="1816100"/>
            <a:ext cx="12192000" cy="4153478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178204B-8544-0A67-66BF-44B47EF5AA96}"/>
              </a:ext>
            </a:extLst>
          </p:cNvPr>
          <p:cNvSpPr/>
          <p:nvPr/>
        </p:nvSpPr>
        <p:spPr>
          <a:xfrm>
            <a:off x="121920" y="477924"/>
            <a:ext cx="1018418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Diverse audiences are more likely to watch authentic portrayals and believe streaming content more accurately portrays them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AFA097D8-C708-9E20-F973-17B3158356CE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0AE653D5-0E2F-8F8D-3A31-D83C499AB616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0AB8AD9-3766-9F60-BB0F-68D279161625}"/>
              </a:ext>
            </a:extLst>
          </p:cNvPr>
          <p:cNvSpPr txBox="1"/>
          <p:nvPr/>
        </p:nvSpPr>
        <p:spPr>
          <a:xfrm>
            <a:off x="400050" y="5969578"/>
            <a:ext cx="117919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</a:t>
            </a:r>
            <a:r>
              <a:rPr lang="en-US" sz="800">
                <a:solidFill>
                  <a:srgbClr val="1F1A62"/>
                </a:solidFill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LG Ad Solutions, </a:t>
            </a:r>
            <a:r>
              <a:rPr lang="en-US" sz="800" i="1">
                <a:solidFill>
                  <a:srgbClr val="1F1A62"/>
                </a:solidFill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Inclusive Screen: A Look into CTV Usage and Preferences 2025 – Hispanic Americans, Black Americans, Asian Americans &amp; LGBTQ+ Americans, </a:t>
            </a:r>
            <a:r>
              <a:rPr lang="en-US" sz="800">
                <a:solidFill>
                  <a:srgbClr val="1F1A62"/>
                </a:solidFill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September 2025</a:t>
            </a:r>
            <a:r>
              <a:rPr lang="en-US" sz="8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. *Compared to traditional TV content. Note: Total signifies all CTV viewers.</a:t>
            </a: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696EB5F-E175-A676-6C81-D072FEE9E07C}"/>
              </a:ext>
            </a:extLst>
          </p:cNvPr>
          <p:cNvSpPr txBox="1"/>
          <p:nvPr/>
        </p:nvSpPr>
        <p:spPr>
          <a:xfrm>
            <a:off x="10233660" y="26057"/>
            <a:ext cx="199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US" sz="1000" b="1">
                <a:solidFill>
                  <a:srgbClr val="ED3C8D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Scan or click to access more diverse streaming insights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0A0BF8D-11A8-05B5-FD8D-F1BEB0B72BFE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2" name="Picture 2">
            <a:hlinkClick r:id="rId5"/>
            <a:extLst>
              <a:ext uri="{FF2B5EF4-FFF2-40B4-BE49-F238E27FC236}">
                <a16:creationId xmlns:a16="http://schemas.microsoft.com/office/drawing/2014/main" id="{12CDD18D-FCAE-1728-691B-EEA79708C21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8" name="TextBox 37">
            <a:extLst>
              <a:ext uri="{FF2B5EF4-FFF2-40B4-BE49-F238E27FC236}">
                <a16:creationId xmlns:a16="http://schemas.microsoft.com/office/drawing/2014/main" id="{D81A56CA-2209-B9FD-0855-00BED5C391F0}"/>
              </a:ext>
            </a:extLst>
          </p:cNvPr>
          <p:cNvSpPr txBox="1"/>
          <p:nvPr/>
        </p:nvSpPr>
        <p:spPr>
          <a:xfrm>
            <a:off x="2728254" y="2045894"/>
            <a:ext cx="67354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sng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% of respondents who agree with the following</a:t>
            </a:r>
          </a:p>
        </p:txBody>
      </p:sp>
      <p:sp>
        <p:nvSpPr>
          <p:cNvPr id="39" name="TextBox 38">
            <a:hlinkClick r:id="rId7"/>
            <a:extLst>
              <a:ext uri="{FF2B5EF4-FFF2-40B4-BE49-F238E27FC236}">
                <a16:creationId xmlns:a16="http://schemas.microsoft.com/office/drawing/2014/main" id="{29CCF38B-560A-CE4F-31C3-5F650ED523A6}"/>
              </a:ext>
            </a:extLst>
          </p:cNvPr>
          <p:cNvSpPr txBox="1">
            <a:spLocks/>
          </p:cNvSpPr>
          <p:nvPr/>
        </p:nvSpPr>
        <p:spPr>
          <a:xfrm>
            <a:off x="-3" y="6259773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for more insights from </a:t>
            </a:r>
            <a:r>
              <a:rPr kumimoji="0" lang="en-US" sz="1200" b="1" i="1" u="sng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LG Ad Solutions</a:t>
            </a: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DF752D79-698A-8021-E982-60412EAC75B1}"/>
              </a:ext>
            </a:extLst>
          </p:cNvPr>
          <p:cNvGraphicFramePr/>
          <p:nvPr/>
        </p:nvGraphicFramePr>
        <p:xfrm>
          <a:off x="1307225" y="2370583"/>
          <a:ext cx="9540744" cy="3142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59" name="Rectangle 58">
            <a:extLst>
              <a:ext uri="{FF2B5EF4-FFF2-40B4-BE49-F238E27FC236}">
                <a16:creationId xmlns:a16="http://schemas.microsoft.com/office/drawing/2014/main" id="{41E438FF-3E3A-A449-D3DB-CB6573973984}"/>
              </a:ext>
            </a:extLst>
          </p:cNvPr>
          <p:cNvSpPr/>
          <p:nvPr/>
        </p:nvSpPr>
        <p:spPr>
          <a:xfrm>
            <a:off x="5899" y="-1"/>
            <a:ext cx="4451801" cy="306754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prstClr val="white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Diverse Audiences: Streaming Sentiment On Representation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F858A412-90C9-6896-454C-9AD712D1F161}"/>
              </a:ext>
            </a:extLst>
          </p:cNvPr>
          <p:cNvSpPr/>
          <p:nvPr/>
        </p:nvSpPr>
        <p:spPr>
          <a:xfrm>
            <a:off x="463305" y="2861969"/>
            <a:ext cx="5171156" cy="2619296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80581BE-9549-5426-03A5-9D0ED0AD943D}"/>
              </a:ext>
            </a:extLst>
          </p:cNvPr>
          <p:cNvSpPr txBox="1"/>
          <p:nvPr/>
        </p:nvSpPr>
        <p:spPr>
          <a:xfrm>
            <a:off x="467711" y="3222607"/>
            <a:ext cx="5162344" cy="10937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/>
                <a:ea typeface="+mn-ea"/>
                <a:cs typeface="Helvetica" panose="020B0604020202020204"/>
              </a:rPr>
              <a:t>Are </a:t>
            </a:r>
            <a:r>
              <a:rPr kumimoji="0" lang="en-US" sz="2000" b="1" u="none" strike="noStrike" kern="1200" cap="none" spc="0" normalizeH="0" baseline="0" noProof="0">
                <a:ln>
                  <a:noFill/>
                </a:ln>
                <a:solidFill>
                  <a:srgbClr val="A343FF"/>
                </a:solidFill>
                <a:effectLst/>
                <a:uLnTx/>
                <a:uFillTx/>
                <a:latin typeface="Helvetica" panose="020B0604020202020204"/>
                <a:ea typeface="+mn-ea"/>
                <a:cs typeface="Helvetica" panose="020B0604020202020204"/>
              </a:rPr>
              <a:t>more likely </a:t>
            </a:r>
            <a:r>
              <a:rPr kumimoji="0" lang="en-US" sz="2000" b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/>
                <a:ea typeface="+mn-ea"/>
                <a:cs typeface="Helvetica" panose="020B0604020202020204"/>
              </a:rPr>
              <a:t>to watch </a:t>
            </a:r>
            <a:br>
              <a:rPr kumimoji="0" lang="en-US" sz="2000" b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/>
                <a:ea typeface="+mn-ea"/>
                <a:cs typeface="Helvetica" panose="020B0604020202020204"/>
              </a:rPr>
            </a:br>
            <a:r>
              <a:rPr kumimoji="0" lang="en-US" sz="2000" b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/>
                <a:ea typeface="+mn-ea"/>
                <a:cs typeface="Helvetica" panose="020B0604020202020204"/>
              </a:rPr>
              <a:t>a TV show or movie that </a:t>
            </a:r>
            <a:r>
              <a:rPr kumimoji="0" lang="en-US" sz="2000" b="1" u="none" strike="noStrike" kern="1200" cap="none" spc="0" normalizeH="0" baseline="0" noProof="0">
                <a:ln>
                  <a:noFill/>
                </a:ln>
                <a:solidFill>
                  <a:srgbClr val="A343FF"/>
                </a:solidFill>
                <a:effectLst/>
                <a:uLnTx/>
                <a:uFillTx/>
                <a:latin typeface="Helvetica" panose="020B0604020202020204"/>
                <a:ea typeface="+mn-ea"/>
                <a:cs typeface="Helvetica" panose="020B0604020202020204"/>
              </a:rPr>
              <a:t>accurately portrays </a:t>
            </a:r>
            <a:r>
              <a:rPr kumimoji="0" lang="en-US" sz="2000" b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/>
                <a:ea typeface="+mn-ea"/>
                <a:cs typeface="Helvetica" panose="020B0604020202020204"/>
              </a:rPr>
              <a:t>people like them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C6921116-C3AE-EEB5-43F5-5900E1090352}"/>
              </a:ext>
            </a:extLst>
          </p:cNvPr>
          <p:cNvSpPr txBox="1"/>
          <p:nvPr/>
        </p:nvSpPr>
        <p:spPr>
          <a:xfrm>
            <a:off x="444438" y="4405155"/>
            <a:ext cx="520889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/>
                <a:ea typeface="+mn-ea"/>
                <a:cs typeface="Helvetica" panose="020B0604020202020204"/>
              </a:rPr>
              <a:t>72% </a:t>
            </a: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srgbClr val="ACBDCE"/>
                </a:solidFill>
                <a:effectLst/>
                <a:uLnTx/>
                <a:uFillTx/>
                <a:latin typeface="Helvetica" panose="020B0604020202020204"/>
                <a:ea typeface="+mn-ea"/>
                <a:cs typeface="Helvetica" panose="020B0604020202020204"/>
              </a:rPr>
              <a:t>/</a:t>
            </a: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/>
                <a:ea typeface="+mn-ea"/>
                <a:cs typeface="Helvetica" panose="020B0604020202020204"/>
              </a:rPr>
              <a:t> </a:t>
            </a:r>
            <a:r>
              <a:rPr lang="en-US" sz="3600" b="1">
                <a:solidFill>
                  <a:srgbClr val="00BFF2"/>
                </a:solidFill>
                <a:latin typeface="Helvetica" panose="020B0604020202020204"/>
                <a:cs typeface="Helvetica" panose="020B0604020202020204"/>
              </a:rPr>
              <a:t>77% </a:t>
            </a:r>
            <a:r>
              <a:rPr lang="en-US" sz="3600" b="1">
                <a:solidFill>
                  <a:srgbClr val="ACBDCE"/>
                </a:solidFill>
                <a:latin typeface="Helvetica" panose="020B0604020202020204"/>
                <a:cs typeface="Helvetica" panose="020B0604020202020204"/>
              </a:rPr>
              <a:t>/</a:t>
            </a:r>
            <a:r>
              <a:rPr lang="en-US" sz="3600" b="1">
                <a:solidFill>
                  <a:srgbClr val="00BFF2"/>
                </a:solidFill>
                <a:latin typeface="Helvetica" panose="020B0604020202020204"/>
                <a:cs typeface="Helvetica" panose="020B0604020202020204"/>
              </a:rPr>
              <a:t> </a:t>
            </a:r>
            <a:r>
              <a:rPr lang="en-US" sz="3600" b="1">
                <a:solidFill>
                  <a:srgbClr val="4EBEA4"/>
                </a:solidFill>
                <a:latin typeface="Helvetica" panose="020B0604020202020204"/>
                <a:cs typeface="Helvetica" panose="020B0604020202020204"/>
              </a:rPr>
              <a:t>74% </a:t>
            </a:r>
            <a:r>
              <a:rPr lang="en-US" sz="3600" b="1">
                <a:solidFill>
                  <a:srgbClr val="ACBDCE"/>
                </a:solidFill>
                <a:latin typeface="Helvetica" panose="020B0604020202020204"/>
                <a:cs typeface="Helvetica" panose="020B0604020202020204"/>
              </a:rPr>
              <a:t>/</a:t>
            </a:r>
            <a:r>
              <a:rPr lang="en-US" sz="3600" b="1">
                <a:solidFill>
                  <a:srgbClr val="4EBEA4"/>
                </a:solidFill>
                <a:latin typeface="Helvetica" panose="020B0604020202020204"/>
                <a:cs typeface="Helvetica" panose="020B0604020202020204"/>
              </a:rPr>
              <a:t> </a:t>
            </a:r>
            <a:r>
              <a:rPr lang="en-US" sz="3600" b="1">
                <a:solidFill>
                  <a:srgbClr val="ED3C8D"/>
                </a:solidFill>
                <a:latin typeface="Helvetica" panose="020B0604020202020204"/>
                <a:cs typeface="Helvetica" panose="020B0604020202020204"/>
              </a:rPr>
              <a:t>85% </a:t>
            </a:r>
            <a:r>
              <a:rPr lang="en-US" sz="3600" b="1">
                <a:solidFill>
                  <a:srgbClr val="4EBEA4"/>
                </a:solidFill>
                <a:latin typeface="Helvetica" panose="020B0604020202020204"/>
                <a:cs typeface="Helvetica" panose="020B0604020202020204"/>
              </a:rPr>
              <a:t> </a:t>
            </a:r>
            <a:r>
              <a:rPr lang="en-US" sz="3600" b="1">
                <a:solidFill>
                  <a:srgbClr val="00BFF2"/>
                </a:solidFill>
                <a:latin typeface="Helvetica" panose="020B0604020202020204"/>
                <a:cs typeface="Helvetica" panose="020B0604020202020204"/>
              </a:rPr>
              <a:t> </a:t>
            </a: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/>
                <a:ea typeface="+mn-ea"/>
                <a:cs typeface="Helvetica" panose="020B0604020202020204"/>
              </a:rPr>
              <a:t> </a:t>
            </a:r>
            <a:endParaRPr lang="en-US" sz="360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9308AB53-348D-FFBF-8C75-1F779C75C483}"/>
              </a:ext>
            </a:extLst>
          </p:cNvPr>
          <p:cNvSpPr txBox="1"/>
          <p:nvPr/>
        </p:nvSpPr>
        <p:spPr>
          <a:xfrm>
            <a:off x="1745025" y="4953334"/>
            <a:ext cx="1189608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>
                <a:solidFill>
                  <a:srgbClr val="1B1464"/>
                </a:solidFill>
                <a:latin typeface="Helvetica" panose="020B0604020202020204"/>
                <a:cs typeface="Helvetica" panose="020B0604020202020204"/>
              </a:rPr>
              <a:t>+13% vs. total</a:t>
            </a: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604020202020204"/>
                <a:ea typeface="+mn-ea"/>
                <a:cs typeface="Helvetica" panose="020B0604020202020204"/>
              </a:rPr>
              <a:t> </a:t>
            </a:r>
            <a:endParaRPr lang="en-US" sz="1200">
              <a:solidFill>
                <a:srgbClr val="00BFF2"/>
              </a:solidFill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F6C9CD65-7605-AED0-352D-FD697590A18D}"/>
              </a:ext>
            </a:extLst>
          </p:cNvPr>
          <p:cNvSpPr txBox="1"/>
          <p:nvPr/>
        </p:nvSpPr>
        <p:spPr>
          <a:xfrm>
            <a:off x="4333035" y="4953334"/>
            <a:ext cx="1189608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>
                <a:solidFill>
                  <a:srgbClr val="1B1464"/>
                </a:solidFill>
                <a:latin typeface="Helvetica" panose="020B0604020202020204"/>
                <a:cs typeface="Helvetica" panose="020B0604020202020204"/>
              </a:rPr>
              <a:t>+26% vs. total</a:t>
            </a:r>
            <a:endParaRPr lang="en-US" sz="1100">
              <a:solidFill>
                <a:srgbClr val="1B1464"/>
              </a:solidFill>
            </a:endParaRPr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615364F4-31F8-615E-4779-4E6BB3B6CE35}"/>
              </a:ext>
            </a:extLst>
          </p:cNvPr>
          <p:cNvSpPr/>
          <p:nvPr/>
        </p:nvSpPr>
        <p:spPr>
          <a:xfrm>
            <a:off x="6557540" y="2861969"/>
            <a:ext cx="5171156" cy="2619296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1DA6BFD-F8DA-4350-6953-EDCEC305EB8C}"/>
              </a:ext>
            </a:extLst>
          </p:cNvPr>
          <p:cNvSpPr txBox="1"/>
          <p:nvPr/>
        </p:nvSpPr>
        <p:spPr>
          <a:xfrm>
            <a:off x="6561946" y="3222607"/>
            <a:ext cx="516234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sz="2000" b="1">
                <a:solidFill>
                  <a:srgbClr val="A343FF"/>
                </a:solidFill>
                <a:latin typeface="Helvetica" panose="020B0604020202020204"/>
                <a:cs typeface="Helvetica" panose="020B0604020202020204"/>
              </a:rPr>
              <a:t>Believe content </a:t>
            </a:r>
            <a:r>
              <a:rPr lang="en-US" sz="2000" b="1">
                <a:solidFill>
                  <a:srgbClr val="1B1464"/>
                </a:solidFill>
                <a:latin typeface="Helvetica" panose="020B0604020202020204"/>
                <a:cs typeface="Helvetica" panose="020B0604020202020204"/>
              </a:rPr>
              <a:t>on streaming apps </a:t>
            </a:r>
            <a:r>
              <a:rPr lang="en-US" sz="2000" b="1">
                <a:solidFill>
                  <a:srgbClr val="A343FF"/>
                </a:solidFill>
                <a:latin typeface="Helvetica" panose="020B0604020202020204"/>
                <a:cs typeface="Helvetica" panose="020B0604020202020204"/>
              </a:rPr>
              <a:t>more accurately portrays them</a:t>
            </a:r>
            <a:r>
              <a:rPr lang="en-US" sz="2000" b="1">
                <a:solidFill>
                  <a:srgbClr val="1B1464"/>
                </a:solidFill>
                <a:latin typeface="Helvetica" panose="020B0604020202020204"/>
                <a:cs typeface="Helvetica" panose="020B0604020202020204"/>
              </a:rPr>
              <a:t>*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95425941-1D3D-B447-615B-962AE24C92D3}"/>
              </a:ext>
            </a:extLst>
          </p:cNvPr>
          <p:cNvSpPr txBox="1"/>
          <p:nvPr/>
        </p:nvSpPr>
        <p:spPr>
          <a:xfrm>
            <a:off x="6538673" y="4405155"/>
            <a:ext cx="520889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/>
                <a:ea typeface="+mn-ea"/>
                <a:cs typeface="Helvetica" panose="020B0604020202020204"/>
              </a:rPr>
              <a:t>72% </a:t>
            </a: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srgbClr val="ACBDCE"/>
                </a:solidFill>
                <a:effectLst/>
                <a:uLnTx/>
                <a:uFillTx/>
                <a:latin typeface="Helvetica" panose="020B0604020202020204"/>
                <a:ea typeface="+mn-ea"/>
                <a:cs typeface="Helvetica" panose="020B0604020202020204"/>
              </a:rPr>
              <a:t>/</a:t>
            </a: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/>
                <a:ea typeface="+mn-ea"/>
                <a:cs typeface="Helvetica" panose="020B0604020202020204"/>
              </a:rPr>
              <a:t> </a:t>
            </a:r>
            <a:r>
              <a:rPr lang="en-US" sz="3600" b="1">
                <a:solidFill>
                  <a:srgbClr val="00BFF2"/>
                </a:solidFill>
                <a:latin typeface="Helvetica" panose="020B0604020202020204"/>
                <a:cs typeface="Helvetica" panose="020B0604020202020204"/>
              </a:rPr>
              <a:t>75% </a:t>
            </a:r>
            <a:r>
              <a:rPr lang="en-US" sz="3600" b="1">
                <a:solidFill>
                  <a:srgbClr val="ACBDCE"/>
                </a:solidFill>
                <a:latin typeface="Helvetica" panose="020B0604020202020204"/>
                <a:cs typeface="Helvetica" panose="020B0604020202020204"/>
              </a:rPr>
              <a:t>/</a:t>
            </a:r>
            <a:r>
              <a:rPr lang="en-US" sz="3600" b="1">
                <a:solidFill>
                  <a:srgbClr val="00BFF2"/>
                </a:solidFill>
                <a:latin typeface="Helvetica" panose="020B0604020202020204"/>
                <a:cs typeface="Helvetica" panose="020B0604020202020204"/>
              </a:rPr>
              <a:t> </a:t>
            </a:r>
            <a:r>
              <a:rPr lang="en-US" sz="3600" b="1">
                <a:solidFill>
                  <a:srgbClr val="4EBEA4"/>
                </a:solidFill>
                <a:latin typeface="Helvetica" panose="020B0604020202020204"/>
                <a:cs typeface="Helvetica" panose="020B0604020202020204"/>
              </a:rPr>
              <a:t>76% </a:t>
            </a:r>
            <a:r>
              <a:rPr lang="en-US" sz="3600" b="1">
                <a:solidFill>
                  <a:srgbClr val="ACBDCE"/>
                </a:solidFill>
                <a:latin typeface="Helvetica" panose="020B0604020202020204"/>
                <a:cs typeface="Helvetica" panose="020B0604020202020204"/>
              </a:rPr>
              <a:t>/</a:t>
            </a:r>
            <a:r>
              <a:rPr lang="en-US" sz="3600" b="1">
                <a:solidFill>
                  <a:srgbClr val="4EBEA4"/>
                </a:solidFill>
                <a:latin typeface="Helvetica" panose="020B0604020202020204"/>
                <a:cs typeface="Helvetica" panose="020B0604020202020204"/>
              </a:rPr>
              <a:t> </a:t>
            </a:r>
            <a:r>
              <a:rPr lang="en-US" sz="3600" b="1">
                <a:solidFill>
                  <a:srgbClr val="ED3C8D"/>
                </a:solidFill>
                <a:latin typeface="Helvetica" panose="020B0604020202020204"/>
                <a:cs typeface="Helvetica" panose="020B0604020202020204"/>
              </a:rPr>
              <a:t>82% </a:t>
            </a:r>
            <a:r>
              <a:rPr lang="en-US" sz="3600" b="1">
                <a:solidFill>
                  <a:srgbClr val="4EBEA4"/>
                </a:solidFill>
                <a:latin typeface="Helvetica" panose="020B0604020202020204"/>
                <a:cs typeface="Helvetica" panose="020B0604020202020204"/>
              </a:rPr>
              <a:t> </a:t>
            </a:r>
            <a:r>
              <a:rPr lang="en-US" sz="3600" b="1">
                <a:solidFill>
                  <a:srgbClr val="00BFF2"/>
                </a:solidFill>
                <a:latin typeface="Helvetica" panose="020B0604020202020204"/>
                <a:cs typeface="Helvetica" panose="020B0604020202020204"/>
              </a:rPr>
              <a:t> </a:t>
            </a: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/>
                <a:ea typeface="+mn-ea"/>
                <a:cs typeface="Helvetica" panose="020B0604020202020204"/>
              </a:rPr>
              <a:t> </a:t>
            </a:r>
            <a:endParaRPr lang="en-US" sz="360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3692498A-3001-8F9C-F34C-33EEC0D48324}"/>
              </a:ext>
            </a:extLst>
          </p:cNvPr>
          <p:cNvSpPr txBox="1"/>
          <p:nvPr/>
        </p:nvSpPr>
        <p:spPr>
          <a:xfrm>
            <a:off x="7839260" y="4952898"/>
            <a:ext cx="1189608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>
                <a:solidFill>
                  <a:srgbClr val="1B1464"/>
                </a:solidFill>
                <a:latin typeface="Helvetica" panose="020B0604020202020204"/>
                <a:cs typeface="Helvetica" panose="020B0604020202020204"/>
              </a:rPr>
              <a:t>+18% vs. total</a:t>
            </a: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604020202020204"/>
                <a:ea typeface="+mn-ea"/>
                <a:cs typeface="Helvetica" panose="020B0604020202020204"/>
              </a:rPr>
              <a:t> </a:t>
            </a:r>
            <a:endParaRPr lang="en-US" sz="1200">
              <a:solidFill>
                <a:srgbClr val="00BFF2"/>
              </a:solidFill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ED723BDB-BB58-FAA4-8283-A5996982352D}"/>
              </a:ext>
            </a:extLst>
          </p:cNvPr>
          <p:cNvSpPr txBox="1"/>
          <p:nvPr/>
        </p:nvSpPr>
        <p:spPr>
          <a:xfrm>
            <a:off x="10427270" y="4952898"/>
            <a:ext cx="1189608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>
                <a:solidFill>
                  <a:srgbClr val="1B1464"/>
                </a:solidFill>
                <a:latin typeface="Helvetica" panose="020B0604020202020204"/>
                <a:cs typeface="Helvetica" panose="020B0604020202020204"/>
              </a:rPr>
              <a:t>+29% vs. total</a:t>
            </a:r>
            <a:endParaRPr lang="en-US" sz="1100">
              <a:solidFill>
                <a:srgbClr val="1B1464"/>
              </a:solidFill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720C814D-EFE3-EDE5-3F04-B621F043FCC7}"/>
              </a:ext>
            </a:extLst>
          </p:cNvPr>
          <p:cNvSpPr txBox="1"/>
          <p:nvPr/>
        </p:nvSpPr>
        <p:spPr>
          <a:xfrm>
            <a:off x="6576407" y="4952898"/>
            <a:ext cx="1189608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>
                <a:solidFill>
                  <a:srgbClr val="1B1464"/>
                </a:solidFill>
                <a:latin typeface="Helvetica" panose="020B0604020202020204"/>
                <a:cs typeface="Helvetica" panose="020B0604020202020204"/>
              </a:rPr>
              <a:t>+13% vs. total</a:t>
            </a: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604020202020204"/>
                <a:ea typeface="+mn-ea"/>
                <a:cs typeface="Helvetica" panose="020B0604020202020204"/>
              </a:rPr>
              <a:t> </a:t>
            </a:r>
            <a:endParaRPr lang="en-US" sz="1200">
              <a:solidFill>
                <a:srgbClr val="00BFF2"/>
              </a:solidFill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1AAB3DEF-85B3-D1C7-479A-CB75B97C68EE}"/>
              </a:ext>
            </a:extLst>
          </p:cNvPr>
          <p:cNvSpPr txBox="1"/>
          <p:nvPr/>
        </p:nvSpPr>
        <p:spPr>
          <a:xfrm>
            <a:off x="9164417" y="4952898"/>
            <a:ext cx="1189608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>
                <a:solidFill>
                  <a:srgbClr val="1B1464"/>
                </a:solidFill>
                <a:latin typeface="Helvetica" panose="020B0604020202020204"/>
                <a:cs typeface="Helvetica" panose="020B0604020202020204"/>
              </a:rPr>
              <a:t>+19% vs. total</a:t>
            </a:r>
            <a:endParaRPr lang="en-US" sz="1100">
              <a:solidFill>
                <a:srgbClr val="1B146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58726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9" ma:contentTypeDescription="Create a new document." ma:contentTypeScope="" ma:versionID="237f2f3484408467e45b747c5845ccf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b433cc06a25bc9d0fea9587faf898cdd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901820ED-4522-4445-88C7-1CA6F885B2E8}"/>
</file>

<file path=customXml/itemProps2.xml><?xml version="1.0" encoding="utf-8"?>
<ds:datastoreItem xmlns:ds="http://schemas.openxmlformats.org/officeDocument/2006/customXml" ds:itemID="{CE0028C5-B149-4205-96EC-063D203CEAD0}"/>
</file>

<file path=customXml/itemProps3.xml><?xml version="1.0" encoding="utf-8"?>
<ds:datastoreItem xmlns:ds="http://schemas.openxmlformats.org/officeDocument/2006/customXml" ds:itemID="{4786BAF7-CA8D-4987-9CA9-62EE9BAC0B80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191</Words>
  <Application>Microsoft Office PowerPoint</Application>
  <PresentationFormat>Widescreen</PresentationFormat>
  <Paragraphs>18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2025-10-02T19:20:41Z</dcterms:created>
  <dcterms:modified xsi:type="dcterms:W3CDTF">2025-10-02T19:20:52Z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