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24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384D006-AF8B-4E4E-AC1E-B41012656134}" v="1" dt="2025-10-02T19:20:27.2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67" y="7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modSld">
      <pc:chgData name="Dylan Breger" userId="9b3da09f-10fe-42ec-9aa5-9fa2a3e9cc20" providerId="ADAL" clId="{D81AFA50-692E-4678-A384-3793507736DC}" dt="2025-10-02T19:20:27.296" v="0"/>
      <pc:docMkLst>
        <pc:docMk/>
      </pc:docMkLst>
      <pc:sldChg chg="add">
        <pc:chgData name="Dylan Breger" userId="9b3da09f-10fe-42ec-9aa5-9fa2a3e9cc20" providerId="ADAL" clId="{D81AFA50-692E-4678-A384-3793507736DC}" dt="2025-10-02T19:20:27.296" v="0"/>
        <pc:sldMkLst>
          <pc:docMk/>
          <pc:sldMk cId="1200179696" sldId="2147474247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3705551657527961E-2"/>
          <c:y val="0.13389528290540734"/>
          <c:w val="0.97358514591616641"/>
          <c:h val="0.7307389483494283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Hispanic</c:v>
                </c:pt>
              </c:strCache>
            </c:strRef>
          </c:tx>
          <c:spPr>
            <a:solidFill>
              <a:srgbClr val="1B146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1B1464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Can be watched at own pace</c:v>
                </c:pt>
                <c:pt idx="1">
                  <c:v>More content options</c:v>
                </c:pt>
                <c:pt idx="2">
                  <c:v>Access to recently released movies</c:v>
                </c:pt>
                <c:pt idx="3">
                  <c:v>Exclusive content</c:v>
                </c:pt>
                <c:pt idx="4">
                  <c:v>Easier content discovery</c:v>
                </c:pt>
                <c:pt idx="5">
                  <c:v>Fewer ads</c:v>
                </c:pt>
                <c:pt idx="6">
                  <c:v>Personalized content</c:v>
                </c:pt>
                <c:pt idx="7">
                  <c:v>More cost effective</c:v>
                </c:pt>
                <c:pt idx="8">
                  <c:v>Ad free content</c:v>
                </c:pt>
              </c:strCache>
            </c:strRef>
          </c:cat>
          <c:val>
            <c:numRef>
              <c:f>Sheet1!$B$2:$B$10</c:f>
              <c:numCache>
                <c:formatCode>0%</c:formatCode>
                <c:ptCount val="9"/>
                <c:pt idx="0">
                  <c:v>0.63</c:v>
                </c:pt>
                <c:pt idx="1">
                  <c:v>0.49</c:v>
                </c:pt>
                <c:pt idx="2">
                  <c:v>0.46</c:v>
                </c:pt>
                <c:pt idx="3">
                  <c:v>0.44</c:v>
                </c:pt>
                <c:pt idx="4">
                  <c:v>0.44</c:v>
                </c:pt>
                <c:pt idx="5">
                  <c:v>0.42</c:v>
                </c:pt>
                <c:pt idx="6">
                  <c:v>0.39</c:v>
                </c:pt>
                <c:pt idx="7">
                  <c:v>0.39</c:v>
                </c:pt>
                <c:pt idx="8">
                  <c:v>0.36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50F-4DAC-8B57-37EB3EB110A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Black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00BFF2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Can be watched at own pace</c:v>
                </c:pt>
                <c:pt idx="1">
                  <c:v>More content options</c:v>
                </c:pt>
                <c:pt idx="2">
                  <c:v>Access to recently released movies</c:v>
                </c:pt>
                <c:pt idx="3">
                  <c:v>Exclusive content</c:v>
                </c:pt>
                <c:pt idx="4">
                  <c:v>Easier content discovery</c:v>
                </c:pt>
                <c:pt idx="5">
                  <c:v>Fewer ads</c:v>
                </c:pt>
                <c:pt idx="6">
                  <c:v>Personalized content</c:v>
                </c:pt>
                <c:pt idx="7">
                  <c:v>More cost effective</c:v>
                </c:pt>
                <c:pt idx="8">
                  <c:v>Ad free content</c:v>
                </c:pt>
              </c:strCache>
            </c:strRef>
          </c:cat>
          <c:val>
            <c:numRef>
              <c:f>Sheet1!$C$2:$C$10</c:f>
              <c:numCache>
                <c:formatCode>0%</c:formatCode>
                <c:ptCount val="9"/>
                <c:pt idx="0">
                  <c:v>0.64</c:v>
                </c:pt>
                <c:pt idx="1">
                  <c:v>0.44</c:v>
                </c:pt>
                <c:pt idx="2">
                  <c:v>0.5</c:v>
                </c:pt>
                <c:pt idx="3">
                  <c:v>0.33</c:v>
                </c:pt>
                <c:pt idx="4">
                  <c:v>0.45</c:v>
                </c:pt>
                <c:pt idx="5">
                  <c:v>0.38</c:v>
                </c:pt>
                <c:pt idx="6">
                  <c:v>0.36</c:v>
                </c:pt>
                <c:pt idx="7">
                  <c:v>0.41</c:v>
                </c:pt>
                <c:pt idx="8">
                  <c:v>0.35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50F-4DAC-8B57-37EB3EB110A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Asian</c:v>
                </c:pt>
              </c:strCache>
            </c:strRef>
          </c:tx>
          <c:spPr>
            <a:solidFill>
              <a:srgbClr val="4EBEA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4EBEA4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Can be watched at own pace</c:v>
                </c:pt>
                <c:pt idx="1">
                  <c:v>More content options</c:v>
                </c:pt>
                <c:pt idx="2">
                  <c:v>Access to recently released movies</c:v>
                </c:pt>
                <c:pt idx="3">
                  <c:v>Exclusive content</c:v>
                </c:pt>
                <c:pt idx="4">
                  <c:v>Easier content discovery</c:v>
                </c:pt>
                <c:pt idx="5">
                  <c:v>Fewer ads</c:v>
                </c:pt>
                <c:pt idx="6">
                  <c:v>Personalized content</c:v>
                </c:pt>
                <c:pt idx="7">
                  <c:v>More cost effective</c:v>
                </c:pt>
                <c:pt idx="8">
                  <c:v>Ad free content</c:v>
                </c:pt>
              </c:strCache>
            </c:strRef>
          </c:cat>
          <c:val>
            <c:numRef>
              <c:f>Sheet1!$D$2:$D$10</c:f>
              <c:numCache>
                <c:formatCode>0%</c:formatCode>
                <c:ptCount val="9"/>
                <c:pt idx="0">
                  <c:v>0.65</c:v>
                </c:pt>
                <c:pt idx="1">
                  <c:v>0.43</c:v>
                </c:pt>
                <c:pt idx="2">
                  <c:v>0.46</c:v>
                </c:pt>
                <c:pt idx="3">
                  <c:v>0.41</c:v>
                </c:pt>
                <c:pt idx="4">
                  <c:v>0.44</c:v>
                </c:pt>
                <c:pt idx="5">
                  <c:v>0.34</c:v>
                </c:pt>
                <c:pt idx="6">
                  <c:v>0.35</c:v>
                </c:pt>
                <c:pt idx="7">
                  <c:v>0.37</c:v>
                </c:pt>
                <c:pt idx="8">
                  <c:v>0.28999999999999998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50F-4DAC-8B57-37EB3EB110A2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LGBTQ+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ED3C8D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Can be watched at own pace</c:v>
                </c:pt>
                <c:pt idx="1">
                  <c:v>More content options</c:v>
                </c:pt>
                <c:pt idx="2">
                  <c:v>Access to recently released movies</c:v>
                </c:pt>
                <c:pt idx="3">
                  <c:v>Exclusive content</c:v>
                </c:pt>
                <c:pt idx="4">
                  <c:v>Easier content discovery</c:v>
                </c:pt>
                <c:pt idx="5">
                  <c:v>Fewer ads</c:v>
                </c:pt>
                <c:pt idx="6">
                  <c:v>Personalized content</c:v>
                </c:pt>
                <c:pt idx="7">
                  <c:v>More cost effective</c:v>
                </c:pt>
                <c:pt idx="8">
                  <c:v>Ad free content</c:v>
                </c:pt>
              </c:strCache>
            </c:strRef>
          </c:cat>
          <c:val>
            <c:numRef>
              <c:f>Sheet1!$E$2:$E$10</c:f>
              <c:numCache>
                <c:formatCode>0%</c:formatCode>
                <c:ptCount val="9"/>
                <c:pt idx="0">
                  <c:v>0.65</c:v>
                </c:pt>
                <c:pt idx="1">
                  <c:v>0.51</c:v>
                </c:pt>
                <c:pt idx="2">
                  <c:v>0.38</c:v>
                </c:pt>
                <c:pt idx="3">
                  <c:v>0.45</c:v>
                </c:pt>
                <c:pt idx="4">
                  <c:v>0.42</c:v>
                </c:pt>
                <c:pt idx="5">
                  <c:v>0.39</c:v>
                </c:pt>
                <c:pt idx="6">
                  <c:v>0.37</c:v>
                </c:pt>
                <c:pt idx="7">
                  <c:v>0.37</c:v>
                </c:pt>
                <c:pt idx="8">
                  <c:v>0.43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50F-4DAC-8B57-37EB3EB110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48"/>
        <c:axId val="1902758976"/>
        <c:axId val="1902765216"/>
      </c:barChart>
      <c:catAx>
        <c:axId val="1902758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rgbClr val="1B1464"/>
                </a:solidFill>
                <a:latin typeface="Helvetica" pitchFamily="2" charset="0"/>
                <a:ea typeface="+mn-ea"/>
                <a:cs typeface="Heebo" pitchFamily="2" charset="-79"/>
              </a:defRPr>
            </a:pPr>
            <a:endParaRPr lang="en-US"/>
          </a:p>
        </c:txPr>
        <c:crossAx val="1902765216"/>
        <c:crosses val="autoZero"/>
        <c:auto val="1"/>
        <c:lblAlgn val="ctr"/>
        <c:lblOffset val="100"/>
        <c:noMultiLvlLbl val="0"/>
      </c:catAx>
      <c:valAx>
        <c:axId val="1902765216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9027589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1058920852715194"/>
          <c:y val="2.9689693403702412E-3"/>
          <c:w val="0.37860502585691641"/>
          <c:h val="7.611346697225504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rgbClr val="1B1464"/>
              </a:solidFill>
              <a:latin typeface="Helvetica" pitchFamily="2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413DF4-16A9-9474-2224-40CBB313D6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FEBBF1-BD86-7605-1169-A1344146F2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DBFD07-976B-8685-DE82-2E5628381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CF563-D229-48DE-8399-4C50762F0805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A14F94-FA1B-603D-F9CD-C873A1A44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6DA307-E8B4-5192-1252-6C67F5178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58B6F-EF11-4C22-AEFF-B4005C075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344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B350F7-3E52-1A90-96FA-02C12B03C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5C8ABE-1084-E3F8-BA2D-B71C5EDCEE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1154D1-8175-CDDD-DFAE-408B11403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CF563-D229-48DE-8399-4C50762F0805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B692F3-9E65-3458-7BB8-804A90E3D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946140-BDE8-4CD6-32E9-860E3C82D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58B6F-EF11-4C22-AEFF-B4005C075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543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257225-971E-B0B3-CFF0-BBAC879EB5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9C4E44-4C79-9902-A996-7E30A03777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855EA7-B132-6259-0DC0-F5724894D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CF563-D229-48DE-8399-4C50762F0805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C9AA2D-AC64-999D-45D8-3EEF02D59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ABFE98-781C-9133-E918-862338741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58B6F-EF11-4C22-AEFF-B4005C075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791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FAB75-AC2A-A90B-4B03-2D343953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E9AB3-CB07-0928-B09E-6BA959C528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C19B40-A3F1-6597-016C-810C2F452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CF563-D229-48DE-8399-4C50762F0805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1084D5-BEF4-6712-B34A-FBBDAB79F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4B480B-4C6A-AAE0-309B-23D9991AA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58B6F-EF11-4C22-AEFF-B4005C075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486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292D99-35DD-A0A6-625A-D64A10EBC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6F0DB5-B938-4F2A-4A83-68C2DC40CE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A3CC58-25CF-5437-1AA8-44ADACCE7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CF563-D229-48DE-8399-4C50762F0805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C44E04-C673-1AC9-AFEC-9954825F0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9502E1-F79E-63C7-8BE4-7D705D91E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58B6F-EF11-4C22-AEFF-B4005C075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527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7873B-B2B3-7811-86D5-F90A60E4F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7B08FC-581E-715F-28A8-ED6EE03198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DF7B17-6F5E-1520-930F-2CA544DCFC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6088B7-FA20-384E-AFD5-EA53E15D3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CF563-D229-48DE-8399-4C50762F0805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BBE39C-1F9F-0841-C278-B4AFDBC7B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AD3F1E-3705-5205-2DA4-4AF14F5B5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58B6F-EF11-4C22-AEFF-B4005C075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324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C3F22-96E0-5816-588B-8366B08BA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F47708-5AE9-9D84-E43A-3E29CB076A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F8B7B3-EDBC-5B6E-A839-45ADB9E868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7A3CC6-53CE-7DAD-8E7D-889CC9D6B7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A695C2-17AD-83B6-26D1-5EA3BF085A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4D58C4-730C-C8F2-D84A-959802718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CF563-D229-48DE-8399-4C50762F0805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641276-1F50-0832-F550-62239EE9E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0D5EC22-3215-AB17-D404-9424B71A4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58B6F-EF11-4C22-AEFF-B4005C075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972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DACFAA-C353-E03E-6C1B-F582BBD2A1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56ACEA0-F43D-5140-C958-4F44AE9A5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CF563-D229-48DE-8399-4C50762F0805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174851-942F-F12E-E5DC-E981108F9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66441B-15EF-AFAC-75D9-069F43B61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58B6F-EF11-4C22-AEFF-B4005C075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460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64197B-7155-B9DB-2173-27F6F3F20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CF563-D229-48DE-8399-4C50762F0805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CBA85F-0260-76EB-A85F-F2799F909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522B3F-0052-30F1-6E9B-D2E8237D8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58B6F-EF11-4C22-AEFF-B4005C075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290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9ED82-E39D-CDF1-00B3-F9334BBFA1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9F2B03-CC3F-464A-5FE3-5FF7FEE655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3458FC-7506-5820-1717-A2949FD1AF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21C5F1-D9C3-5F58-D1FF-6DCFC6CCA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CF563-D229-48DE-8399-4C50762F0805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8AA5DE-57B1-206F-8552-37CB546E1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1D7942-99F8-4B59-563F-E51780D4E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58B6F-EF11-4C22-AEFF-B4005C075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114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2D642-D0B5-1772-D54E-8977E03B5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2ED3C59-4548-E806-2BAA-26F8E894A2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61132B-4D70-0B63-2E2C-E909860CCF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E6F383-ABC1-F4F8-2FEF-643A76F39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CF563-D229-48DE-8399-4C50762F0805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568F01-398A-B79C-D86B-7BE2E29B3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E8BB64-529B-8465-E85C-C0B39C2A0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58B6F-EF11-4C22-AEFF-B4005C075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876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58CA196-B98F-F759-71B2-64F55255A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4527A5-60C8-F17B-BA03-2560D6A8E7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D3808F-D07D-16FC-1159-F31B1B69F1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A4CF563-D229-48DE-8399-4C50762F0805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F826DA-5017-6464-682D-8F09DA989B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18AA3B-F262-5CBA-B4A2-2B21FCAD07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D58B6F-EF11-4C22-AEFF-B4005C075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469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insights" TargetMode="External"/><Relationship Id="rId7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lgads.tv/the-inclusive-screen-a-look-into-ctv-usage-and-preferences-2025-reports-all-editions/" TargetMode="External"/><Relationship Id="rId5" Type="http://schemas.openxmlformats.org/officeDocument/2006/relationships/image" Target="../media/image2.png"/><Relationship Id="rId4" Type="http://schemas.openxmlformats.org/officeDocument/2006/relationships/hyperlink" Target="https://thevab.com/signin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0D48AC-8724-0AE6-B383-FE47EA2A7F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3C849CF-8171-F0E6-744A-37E7E4588AC0}"/>
              </a:ext>
            </a:extLst>
          </p:cNvPr>
          <p:cNvSpPr>
            <a:spLocks/>
          </p:cNvSpPr>
          <p:nvPr/>
        </p:nvSpPr>
        <p:spPr>
          <a:xfrm>
            <a:off x="-4619" y="1696163"/>
            <a:ext cx="12201239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F2BDF39-48C7-75EA-F012-DC21CEE4CAE3}"/>
              </a:ext>
            </a:extLst>
          </p:cNvPr>
          <p:cNvSpPr txBox="1"/>
          <p:nvPr/>
        </p:nvSpPr>
        <p:spPr>
          <a:xfrm>
            <a:off x="0" y="1712409"/>
            <a:ext cx="1219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Top Reasons Streaming is Preferred*</a:t>
            </a:r>
          </a:p>
        </p:txBody>
      </p:sp>
      <p:sp>
        <p:nvSpPr>
          <p:cNvPr id="12" name="Text Placeholder 24">
            <a:extLst>
              <a:ext uri="{FF2B5EF4-FFF2-40B4-BE49-F238E27FC236}">
                <a16:creationId xmlns:a16="http://schemas.microsoft.com/office/drawing/2014/main" id="{77EF6F01-BAA0-BA85-BCC0-C09B2835FDD7}"/>
              </a:ext>
            </a:extLst>
          </p:cNvPr>
          <p:cNvSpPr txBox="1">
            <a:spLocks/>
          </p:cNvSpPr>
          <p:nvPr/>
        </p:nvSpPr>
        <p:spPr>
          <a:xfrm>
            <a:off x="483207" y="6057639"/>
            <a:ext cx="11664402" cy="246222"/>
          </a:xfrm>
          <a:prstGeom prst="rect">
            <a:avLst/>
          </a:prstGeom>
        </p:spPr>
        <p:txBody>
          <a:bodyPr vert="horz"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Source: </a:t>
            </a:r>
            <a:r>
              <a:rPr lang="en-US" sz="800">
                <a:solidFill>
                  <a:srgbClr val="1F1A62"/>
                </a:solidFill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LG Ad Solutions, </a:t>
            </a:r>
            <a:r>
              <a:rPr lang="en-US" sz="800" i="1">
                <a:solidFill>
                  <a:srgbClr val="1F1A62"/>
                </a:solidFill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Inclusive Screen: A Look into CTV Usage and Preferences 2025 – Hispanic Americans, Black Americans, Asian Americans &amp; LGBTQ+ Americans, </a:t>
            </a:r>
            <a:r>
              <a:rPr lang="en-US" sz="800">
                <a:solidFill>
                  <a:srgbClr val="1F1A62"/>
                </a:solidFill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September 2025, responses sorted on Hispanic %, *aided choices.</a:t>
            </a:r>
            <a:endParaRPr kumimoji="0" lang="en-US" sz="800" b="0" i="1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403020202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AED28F98-C6E1-61EC-E1DB-85C892CB8A3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EFD7B9AA-1E6B-C503-716C-96425F5946EB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11982FF-10DE-401D-992B-8765BD2AEAF7}"/>
              </a:ext>
            </a:extLst>
          </p:cNvPr>
          <p:cNvSpPr/>
          <p:nvPr/>
        </p:nvSpPr>
        <p:spPr>
          <a:xfrm>
            <a:off x="0" y="-1"/>
            <a:ext cx="3205316" cy="256757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Diverse Audiences: Reasons for Streaming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6B018B3-82B7-7DCE-D8B8-124B5FECEDA8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EE04FAB-5639-C644-4233-FBB6DE7949FE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diverse streaming insights</a:t>
            </a:r>
          </a:p>
        </p:txBody>
      </p:sp>
      <p:pic>
        <p:nvPicPr>
          <p:cNvPr id="34" name="Picture 2">
            <a:hlinkClick r:id="rId4"/>
            <a:extLst>
              <a:ext uri="{FF2B5EF4-FFF2-40B4-BE49-F238E27FC236}">
                <a16:creationId xmlns:a16="http://schemas.microsoft.com/office/drawing/2014/main" id="{C932A14F-BCAF-F646-4BB2-E91329931DF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Rectangle 34">
            <a:extLst>
              <a:ext uri="{FF2B5EF4-FFF2-40B4-BE49-F238E27FC236}">
                <a16:creationId xmlns:a16="http://schemas.microsoft.com/office/drawing/2014/main" id="{523175BD-8B32-1CCB-45CB-2A650D9AC7D2}"/>
              </a:ext>
            </a:extLst>
          </p:cNvPr>
          <p:cNvSpPr/>
          <p:nvPr/>
        </p:nvSpPr>
        <p:spPr>
          <a:xfrm>
            <a:off x="121920" y="477924"/>
            <a:ext cx="1018418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Most diverse CTV viewers enjoy streaming for increased control, access to content and easier content discovery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C2216CC-7BCD-391D-94A5-701918908215}"/>
              </a:ext>
            </a:extLst>
          </p:cNvPr>
          <p:cNvSpPr txBox="1"/>
          <p:nvPr/>
        </p:nvSpPr>
        <p:spPr>
          <a:xfrm>
            <a:off x="472937" y="6317849"/>
            <a:ext cx="1147792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</a:t>
            </a:r>
            <a:r>
              <a:rPr lang="en-US" sz="800"/>
              <a:t>The Harris Poll, Sept 10, 2024</a:t>
            </a:r>
            <a:endParaRPr kumimoji="0" lang="fr-FR" sz="800" b="0" i="1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8" name="TextBox 7">
            <a:hlinkClick r:id="rId6"/>
            <a:extLst>
              <a:ext uri="{FF2B5EF4-FFF2-40B4-BE49-F238E27FC236}">
                <a16:creationId xmlns:a16="http://schemas.microsoft.com/office/drawing/2014/main" id="{F46D950E-C336-C5A3-C2FC-BF11F32F1B1A}"/>
              </a:ext>
            </a:extLst>
          </p:cNvPr>
          <p:cNvSpPr txBox="1">
            <a:spLocks/>
          </p:cNvSpPr>
          <p:nvPr/>
        </p:nvSpPr>
        <p:spPr>
          <a:xfrm>
            <a:off x="-3" y="6259773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for more insights from </a:t>
            </a:r>
            <a:r>
              <a:rPr lang="en-US" sz="1200" b="1" i="1" u="sng">
                <a:solidFill>
                  <a:srgbClr val="FFE6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LG Ad Solutions</a:t>
            </a:r>
            <a:endParaRPr kumimoji="0" lang="en-US" sz="1200" b="1" i="1" u="sng" strike="noStrike" kern="1200" cap="none" spc="0" normalizeH="0" baseline="0" noProof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graphicFrame>
        <p:nvGraphicFramePr>
          <p:cNvPr id="39" name="Chart 38">
            <a:extLst>
              <a:ext uri="{FF2B5EF4-FFF2-40B4-BE49-F238E27FC236}">
                <a16:creationId xmlns:a16="http://schemas.microsoft.com/office/drawing/2014/main" id="{4074A9A0-7433-5342-844B-52317F227C05}"/>
              </a:ext>
            </a:extLst>
          </p:cNvPr>
          <p:cNvGraphicFramePr/>
          <p:nvPr/>
        </p:nvGraphicFramePr>
        <p:xfrm>
          <a:off x="238911" y="2050963"/>
          <a:ext cx="11544300" cy="41074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12001796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237f2f3484408467e45b747c5845ccf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b433cc06a25bc9d0fea9587faf898cdd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BA4BFFF-68F1-46BA-B228-56717A4DE08F}"/>
</file>

<file path=customXml/itemProps2.xml><?xml version="1.0" encoding="utf-8"?>
<ds:datastoreItem xmlns:ds="http://schemas.openxmlformats.org/officeDocument/2006/customXml" ds:itemID="{3C057622-49AB-4301-B5BF-891A29F9DDBC}"/>
</file>

<file path=customXml/itemProps3.xml><?xml version="1.0" encoding="utf-8"?>
<ds:datastoreItem xmlns:ds="http://schemas.openxmlformats.org/officeDocument/2006/customXml" ds:itemID="{CB3F0505-CBF8-4557-BAEF-E1C7A92DF46B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2025-10-02T19:20:10Z</dcterms:created>
  <dcterms:modified xsi:type="dcterms:W3CDTF">2025-10-02T19:20:36Z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