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666A40-3D6C-4007-8FD7-52163B0B000D}" v="1" dt="2025-10-02T19:21:11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1:11.617" v="0"/>
      <pc:docMkLst>
        <pc:docMk/>
      </pc:docMkLst>
      <pc:sldChg chg="add">
        <pc:chgData name="Dylan Breger" userId="9b3da09f-10fe-42ec-9aa5-9fa2a3e9cc20" providerId="ADAL" clId="{D81AFA50-692E-4678-A384-3793507736DC}" dt="2025-10-02T19:21:11.617" v="0"/>
        <pc:sldMkLst>
          <pc:docMk/>
          <pc:sldMk cId="1523396287" sldId="214747424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805661668529058E-2"/>
          <c:y val="1.7042054434274441E-5"/>
          <c:w val="0.97358514591616641"/>
          <c:h val="0.109263914715716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E61C-461D-89DC-EB90565FC0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BFF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E61C-461D-89DC-EB90565FC0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2-E61C-461D-89DC-EB90565FC00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LGBTQ+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D3C8D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3-E61C-461D-89DC-EB90565FC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48"/>
        <c:axId val="1902758976"/>
        <c:axId val="1902765216"/>
      </c:barChart>
      <c:catAx>
        <c:axId val="1902758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2765216"/>
        <c:crosses val="autoZero"/>
        <c:auto val="1"/>
        <c:lblAlgn val="ctr"/>
        <c:lblOffset val="100"/>
        <c:noMultiLvlLbl val="0"/>
      </c:catAx>
      <c:valAx>
        <c:axId val="19027652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27589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1058920852715194"/>
          <c:y val="2.9689693403702412E-3"/>
          <c:w val="0.37860502585691641"/>
          <c:h val="0.916013045899292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E388F-67AB-43A6-A753-04D2A0787B1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B5011-E8CF-4CD2-B154-038330B02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2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232E1-B9DE-14D0-08DB-64067DE92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9CABFF-6A34-6EBE-7B43-99EEF1D75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3260E8-1CD1-BC63-A61B-00B9EDEAB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210BB-B7E7-8CC4-7A54-C7E0355F7F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626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C6582-1CEE-9CD5-7C91-D2573FB27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55361-D046-6D8F-48E6-09FE4B7C1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9F67A-D4AB-6074-43D0-4C12A321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6BFE1-B4D3-6120-3F87-E7AB6C5D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7ACA3-556A-A02D-31CE-B27DDD079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9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C4F1-C6CF-F651-F596-F80CCF100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550FA-C8F1-262D-DF68-E312EF70A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DD601-90D8-5FAE-99A1-250BEA06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9C8E5-54B3-4AAA-6D07-EAA5C421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2F19E-CEE6-30F0-5B8F-C417B4F1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6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0189CD-9FD7-90E0-8351-D60061F0D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15C309-1549-83B3-186C-F36BAEE6F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D4E90-F315-2560-1F56-73A9D248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D484A-CA1E-7F1A-B475-67CA705C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52A3-928E-730D-76FE-14433BEB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8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157B7-0DCC-FA86-E097-CFC47F834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491F-F6AE-BC79-093B-48C0AF5B0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16F41-2516-F426-7111-FBEBD36E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A3627-36BC-E163-8E9B-842BAE04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7BD1C-018F-CBD8-0F36-D82D11FF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7970-A7DE-76E6-C09D-1179CEDC4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D819C-BABA-8418-6735-257FF9D04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582D-D045-3FD1-D778-76EA1F62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9C9B7-29F8-2E6A-56D0-D74C2FD12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711BE-E4FD-F6C3-822E-861BE1324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2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D604-D40E-2208-FBDB-E5BB8D5B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F91F1-235E-5C6B-2A2C-397927F5D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13342B-D6D4-757D-7C41-33CD217F6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83161-E1C7-7958-8D68-6EB6C3C43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A2C48-6702-9994-CC02-7AF3EADAF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F535B-B13F-3574-43FD-31DD3ABE3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1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4C61D-78EE-B7D8-E3B4-751EFA886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CE04D-54D3-B191-00A2-C0E2863CB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A5572-DF1B-EA25-2F3D-47D042784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B09139-633F-2D5B-F067-0E0DFB08A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F69728-96F3-8C8C-16CA-AFFB98756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8C5F8-4F84-0FD8-17B7-554F78FBB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95E96A-1363-27AE-258B-7C548902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03FC62-371C-9BF1-7491-57BC3E37C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8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27A59-A481-E370-2C38-8D4137A39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501BD9-6EBC-D2E4-60B5-06F10A5CD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B7AAC-AD74-9C70-B61B-DB77BE90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1D0941-5990-C8BC-1C92-CD3759B8B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7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0112A7-7BB2-9711-9539-47D2110A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EA82D-E919-6B47-9FE9-C26D9A5D5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415EA-A4FC-3E75-7561-B18471F71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8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289D-1236-4C0C-5BB7-41E2C9FB4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561C7-42DB-F9C0-E515-2E353968A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575ED-6326-4562-1B0C-604AE49AE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8E72A-C5BA-A3EE-9A16-34C7CB13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214A9-C8B1-A527-3EAE-7D9804D02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31AACA-096B-12C2-6561-437399E1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5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1ED4-3074-86D8-C6EF-873908556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95AB7-D2E3-8796-F0B2-85D1FC50A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7EB6F-4B01-201B-B9CD-C04770F33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B37EF-845E-5D7E-F8AB-52BD21C6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8817B-362A-86A6-0486-301E5A72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C2EF8-0E8D-7C0B-F724-CE93A2C2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9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C4B08-7CCA-54B5-9E02-E86E3C85F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E1406-4776-8341-6971-D3F204270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66B8B-E235-F5C0-8D5A-0966A12CE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DF22E3-C380-4EF7-A9D8-0EA04453C4A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8D136-031B-270C-8EF9-57CD907249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5E365-9B6F-A2C4-B161-07386FECD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7E1687-FA1B-4096-B079-A08F90DC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0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hyperlink" Target="https://lgads.tv/the-inclusive-screen-a-look-into-ctv-usage-and-preferences-2025-reports-all-editio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ACAF1-511A-98EA-EDD5-E9FD06CA7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F6F8FF2-CB1A-A0DF-DD7C-078A4115A4E5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Diverse audiences strongly prefer free, ad-supported streaming and spend meaningful time with it each week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19A5143-CA0F-C875-6BA6-668AA4B05B6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DF0CFC5-60EF-5540-55DA-B3A7EF9D7E1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ADB859-36D4-6E3D-B636-E85F6F01A436}"/>
              </a:ext>
            </a:extLst>
          </p:cNvPr>
          <p:cNvSpPr txBox="1"/>
          <p:nvPr/>
        </p:nvSpPr>
        <p:spPr>
          <a:xfrm>
            <a:off x="400050" y="6056662"/>
            <a:ext cx="117919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LG Ad Solutions, </a:t>
            </a:r>
            <a:r>
              <a:rPr lang="en-US" sz="800" i="1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Inclusive Screen: A Look into CTV Usage and Preferences 2025 – Hispanic Americans, Black Americans, Asian Americans &amp; LGBTQ+ Americans,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September 2025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Note: Total signifies all CTV viewers.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949793-9BC5-1587-E083-79832A681465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diverse streaming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448388-765D-1BFF-46B0-49BAAD4E1DF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233570CC-7468-84A5-EBE3-0E00DAF20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hlinkClick r:id="rId7"/>
            <a:extLst>
              <a:ext uri="{FF2B5EF4-FFF2-40B4-BE49-F238E27FC236}">
                <a16:creationId xmlns:a16="http://schemas.microsoft.com/office/drawing/2014/main" id="{50E14811-08C7-4C95-F0E7-3DB97379EBB1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43DBA11-08C4-7A3D-2AE5-13164C6F8BBB}"/>
              </a:ext>
            </a:extLst>
          </p:cNvPr>
          <p:cNvSpPr/>
          <p:nvPr/>
        </p:nvSpPr>
        <p:spPr>
          <a:xfrm>
            <a:off x="5899" y="-1"/>
            <a:ext cx="4489901" cy="30675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Diverse Audiences: Free Ad-Supported Streaming Behaviors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5C4A011-904D-ADDA-AA47-549F3CEB2DD8}"/>
              </a:ext>
            </a:extLst>
          </p:cNvPr>
          <p:cNvSpPr/>
          <p:nvPr/>
        </p:nvSpPr>
        <p:spPr>
          <a:xfrm>
            <a:off x="0" y="1816100"/>
            <a:ext cx="12192000" cy="415347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B20933-65AC-6A5E-FEFC-CCE161D78669}"/>
              </a:ext>
            </a:extLst>
          </p:cNvPr>
          <p:cNvSpPr txBox="1"/>
          <p:nvPr/>
        </p:nvSpPr>
        <p:spPr>
          <a:xfrm>
            <a:off x="2728254" y="2045894"/>
            <a:ext cx="6735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</a:t>
            </a:r>
          </a:p>
        </p:txBody>
      </p:sp>
      <p:graphicFrame>
        <p:nvGraphicFramePr>
          <p:cNvPr id="82" name="Chart 81">
            <a:extLst>
              <a:ext uri="{FF2B5EF4-FFF2-40B4-BE49-F238E27FC236}">
                <a16:creationId xmlns:a16="http://schemas.microsoft.com/office/drawing/2014/main" id="{8EE60688-297C-B4FE-AF8F-0A92093B8FAE}"/>
              </a:ext>
            </a:extLst>
          </p:cNvPr>
          <p:cNvGraphicFramePr/>
          <p:nvPr/>
        </p:nvGraphicFramePr>
        <p:xfrm>
          <a:off x="1307225" y="2370583"/>
          <a:ext cx="9540744" cy="31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A37A501D-5C5B-D0C3-6564-ACA1201956A7}"/>
              </a:ext>
            </a:extLst>
          </p:cNvPr>
          <p:cNvSpPr/>
          <p:nvPr/>
        </p:nvSpPr>
        <p:spPr>
          <a:xfrm>
            <a:off x="463305" y="2861969"/>
            <a:ext cx="5171156" cy="26192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92F3590-32EE-5C6F-CD88-4E69F33EBE6B}"/>
              </a:ext>
            </a:extLst>
          </p:cNvPr>
          <p:cNvSpPr txBox="1"/>
          <p:nvPr/>
        </p:nvSpPr>
        <p:spPr>
          <a:xfrm>
            <a:off x="915683" y="3222607"/>
            <a:ext cx="4266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Prefer</a:t>
            </a:r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 streaming free video content </a:t>
            </a: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with ads</a:t>
            </a:r>
            <a:b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(vs. paid subscription)</a:t>
            </a:r>
            <a:endParaRPr lang="en-US" sz="2000" b="1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E1D7186-E0A3-56A2-1794-8C2629D2DEA8}"/>
              </a:ext>
            </a:extLst>
          </p:cNvPr>
          <p:cNvSpPr txBox="1"/>
          <p:nvPr/>
        </p:nvSpPr>
        <p:spPr>
          <a:xfrm>
            <a:off x="444438" y="4405155"/>
            <a:ext cx="5208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68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ACBDC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/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72%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73%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74%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360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BA5746E-79FE-B7AE-E428-8AA654B9D7DE}"/>
              </a:ext>
            </a:extLst>
          </p:cNvPr>
          <p:cNvSpPr txBox="1"/>
          <p:nvPr/>
        </p:nvSpPr>
        <p:spPr>
          <a:xfrm>
            <a:off x="3051309" y="4953334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+10% vs. total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1200">
              <a:solidFill>
                <a:srgbClr val="00BFF2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19C2ECA-1803-C4EE-4E83-FE7108BAB930}"/>
              </a:ext>
            </a:extLst>
          </p:cNvPr>
          <p:cNvSpPr txBox="1"/>
          <p:nvPr/>
        </p:nvSpPr>
        <p:spPr>
          <a:xfrm>
            <a:off x="4333035" y="4953334"/>
            <a:ext cx="11896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+11% vs. total</a:t>
            </a:r>
            <a:endParaRPr lang="en-US" sz="1100">
              <a:solidFill>
                <a:srgbClr val="1B1464"/>
              </a:solidFill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DE4EA45-E62B-BAB0-AE57-A4B5362CFA98}"/>
              </a:ext>
            </a:extLst>
          </p:cNvPr>
          <p:cNvSpPr/>
          <p:nvPr/>
        </p:nvSpPr>
        <p:spPr>
          <a:xfrm>
            <a:off x="6557540" y="2861969"/>
            <a:ext cx="5171156" cy="26192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39393BB-9535-11DC-E5C3-9AB408A16670}"/>
              </a:ext>
            </a:extLst>
          </p:cNvPr>
          <p:cNvSpPr txBox="1"/>
          <p:nvPr/>
        </p:nvSpPr>
        <p:spPr>
          <a:xfrm>
            <a:off x="6561946" y="3222607"/>
            <a:ext cx="51623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Watch</a:t>
            </a:r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 free ad-supported streaming for </a:t>
            </a:r>
            <a:r>
              <a:rPr lang="en-US" sz="2000" b="1">
                <a:solidFill>
                  <a:srgbClr val="A343FF"/>
                </a:solidFill>
                <a:latin typeface="Helvetica" panose="020B0604020202020204"/>
                <a:cs typeface="Helvetica" panose="020B0604020202020204"/>
              </a:rPr>
              <a:t>2+ hours per week</a:t>
            </a:r>
            <a:endParaRPr lang="en-US" sz="2000" b="1" i="1">
              <a:solidFill>
                <a:srgbClr val="A343FF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AB57495-5D97-7619-2332-C5D2C7E2D23A}"/>
              </a:ext>
            </a:extLst>
          </p:cNvPr>
          <p:cNvSpPr txBox="1"/>
          <p:nvPr/>
        </p:nvSpPr>
        <p:spPr>
          <a:xfrm>
            <a:off x="6538673" y="4405155"/>
            <a:ext cx="5208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68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ACBDC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/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73%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54% </a:t>
            </a:r>
            <a:r>
              <a:rPr lang="en-US" sz="3600" b="1">
                <a:solidFill>
                  <a:srgbClr val="ACBDCE"/>
                </a:solidFill>
                <a:latin typeface="Helvetica" panose="020B0604020202020204"/>
                <a:cs typeface="Helvetica" panose="020B0604020202020204"/>
              </a:rPr>
              <a:t>/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59% </a:t>
            </a:r>
            <a:r>
              <a:rPr lang="en-US" sz="3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3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360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26057ED-2236-EC59-05FD-FF1EE3DE88C0}"/>
              </a:ext>
            </a:extLst>
          </p:cNvPr>
          <p:cNvSpPr txBox="1"/>
          <p:nvPr/>
        </p:nvSpPr>
        <p:spPr>
          <a:xfrm>
            <a:off x="7729930" y="4952898"/>
            <a:ext cx="127492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+55% vs. </a:t>
            </a:r>
            <a:b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All CTV viewers</a:t>
            </a:r>
            <a:endParaRPr lang="en-US" sz="1050">
              <a:solidFill>
                <a:srgbClr val="00BFF2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F3071D1-875E-8BFC-9D44-3EB2620B2AD6}"/>
              </a:ext>
            </a:extLst>
          </p:cNvPr>
          <p:cNvSpPr txBox="1"/>
          <p:nvPr/>
        </p:nvSpPr>
        <p:spPr>
          <a:xfrm>
            <a:off x="6576407" y="4952898"/>
            <a:ext cx="127492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+44% vs. </a:t>
            </a:r>
            <a:b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sz="105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All CTV viewers</a:t>
            </a: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endParaRPr lang="en-US" sz="1050">
              <a:solidFill>
                <a:srgbClr val="00BF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96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0647738-B830-40CB-B9BA-478A01FF814F}"/>
</file>

<file path=customXml/itemProps2.xml><?xml version="1.0" encoding="utf-8"?>
<ds:datastoreItem xmlns:ds="http://schemas.openxmlformats.org/officeDocument/2006/customXml" ds:itemID="{698A078C-6AD9-43C7-AC09-DB4987940D83}"/>
</file>

<file path=customXml/itemProps3.xml><?xml version="1.0" encoding="utf-8"?>
<ds:datastoreItem xmlns:ds="http://schemas.openxmlformats.org/officeDocument/2006/customXml" ds:itemID="{06C0F93B-B5C0-422A-BA9F-AA245DD5136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2025-10-02T19:21:08Z</dcterms:created>
  <dcterms:modified xsi:type="dcterms:W3CDTF">2025-10-02T19:21:19Z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