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271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EAA7DB-BF9A-4CA5-A913-187755124019}" v="2" dt="2024-05-01T22:31:22.3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CEAA7DB-BF9A-4CA5-A913-187755124019}"/>
    <pc:docChg chg="addSld delSld modSld">
      <pc:chgData name="Dylan Breger" userId="9b3da09f-10fe-42ec-9aa5-9fa2a3e9cc20" providerId="ADAL" clId="{FCEAA7DB-BF9A-4CA5-A913-187755124019}" dt="2024-05-01T22:31:24.243" v="3" actId="47"/>
      <pc:docMkLst>
        <pc:docMk/>
      </pc:docMkLst>
      <pc:sldChg chg="add del">
        <pc:chgData name="Dylan Breger" userId="9b3da09f-10fe-42ec-9aa5-9fa2a3e9cc20" providerId="ADAL" clId="{FCEAA7DB-BF9A-4CA5-A913-187755124019}" dt="2024-05-01T22:31:24.243" v="3" actId="47"/>
        <pc:sldMkLst>
          <pc:docMk/>
          <pc:sldMk cId="2622575974" sldId="2146846733"/>
        </pc:sldMkLst>
      </pc:sldChg>
      <pc:sldChg chg="add del">
        <pc:chgData name="Dylan Breger" userId="9b3da09f-10fe-42ec-9aa5-9fa2a3e9cc20" providerId="ADAL" clId="{FCEAA7DB-BF9A-4CA5-A913-187755124019}" dt="2024-05-01T22:31:22.303" v="2"/>
        <pc:sldMkLst>
          <pc:docMk/>
          <pc:sldMk cId="2627568830" sldId="214732710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45340453133012"/>
          <c:y val="0.16828702965548764"/>
          <c:w val="0.52324413135130909"/>
          <c:h val="0.75966981235302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Live</c:v>
                </c:pt>
                <c:pt idx="1">
                  <c:v>Time-Shifted TV</c:v>
                </c:pt>
                <c:pt idx="2">
                  <c:v>TV-connected devices</c:v>
                </c:pt>
              </c:strCache>
            </c:strRef>
          </c:cat>
          <c:val>
            <c:numRef>
              <c:f>Sheet1!$B$2:$B$4</c:f>
              <c:numCache>
                <c:formatCode>[h]:mm</c:formatCode>
                <c:ptCount val="3"/>
                <c:pt idx="0">
                  <c:v>1.0784722222222223</c:v>
                </c:pt>
                <c:pt idx="1">
                  <c:v>0.12708333333333333</c:v>
                </c:pt>
                <c:pt idx="2">
                  <c:v>0.73333333333333328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69-434F-90E7-0A3CE849BB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Live</c:v>
                </c:pt>
                <c:pt idx="1">
                  <c:v>Time-Shifted TV</c:v>
                </c:pt>
                <c:pt idx="2">
                  <c:v>TV-connected devices</c:v>
                </c:pt>
              </c:strCache>
            </c:strRef>
          </c:cat>
          <c:val>
            <c:numRef>
              <c:f>Sheet1!$C$2:$C$4</c:f>
              <c:numCache>
                <c:formatCode>[h]:mm</c:formatCode>
                <c:ptCount val="3"/>
                <c:pt idx="0">
                  <c:v>0.70486111111111116</c:v>
                </c:pt>
                <c:pt idx="1">
                  <c:v>0.12569444444444444</c:v>
                </c:pt>
                <c:pt idx="2">
                  <c:v>0.51527777777777772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69-434F-90E7-0A3CE849BB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634126448"/>
        <c:axId val="634126840"/>
      </c:barChart>
      <c:catAx>
        <c:axId val="63412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634126840"/>
        <c:crosses val="autoZero"/>
        <c:auto val="1"/>
        <c:lblAlgn val="ctr"/>
        <c:lblOffset val="100"/>
        <c:noMultiLvlLbl val="0"/>
      </c:catAx>
      <c:valAx>
        <c:axId val="634126840"/>
        <c:scaling>
          <c:orientation val="minMax"/>
        </c:scaling>
        <c:delete val="1"/>
        <c:axPos val="t"/>
        <c:numFmt formatCode="[h]:mm" sourceLinked="1"/>
        <c:majorTickMark val="none"/>
        <c:minorTickMark val="none"/>
        <c:tickLblPos val="nextTo"/>
        <c:crossAx val="634126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45340453133012"/>
          <c:y val="0.16828702965548764"/>
          <c:w val="0.52324413135130909"/>
          <c:h val="0.75966981235302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Live</c:v>
                </c:pt>
                <c:pt idx="1">
                  <c:v>Time-Shifted TV</c:v>
                </c:pt>
                <c:pt idx="2">
                  <c:v>TV-connected devices</c:v>
                </c:pt>
              </c:strCache>
            </c:strRef>
          </c:cat>
          <c:val>
            <c:numRef>
              <c:f>Sheet1!$B$2:$B$4</c:f>
              <c:numCache>
                <c:formatCode>[h]:mm</c:formatCode>
                <c:ptCount val="3"/>
                <c:pt idx="0">
                  <c:v>0.27708333333333335</c:v>
                </c:pt>
                <c:pt idx="1">
                  <c:v>3.7499999999999999E-2</c:v>
                </c:pt>
                <c:pt idx="2">
                  <c:v>0.7368055555555556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DB-460F-BC58-3A216C1608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Live</c:v>
                </c:pt>
                <c:pt idx="1">
                  <c:v>Time-Shifted TV</c:v>
                </c:pt>
                <c:pt idx="2">
                  <c:v>TV-connected devices</c:v>
                </c:pt>
              </c:strCache>
            </c:strRef>
          </c:cat>
          <c:val>
            <c:numRef>
              <c:f>Sheet1!$C$2:$C$4</c:f>
              <c:numCache>
                <c:formatCode>[h]:mm</c:formatCode>
                <c:ptCount val="3"/>
                <c:pt idx="0">
                  <c:v>0.17569444444444443</c:v>
                </c:pt>
                <c:pt idx="1">
                  <c:v>2.5000000000000001E-2</c:v>
                </c:pt>
                <c:pt idx="2">
                  <c:v>0.55902777777777779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DB-460F-BC58-3A216C1608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634126448"/>
        <c:axId val="634126840"/>
      </c:barChart>
      <c:catAx>
        <c:axId val="63412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1" i="0" u="none" strike="noStrike" kern="1200" baseline="0">
                <a:solidFill>
                  <a:srgbClr val="E2E8F1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634126840"/>
        <c:crosses val="autoZero"/>
        <c:auto val="1"/>
        <c:lblAlgn val="ctr"/>
        <c:lblOffset val="100"/>
        <c:noMultiLvlLbl val="0"/>
      </c:catAx>
      <c:valAx>
        <c:axId val="634126840"/>
        <c:scaling>
          <c:orientation val="minMax"/>
        </c:scaling>
        <c:delete val="1"/>
        <c:axPos val="t"/>
        <c:numFmt formatCode="[h]:mm" sourceLinked="1"/>
        <c:majorTickMark val="none"/>
        <c:minorTickMark val="none"/>
        <c:tickLblPos val="nextTo"/>
        <c:crossAx val="634126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345340453133012"/>
          <c:y val="0.16828702965548764"/>
          <c:w val="0.50249658972494937"/>
          <c:h val="0.759669812353024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Live</c:v>
                </c:pt>
                <c:pt idx="1">
                  <c:v>Time-Shifted TV</c:v>
                </c:pt>
                <c:pt idx="2">
                  <c:v>TV-connected devices</c:v>
                </c:pt>
              </c:strCache>
            </c:strRef>
          </c:cat>
          <c:val>
            <c:numRef>
              <c:f>Sheet1!$B$2:$B$4</c:f>
              <c:numCache>
                <c:formatCode>[h]:mm</c:formatCode>
                <c:ptCount val="3"/>
                <c:pt idx="0">
                  <c:v>0.66388888888888886</c:v>
                </c:pt>
                <c:pt idx="1">
                  <c:v>0.10069444444444445</c:v>
                </c:pt>
                <c:pt idx="2">
                  <c:v>0.84444444444444444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D-4D8D-BA7C-DACBEF3668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General Population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Live</c:v>
                </c:pt>
                <c:pt idx="1">
                  <c:v>Time-Shifted TV</c:v>
                </c:pt>
                <c:pt idx="2">
                  <c:v>TV-connected devices</c:v>
                </c:pt>
              </c:strCache>
            </c:strRef>
          </c:cat>
          <c:val>
            <c:numRef>
              <c:f>Sheet1!$C$2:$C$4</c:f>
              <c:numCache>
                <c:formatCode>[h]:mm</c:formatCode>
                <c:ptCount val="3"/>
                <c:pt idx="0">
                  <c:v>0.40416666666666667</c:v>
                </c:pt>
                <c:pt idx="1">
                  <c:v>7.6388888888888895E-2</c:v>
                </c:pt>
                <c:pt idx="2">
                  <c:v>0.60486111111111107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4D-4D8D-BA7C-DACBEF366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634126448"/>
        <c:axId val="634126840"/>
      </c:barChart>
      <c:catAx>
        <c:axId val="63412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1" i="0" u="none" strike="noStrike" kern="1200" baseline="0">
                <a:solidFill>
                  <a:srgbClr val="E2E8F1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634126840"/>
        <c:crosses val="autoZero"/>
        <c:auto val="1"/>
        <c:lblAlgn val="ctr"/>
        <c:lblOffset val="100"/>
        <c:noMultiLvlLbl val="0"/>
      </c:catAx>
      <c:valAx>
        <c:axId val="634126840"/>
        <c:scaling>
          <c:orientation val="minMax"/>
        </c:scaling>
        <c:delete val="1"/>
        <c:axPos val="t"/>
        <c:numFmt formatCode="[h]:mm" sourceLinked="1"/>
        <c:majorTickMark val="none"/>
        <c:minorTickMark val="none"/>
        <c:tickLblPos val="nextTo"/>
        <c:crossAx val="634126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General Populaiton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893F-4D0E-B416-3A074E9EF3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1-893F-4D0E-B416-3A074E9EF3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41193008"/>
        <c:axId val="1241197808"/>
      </c:barChart>
      <c:catAx>
        <c:axId val="124119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1197808"/>
        <c:crosses val="autoZero"/>
        <c:auto val="1"/>
        <c:lblAlgn val="ctr"/>
        <c:lblOffset val="100"/>
        <c:noMultiLvlLbl val="0"/>
      </c:catAx>
      <c:valAx>
        <c:axId val="12411978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4119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1.png"/><Relationship Id="rId7" Type="http://schemas.openxmlformats.org/officeDocument/2006/relationships/chart" Target="../charts/chart3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E8BA59A-318E-9AB1-1EAB-06099DA5539D}"/>
              </a:ext>
            </a:extLst>
          </p:cNvPr>
          <p:cNvGraphicFramePr/>
          <p:nvPr/>
        </p:nvGraphicFramePr>
        <p:xfrm>
          <a:off x="409339" y="2224110"/>
          <a:ext cx="4284845" cy="4085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390617" y="633579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Global Black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Audience, February 2024. Nielsen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National TV Panel; U.S., Q2 2023.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96F863-E666-4423-2913-5CB5D17DA5F9}"/>
              </a:ext>
            </a:extLst>
          </p:cNvPr>
          <p:cNvSpPr txBox="1"/>
          <p:nvPr/>
        </p:nvSpPr>
        <p:spPr>
          <a:xfrm>
            <a:off x="1" y="1730094"/>
            <a:ext cx="12201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Weekly Time With TV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HH:MM</a:t>
            </a:r>
            <a:endParaRPr kumimoji="0" lang="en-US" sz="11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EA3B300A-3CA7-2E6D-5C8A-BD2E42A42D41}"/>
              </a:ext>
            </a:extLst>
          </p:cNvPr>
          <p:cNvGraphicFramePr/>
          <p:nvPr/>
        </p:nvGraphicFramePr>
        <p:xfrm>
          <a:off x="3431341" y="2242905"/>
          <a:ext cx="4284845" cy="4085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6718E439-2B47-45CC-62F7-68658D0B6DFA}"/>
              </a:ext>
            </a:extLst>
          </p:cNvPr>
          <p:cNvGraphicFramePr/>
          <p:nvPr/>
        </p:nvGraphicFramePr>
        <p:xfrm>
          <a:off x="6347810" y="2249842"/>
          <a:ext cx="4284845" cy="4085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C9EE6352-5F3E-494E-93CC-F47FA76D505A}"/>
              </a:ext>
            </a:extLst>
          </p:cNvPr>
          <p:cNvSpPr txBox="1"/>
          <p:nvPr/>
        </p:nvSpPr>
        <p:spPr>
          <a:xfrm>
            <a:off x="2175523" y="2531349"/>
            <a:ext cx="2577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18+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48EBE5-787F-1C04-8853-0CDD4C0144CC}"/>
              </a:ext>
            </a:extLst>
          </p:cNvPr>
          <p:cNvSpPr txBox="1"/>
          <p:nvPr/>
        </p:nvSpPr>
        <p:spPr>
          <a:xfrm>
            <a:off x="5203835" y="2550144"/>
            <a:ext cx="2584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18-34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18C1FF-D7B7-CBBC-BAA4-D6C149224DF4}"/>
              </a:ext>
            </a:extLst>
          </p:cNvPr>
          <p:cNvSpPr txBox="1"/>
          <p:nvPr/>
        </p:nvSpPr>
        <p:spPr>
          <a:xfrm>
            <a:off x="8114697" y="2557081"/>
            <a:ext cx="2579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35-49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C1986407-9A7B-A546-BEEB-AE94A8866E32}"/>
              </a:ext>
            </a:extLst>
          </p:cNvPr>
          <p:cNvGraphicFramePr/>
          <p:nvPr/>
        </p:nvGraphicFramePr>
        <p:xfrm>
          <a:off x="-9490" y="2237735"/>
          <a:ext cx="12201490" cy="338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4296C36-9592-B6EC-D08F-633C92DE493C}"/>
              </a:ext>
            </a:extLst>
          </p:cNvPr>
          <p:cNvCxnSpPr>
            <a:cxnSpLocks/>
          </p:cNvCxnSpPr>
          <p:nvPr/>
        </p:nvCxnSpPr>
        <p:spPr>
          <a:xfrm>
            <a:off x="442960" y="3913134"/>
            <a:ext cx="1058820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77764C-E2A4-BCC8-0601-FAF440BDE32F}"/>
              </a:ext>
            </a:extLst>
          </p:cNvPr>
          <p:cNvCxnSpPr>
            <a:cxnSpLocks/>
          </p:cNvCxnSpPr>
          <p:nvPr/>
        </p:nvCxnSpPr>
        <p:spPr>
          <a:xfrm>
            <a:off x="461379" y="4954534"/>
            <a:ext cx="105697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DBA72D7A-CDBD-5186-1593-A10401BFA24E}"/>
              </a:ext>
            </a:extLst>
          </p:cNvPr>
          <p:cNvSpPr/>
          <p:nvPr/>
        </p:nvSpPr>
        <p:spPr>
          <a:xfrm>
            <a:off x="-2" y="0"/>
            <a:ext cx="3210130" cy="24449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Demos: Weekly Time Spent With TV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DC695B9-7D93-FF91-9DA4-670AB48BADAD}"/>
              </a:ext>
            </a:extLst>
          </p:cNvPr>
          <p:cNvSpPr/>
          <p:nvPr/>
        </p:nvSpPr>
        <p:spPr>
          <a:xfrm>
            <a:off x="66972" y="507328"/>
            <a:ext cx="100011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demographics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are more likely to watch both linear TV and streaming </a:t>
            </a:r>
            <a:r>
              <a:rPr lang="en-US" sz="2600" b="1">
                <a:solidFill>
                  <a:srgbClr val="1F1A62"/>
                </a:solidFill>
                <a:latin typeface="Helvetica" pitchFamily="2" charset="0"/>
              </a:rPr>
              <a:t>than the average viewer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7568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EE47D0-B355-4B9A-B3F3-9E1675040E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A2A4A-5664-48E0-8895-9D92FED41F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039960-468D-44AF-9494-F0A3EAB15712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3</cp:revision>
  <dcterms:created xsi:type="dcterms:W3CDTF">2024-05-01T14:39:59Z</dcterms:created>
  <dcterms:modified xsi:type="dcterms:W3CDTF">2024-05-01T22:31:24Z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