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38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3B0C28-FF08-459C-B598-AE2A0CF85CA5}" v="1" dt="2024-07-15T20:03:51.6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46" y="2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433B0C28-FF08-459C-B598-AE2A0CF85CA5}"/>
    <pc:docChg chg="addSld modSld">
      <pc:chgData name="Dylan Breger" userId="9b3da09f-10fe-42ec-9aa5-9fa2a3e9cc20" providerId="ADAL" clId="{433B0C28-FF08-459C-B598-AE2A0CF85CA5}" dt="2024-07-15T20:03:51.652" v="0"/>
      <pc:docMkLst>
        <pc:docMk/>
      </pc:docMkLst>
      <pc:sldChg chg="add">
        <pc:chgData name="Dylan Breger" userId="9b3da09f-10fe-42ec-9aa5-9fa2a3e9cc20" providerId="ADAL" clId="{433B0C28-FF08-459C-B598-AE2A0CF85CA5}" dt="2024-07-15T20:03:51.652" v="0"/>
        <pc:sldMkLst>
          <pc:docMk/>
          <pc:sldMk cId="239505311" sldId="214737638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3A90C-1C83-4108-B34A-C0B5AACBCAF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52FD0-1C36-4294-91D3-89659301D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49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E66D0-0F06-A21E-F357-5D48B29C6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6ABE2E-FE4B-CF1A-8268-5EF3865D56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DA1A7C-5C6C-B1D8-C9A2-9166F89D01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16AD2-92DE-449B-28F1-77B76A521B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6135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F2EEF-8728-9633-FB22-CA840BFD2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7FBB6A-A902-2CAB-E7DC-B05527C42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70755-BD50-057C-77C2-833A524BA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41297-A33E-202C-F6E3-C8793C349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D6C53-3D1A-3A9F-2D5E-4A8BECAE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37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BD2BC-27F5-E08F-02FB-8921D8CAE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F7A31E-733F-5A70-341F-FE32D85F9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1402E-BE83-6A94-CDE7-0B168F769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2406D-657E-E5D2-ECDA-FCF244A75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AC694-B170-750F-3DB1-A2DE452B1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4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9D85B5-D3CB-C26E-ECB3-B5DAF9902C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35B2ED-2DFC-241E-9147-33E6C29B31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B0C64-29BA-5F5B-A3DA-134F0EE33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4EDFF-260D-5CEB-1AEE-E92F35509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5DA7C-7C1F-4F04-D90C-5F87D1B00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58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6A185-A46E-7076-88D6-5757DDA77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5E3D8-F8D0-EC8E-9F10-BF14108D7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8ADD9-E3DE-AED6-278F-DF1EEBB95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EE21B-F5B9-0A05-EC4C-65536D90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2BC38-2E13-E5ED-930A-F0A9F79F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1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43FBC-3640-6134-4AB3-0EF1E481C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37465F-7653-0A34-ABAE-9E8457D5D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8B0C8-AA9B-B7E5-7428-04815DD9C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D92B1-75D5-4084-47C1-7A4E3B86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63A2F-4AFF-7114-32C5-0452F227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36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F77B4-02F0-CAC8-1505-68110D9DC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EAC23-7F34-99DA-3944-F04D75A082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E2A24C-BF3B-A70D-342D-F4A7ED2AA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70E948-003A-BAC1-CAD0-668F31F4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448A6-C82E-F73F-3864-0F81CADA0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2E00A-9638-618D-3E32-0EF9E7D55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4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0061-15B2-5254-A26D-054DD763E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572AA7-A115-B7CB-84B4-E05F7E542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65820-078D-79DF-6861-ED476F229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FFA2D-96AF-D15E-9454-6687526B9B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0B038F-60C3-0671-8B24-5295C171AD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EAB1AD-1E1B-0107-C301-B095D3E9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CE4E28-62C6-D068-A52B-4FCBA6E7D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E2DA7B-6439-79FB-B173-F40CA2BD2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64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200AA-164E-D079-6B8D-E2A105DE7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647AA4-031F-26D0-1F90-5AD08C4F1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AA101C-B836-A296-08F4-9A8D89FFB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D586BC-1819-5135-0396-4F3D553AF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3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856DA8-D2FC-BDB6-E889-F238A5D4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4B5034-A4DA-DC0F-BFBB-C2ACC0353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ACE61-E6C2-AAEC-27B1-F930477B9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32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CA1B8-CA8B-3A8D-F42F-3C88A2CDE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42A68-7999-8C1B-C91E-B68FDD1A6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027BA3-1E61-9010-D1CD-B3FF48526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8B8B5-ED1E-F3BA-0492-F89489340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571AC-BA94-BDC8-F1F6-7DB3C1F2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529678-BFEE-80C3-980C-540E039F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33426-F09B-713B-A028-CFB4F3332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0E0D54-2A5D-1629-B0DB-765C15251B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72B62-3449-7F68-84CB-68D430C45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9F8F8-65CB-EE52-E519-05C48B7E4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B92761-71E2-8E15-AD5C-C675BD4A3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68EDE2-8AD4-B0AA-E350-C057F511F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03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11DCC1-60AA-0B85-2696-4A40136C8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BDE68-2F69-C217-9CCF-42AB174E5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C7903-0C8F-3895-2A88-1CBC3E165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640ED1-59D0-4565-84C5-F6713FBAC6B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7AF10-B252-A253-A85F-903D1F511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BEB4B-7864-1E00-2DA4-510C113308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3A0839-93F1-43C4-9EB3-3BD22C0EF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8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6-key-ingredients-to-success-in-streaming" TargetMode="External"/><Relationship Id="rId3" Type="http://schemas.openxmlformats.org/officeDocument/2006/relationships/hyperlink" Target="https://thevab.com/signin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77B64-C249-3D19-8247-F1DDA8963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21FB0AB-2DCD-197F-45D8-4857FE0E9B00}"/>
              </a:ext>
            </a:extLst>
          </p:cNvPr>
          <p:cNvSpPr/>
          <p:nvPr/>
        </p:nvSpPr>
        <p:spPr>
          <a:xfrm>
            <a:off x="0" y="1685012"/>
            <a:ext cx="12192000" cy="518413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206E07-47F8-A358-57BA-479690B60E25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21" name="Picture 2">
            <a:hlinkClick r:id="rId3"/>
            <a:extLst>
              <a:ext uri="{FF2B5EF4-FFF2-40B4-BE49-F238E27FC236}">
                <a16:creationId xmlns:a16="http://schemas.microsoft.com/office/drawing/2014/main" id="{85B6D205-CAC7-9941-2D34-5BA5E86FDF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E9BFCF8-84D6-7AD9-24EF-11BE9C9620B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BF2AEC-9CE1-E6F0-ACF0-DA74B169CB2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DCA2E02-5823-2B5A-E687-8390022D6CC2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2BCA6B8-AB4D-3974-2D07-587F833E7158}"/>
              </a:ext>
            </a:extLst>
          </p:cNvPr>
          <p:cNvSpPr/>
          <p:nvPr/>
        </p:nvSpPr>
        <p:spPr>
          <a:xfrm>
            <a:off x="308906" y="400564"/>
            <a:ext cx="995904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002060"/>
                </a:solidFill>
                <a:latin typeface="Helvetica" pitchFamily="2" charset="0"/>
              </a:rPr>
              <a:t>Most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lang="en-US" sz="2600" b="1">
                <a:solidFill>
                  <a:srgbClr val="002060"/>
                </a:solidFill>
                <a:latin typeface="Helvetica" pitchFamily="2" charset="0"/>
              </a:rPr>
              <a:t>Black and Hispanic consumers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spend more time, and are more engaged, with long-form video programming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00B232-F86E-4B07-1985-A709F964366E}"/>
              </a:ext>
            </a:extLst>
          </p:cNvPr>
          <p:cNvSpPr/>
          <p:nvPr/>
        </p:nvSpPr>
        <p:spPr>
          <a:xfrm>
            <a:off x="666504" y="2275482"/>
            <a:ext cx="5163685" cy="364443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00BE95-1F15-3872-3BC4-FEA94AB79DFD}"/>
              </a:ext>
            </a:extLst>
          </p:cNvPr>
          <p:cNvSpPr/>
          <p:nvPr/>
        </p:nvSpPr>
        <p:spPr>
          <a:xfrm>
            <a:off x="6361812" y="2275482"/>
            <a:ext cx="5163685" cy="364443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A4B8CA-802E-5381-751E-CF19F0E8600F}"/>
              </a:ext>
            </a:extLst>
          </p:cNvPr>
          <p:cNvSpPr txBox="1"/>
          <p:nvPr/>
        </p:nvSpPr>
        <p:spPr>
          <a:xfrm>
            <a:off x="666504" y="3886100"/>
            <a:ext cx="516368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77</a:t>
            </a: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</a:t>
            </a: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/</a:t>
            </a: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lang="en-US" sz="48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70</a:t>
            </a: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</a:t>
            </a:r>
            <a:b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C0F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endParaRPr kumimoji="0" lang="en-US" sz="10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srgbClr val="00C0F3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‘I spend more time watching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professionally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produced long-form programming through streaming and TV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short-form video content</a:t>
            </a:r>
            <a:b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 social media platforms’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680D7F-5E97-8A04-C51C-165C5901935C}"/>
              </a:ext>
            </a:extLst>
          </p:cNvPr>
          <p:cNvSpPr txBox="1"/>
          <p:nvPr/>
        </p:nvSpPr>
        <p:spPr>
          <a:xfrm>
            <a:off x="6361812" y="3886100"/>
            <a:ext cx="516368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69% </a:t>
            </a: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/</a:t>
            </a: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lang="en-US" sz="48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73</a:t>
            </a: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</a:t>
            </a:r>
            <a:b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C0F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endParaRPr kumimoji="0" lang="en-US" sz="10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srgbClr val="00C0F3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‘Watching professionally produced, </a:t>
            </a:r>
            <a:r>
              <a:rPr kumimoji="0" lang="en-US" sz="1600" b="1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long-form programming</a:t>
            </a: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through streaming and TV 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more engaging to me</a:t>
            </a: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than short-form,</a:t>
            </a:r>
            <a:b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user-generated videos on social media platforms’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6652D2A-D42E-F758-B3AD-F8BE4DC886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02656" y="2334350"/>
            <a:ext cx="1499616" cy="149961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F0FF7CD-9EA7-16A9-5632-CDAE196BEA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87263" y="2333119"/>
            <a:ext cx="1502079" cy="1502079"/>
          </a:xfrm>
          <a:prstGeom prst="rect">
            <a:avLst/>
          </a:prstGeom>
        </p:spPr>
      </p:pic>
      <p:sp>
        <p:nvSpPr>
          <p:cNvPr id="3" name="Text Placeholder 24">
            <a:extLst>
              <a:ext uri="{FF2B5EF4-FFF2-40B4-BE49-F238E27FC236}">
                <a16:creationId xmlns:a16="http://schemas.microsoft.com/office/drawing/2014/main" id="{F461BED7-3C79-1A94-A27F-72AF523BE195}"/>
              </a:ext>
            </a:extLst>
          </p:cNvPr>
          <p:cNvSpPr txBox="1">
            <a:spLocks/>
          </p:cNvSpPr>
          <p:nvPr/>
        </p:nvSpPr>
        <p:spPr>
          <a:xfrm>
            <a:off x="438817" y="6254405"/>
            <a:ext cx="11664402" cy="339877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custom research fielded by Hub Entertainment Research as part of the 2023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Evolution of Video Branding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report. Data sourced from Hub’s survey of 2,400 TV consumers, Non-Hispanic Black / </a:t>
            </a:r>
            <a:r>
              <a:rPr lang="en-US" sz="7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Hispanic respondents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who meet the following criteria: watch at least one hour of TV / week, have broadband access. U.S. census balanced. Data collected early February 2023. Q: How much do you agree with the following statements?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4AA692-5F50-6B10-D662-6B5350B6CD24}"/>
              </a:ext>
            </a:extLst>
          </p:cNvPr>
          <p:cNvSpPr txBox="1"/>
          <p:nvPr/>
        </p:nvSpPr>
        <p:spPr>
          <a:xfrm>
            <a:off x="-5297" y="1701440"/>
            <a:ext cx="121972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much do you agree or disagree with the following statements regarding short-form content?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Black / Hispanic respondents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A0D770-2EBC-5B6D-8A75-D4BCDC08FEE6}"/>
              </a:ext>
            </a:extLst>
          </p:cNvPr>
          <p:cNvSpPr txBox="1"/>
          <p:nvPr/>
        </p:nvSpPr>
        <p:spPr>
          <a:xfrm>
            <a:off x="929879" y="4569675"/>
            <a:ext cx="22617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lack </a:t>
            </a:r>
            <a:r>
              <a:rPr lang="en-US" sz="1000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consumers 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agree that…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927FD6-E1F9-4D04-B5F2-DC73E1B7D0FC}"/>
              </a:ext>
            </a:extLst>
          </p:cNvPr>
          <p:cNvSpPr/>
          <p:nvPr/>
        </p:nvSpPr>
        <p:spPr>
          <a:xfrm>
            <a:off x="-1" y="0"/>
            <a:ext cx="4542183" cy="26371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Black &amp; Hispanic Consumers: Long-Form vs. Short-Form Video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932EB0-FB29-66C4-787E-94711110F34B}"/>
              </a:ext>
            </a:extLst>
          </p:cNvPr>
          <p:cNvSpPr txBox="1"/>
          <p:nvPr/>
        </p:nvSpPr>
        <p:spPr>
          <a:xfrm>
            <a:off x="2961220" y="4569675"/>
            <a:ext cx="25075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</a:t>
            </a:r>
            <a:r>
              <a:rPr lang="en-US" sz="1000" b="1"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Hispanic </a:t>
            </a:r>
            <a:r>
              <a:rPr lang="en-US" sz="1000"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consumers 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agree that…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669C74-923F-8470-43C1-143C4A11A539}"/>
              </a:ext>
            </a:extLst>
          </p:cNvPr>
          <p:cNvSpPr txBox="1"/>
          <p:nvPr/>
        </p:nvSpPr>
        <p:spPr>
          <a:xfrm>
            <a:off x="6686704" y="4569675"/>
            <a:ext cx="22617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lack </a:t>
            </a:r>
            <a:r>
              <a:rPr lang="en-US" sz="1000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consumers 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agree that…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AF5C1D-8DF9-1F3C-ACF0-A8F70E0CF969}"/>
              </a:ext>
            </a:extLst>
          </p:cNvPr>
          <p:cNvSpPr txBox="1"/>
          <p:nvPr/>
        </p:nvSpPr>
        <p:spPr>
          <a:xfrm>
            <a:off x="8718045" y="4569675"/>
            <a:ext cx="25075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</a:t>
            </a:r>
            <a:r>
              <a:rPr lang="en-US" sz="1000" b="1"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Hispanic </a:t>
            </a:r>
            <a:r>
              <a:rPr lang="en-US" sz="1000"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consumers 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agree that…</a:t>
            </a:r>
          </a:p>
        </p:txBody>
      </p:sp>
      <p:sp>
        <p:nvSpPr>
          <p:cNvPr id="24" name="TextBox 23">
            <a:hlinkClick r:id="rId8"/>
            <a:extLst>
              <a:ext uri="{FF2B5EF4-FFF2-40B4-BE49-F238E27FC236}">
                <a16:creationId xmlns:a16="http://schemas.microsoft.com/office/drawing/2014/main" id="{EB6981F9-5238-E78B-91F5-C3A312297CDC}"/>
              </a:ext>
            </a:extLst>
          </p:cNvPr>
          <p:cNvSpPr txBox="1">
            <a:spLocks/>
          </p:cNvSpPr>
          <p:nvPr/>
        </p:nvSpPr>
        <p:spPr>
          <a:xfrm>
            <a:off x="-3" y="596878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Recipe for Success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</p:spTree>
    <p:extLst>
      <p:ext uri="{BB962C8B-B14F-4D97-AF65-F5344CB8AC3E}">
        <p14:creationId xmlns:p14="http://schemas.microsoft.com/office/powerpoint/2010/main" val="239505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2024-07-15T20:03:48Z</dcterms:created>
  <dcterms:modified xsi:type="dcterms:W3CDTF">2024-07-15T20:03:57Z</dcterms:modified>
</cp:coreProperties>
</file>