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757FBA-DE81-4607-B56E-7BDFCA890F66}" v="1" dt="2025-09-09T20:49:02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49:02.980" v="0"/>
      <pc:docMkLst>
        <pc:docMk/>
      </pc:docMkLst>
      <pc:sldChg chg="add">
        <pc:chgData name="Dylan Breger" userId="9b3da09f-10fe-42ec-9aa5-9fa2a3e9cc20" providerId="ADAL" clId="{D81AFA50-692E-4678-A384-3793507736DC}" dt="2025-09-09T20:49:02.980" v="0"/>
        <pc:sldMkLst>
          <pc:docMk/>
          <pc:sldMk cId="897759127" sldId="214747422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311456450493131"/>
          <c:y val="0.14049477167747437"/>
          <c:w val="0.47801934931663959"/>
          <c:h val="0.808896358537974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Notice Sports Ads (Total)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...buy or use products / services I hear advertised while listening to sports on the radio</c:v>
                </c:pt>
                <c:pt idx="1">
                  <c:v>...buy or use products / services that are promoted by my favorite athletes on social media</c:v>
                </c:pt>
                <c:pt idx="2">
                  <c:v>...remember products or brands advertised in split screen ads compared to ads during regular commercial breaks</c:v>
                </c:pt>
                <c:pt idx="3">
                  <c:v>...pay more attention to split screen ads during sporting events because I know there must be a lull in the action</c:v>
                </c:pt>
                <c:pt idx="4">
                  <c:v>...buy or use products / services I see advertised while watching sports games / events on TV</c:v>
                </c:pt>
                <c:pt idx="5">
                  <c:v>...pay attention to ads, regardless of the source, that promote my favorite sports leagues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0.35</c:v>
                </c:pt>
                <c:pt idx="1">
                  <c:v>0.38</c:v>
                </c:pt>
                <c:pt idx="2">
                  <c:v>0.4</c:v>
                </c:pt>
                <c:pt idx="3">
                  <c:v>0.39</c:v>
                </c:pt>
                <c:pt idx="4">
                  <c:v>0.41</c:v>
                </c:pt>
                <c:pt idx="5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B9-C848-B02E-DB3F0D2761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Notice Sports Ads (Black)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rgbClr val="ED3C8D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...buy or use products / services I hear advertised while listening to sports on the radio</c:v>
                </c:pt>
                <c:pt idx="1">
                  <c:v>...buy or use products / services that are promoted by my favorite athletes on social media</c:v>
                </c:pt>
                <c:pt idx="2">
                  <c:v>...remember products or brands advertised in split screen ads compared to ads during regular commercial breaks</c:v>
                </c:pt>
                <c:pt idx="3">
                  <c:v>...pay more attention to split screen ads during sporting events because I know there must be a lull in the action</c:v>
                </c:pt>
                <c:pt idx="4">
                  <c:v>...buy or use products / services I see advertised while watching sports games / events on TV</c:v>
                </c:pt>
                <c:pt idx="5">
                  <c:v>...pay attention to ads, regardless of the source, that promote my favorite sports leagues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0.41</c:v>
                </c:pt>
                <c:pt idx="1">
                  <c:v>0.42</c:v>
                </c:pt>
                <c:pt idx="2">
                  <c:v>0.44</c:v>
                </c:pt>
                <c:pt idx="3">
                  <c:v>0.44</c:v>
                </c:pt>
                <c:pt idx="4">
                  <c:v>0.45</c:v>
                </c:pt>
                <c:pt idx="5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B9-C848-B02E-DB3F0D2761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4"/>
        <c:axId val="1948412656"/>
        <c:axId val="1948416128"/>
      </c:barChart>
      <c:catAx>
        <c:axId val="1948412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948416128"/>
        <c:crosses val="autoZero"/>
        <c:auto val="1"/>
        <c:lblAlgn val="l"/>
        <c:lblOffset val="100"/>
        <c:noMultiLvlLbl val="0"/>
      </c:catAx>
      <c:valAx>
        <c:axId val="194841612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48412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604020202020204"/>
              <a:ea typeface="+mn-ea"/>
              <a:cs typeface="Helvetica" panose="020B0604020202020204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604020202020204"/>
          <a:cs typeface="Helvetica" panose="020B0604020202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BF855-A17A-4645-93E4-515E0669B5F3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B630A-D4E4-47A3-A547-428613F93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64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9547D-6B6A-E8C1-41C2-DB1BA476B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5AB964-59F6-152B-1841-15323DEDE2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97D401-4214-1FCE-C29A-8E0A992588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5602B-2EC4-9450-C802-A5D1307F6D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380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3C4D-758E-34C1-7688-4527009FE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34561-D9BA-3525-9211-76DB199B90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6A1B6-F0F3-4553-2C11-52BCB322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B089A-CF32-6FB8-5698-61BCDFC4D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1D4F0-8A91-80C8-D51C-4C5E99D93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0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88C2C-2759-5BA5-E09F-FD88DDB7A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1AD9B-35F3-0710-744C-E63AABF65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04C5B-B08F-DC3D-EE29-7361ACC53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AD6B5-38F3-F979-DA81-029BC314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083A4-D779-86C0-90F7-7D875F5C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5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A84D0-D06A-C9B7-D430-EF8A2D11E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A6189-89E6-9D55-1D76-D5D639F04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9F261-D97A-4CD8-9A02-5B09D035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FEA8E-C465-0418-B6D3-2BA259213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E1DB5-2D45-EBB7-1F11-E8EC83CEF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4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09E5-492B-97D3-29C0-E9D5D82B3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CBD96-F856-72D2-6242-FE2666C9B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AC0A8-2D4A-C06B-462F-924CD21DB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B52CF-BFAA-5D2E-7DF7-79ACEDFEA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65E71-10C2-0BCE-4250-397A8F2B8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36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11555-9382-E4A0-3136-E561DA436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7A3FF-E44A-EA4E-F16E-4AE5828CA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5887D-5D57-47D5-E575-97F0E5C1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F87CB-DB0B-BFB6-C22E-00B30E6A2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3F67B-EC40-1B3F-A680-3A8AD81D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2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81F50-255D-410D-D1A9-E09DF6D3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A2D18-A4F7-6812-5DC7-36F13A153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CC525-69E5-A588-D46C-ACC685807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23B8B-8F48-9C69-BCBB-6648E313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F36CA-D20E-1F14-D134-6BA1B4D0B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EAEBE-7DE3-623F-87CF-EC4218F57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5C32-60F0-3C19-ED62-A923E01D4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27D5A-9DFC-CBCF-54A0-023785F5A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922C9-9456-D6DE-45F5-B966A3C14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034C07-EAE9-4644-BDDF-C8D1C15EF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814B79-7268-BDA7-AAE9-1DD8A81A29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EBB05E-A5E0-8243-0D57-8FA07298A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C5BF18-EBA9-54DC-DF4B-231B5F9D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73D723-97F9-7B36-E4B9-EE57F793C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1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7BA4A-C0B6-999C-C6E1-7D88D5188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3D41AD-67AC-7C52-05CF-28CE72AD3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70A363-E1A3-CEC7-738A-BA78D1A87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E5DCD-2D3F-DBCC-8D08-CE73DFE11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3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1ED7D-E826-4B92-AE84-8963FB13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118805-1F77-D048-A17F-75351D60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07D5D-5510-6288-5B66-B1B77E8AF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2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F3356-C4E2-6A8F-F369-BA9AE25AB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7F305-F201-D4E8-02BE-5E607C221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4E71ED-D1F1-BD33-2424-64F974267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51FC7-285D-D13E-90DB-7496071C3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9538E-109E-4882-91A0-F00068BF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CB885-5660-6A16-7B12-ABEEA7463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CF5C-C86E-C709-6634-D301FF845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F965A0-36D0-373B-E8BB-AFB465FAA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48DF9-72E6-7FA9-26CC-8D2457A76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B737D-38EF-5121-05E1-A1E83D06E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68759-EBF5-E80A-1376-08D8A2ADA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968BE6-802A-CFF3-DF64-C8BCDDE8D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6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737BA4-6614-220C-416F-8BA1368D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FB8AB-BC8D-FBEA-4190-B5FBBA73A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C9426-E6C6-9AEF-9D77-7E75AD2AD1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A8DC7A-CA1D-4045-8138-A7855CE66CC1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1398D-4E2B-37F2-0F3B-5E2F57B870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5CC30-8486-868A-A2A5-CA49EC2BB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CADDB-26AF-4BD1-937E-253CA92DB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hyperlink" Target="https://www.mrisimmons.com/reports/the-state-of-black-american-consumers-202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AB891-C37B-18F8-768C-8093B2BC4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B0DED4B-24F3-0B2B-DBDB-9C6473C10C08}"/>
              </a:ext>
            </a:extLst>
          </p:cNvPr>
          <p:cNvSpPr/>
          <p:nvPr/>
        </p:nvSpPr>
        <p:spPr>
          <a:xfrm>
            <a:off x="66972" y="477924"/>
            <a:ext cx="995372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Black sports fans are far more likely to engage with ads and take action, driving results through the purchase funnel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830491-16DD-E5F4-CB6C-E490C454D434}"/>
              </a:ext>
            </a:extLst>
          </p:cNvPr>
          <p:cNvSpPr/>
          <p:nvPr/>
        </p:nvSpPr>
        <p:spPr>
          <a:xfrm>
            <a:off x="-3" y="1697622"/>
            <a:ext cx="12192000" cy="514693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FDC3DF-779D-611F-2D68-EC146F91DEE4}"/>
              </a:ext>
            </a:extLst>
          </p:cNvPr>
          <p:cNvSpPr/>
          <p:nvPr/>
        </p:nvSpPr>
        <p:spPr>
          <a:xfrm>
            <a:off x="-3" y="0"/>
            <a:ext cx="3694179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Audiences: Sports Advertising Engagement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CDFC71-DA83-CB0A-98B2-D936403170B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093ED46-CBEA-31FB-23B7-0C53E60946E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27C77B-7C1D-AAAA-8E15-625CC4334685}"/>
              </a:ext>
            </a:extLst>
          </p:cNvPr>
          <p:cNvSpPr txBox="1"/>
          <p:nvPr/>
        </p:nvSpPr>
        <p:spPr>
          <a:xfrm>
            <a:off x="492088" y="6068732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MRI Simmons,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State of Black American Consumers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June 2025.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8488F50F-00B0-4B10-56ED-2C2EED6E0AFF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MRI-Simmons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DF17EE-A79A-C7E7-FE30-BCBABE6057BC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multicultural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8F86BDE-61CE-ACDA-0B59-2C8A0B7B2C3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>
            <a:hlinkClick r:id="rId6"/>
            <a:extLst>
              <a:ext uri="{FF2B5EF4-FFF2-40B4-BE49-F238E27FC236}">
                <a16:creationId xmlns:a16="http://schemas.microsoft.com/office/drawing/2014/main" id="{684C22EF-F4F3-839C-1000-04147ADB9C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E034789-C04A-BFBC-83CD-0375708938F4}"/>
              </a:ext>
            </a:extLst>
          </p:cNvPr>
          <p:cNvGraphicFramePr/>
          <p:nvPr/>
        </p:nvGraphicFramePr>
        <p:xfrm>
          <a:off x="107911" y="2049981"/>
          <a:ext cx="11443815" cy="4116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025DD26-963C-AD0D-653D-F9D52B11273C}"/>
              </a:ext>
            </a:extLst>
          </p:cNvPr>
          <p:cNvSpPr txBox="1"/>
          <p:nvPr/>
        </p:nvSpPr>
        <p:spPr>
          <a:xfrm>
            <a:off x="10755" y="1678089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Advertising Attitudes: </a:t>
            </a:r>
            <a:r>
              <a:rPr lang="en-US" sz="1600" b="1" i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 am more likely to…</a:t>
            </a:r>
            <a:endParaRPr kumimoji="0" lang="en-US" sz="1600" b="1" i="1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59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4F7284A-F585-46EA-97A2-C0C740F6AC1A}"/>
</file>

<file path=customXml/itemProps2.xml><?xml version="1.0" encoding="utf-8"?>
<ds:datastoreItem xmlns:ds="http://schemas.openxmlformats.org/officeDocument/2006/customXml" ds:itemID="{C2AC8BA2-69E9-4438-A989-31F9FB48B9D3}"/>
</file>

<file path=customXml/itemProps3.xml><?xml version="1.0" encoding="utf-8"?>
<ds:datastoreItem xmlns:ds="http://schemas.openxmlformats.org/officeDocument/2006/customXml" ds:itemID="{8685FC5B-D639-4406-B659-96D6EE5D7C0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2025-09-09T20:48:58Z</dcterms:created>
  <dcterms:modified xsi:type="dcterms:W3CDTF">2025-09-09T20:49:07Z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