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19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D92B0D-717F-460E-905B-98D7048F7962}" v="1" dt="2025-07-09T15:18:26.0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" d="100"/>
          <a:sy n="22" d="100"/>
        </p:scale>
        <p:origin x="370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D92B0D-717F-460E-905B-98D7048F7962}"/>
    <pc:docChg chg="addSld modSld">
      <pc:chgData name="Dylan Breger" userId="9b3da09f-10fe-42ec-9aa5-9fa2a3e9cc20" providerId="ADAL" clId="{D8D92B0D-717F-460E-905B-98D7048F7962}" dt="2025-07-09T15:18:26.093" v="0"/>
      <pc:docMkLst>
        <pc:docMk/>
      </pc:docMkLst>
      <pc:sldChg chg="add">
        <pc:chgData name="Dylan Breger" userId="9b3da09f-10fe-42ec-9aa5-9fa2a3e9cc20" providerId="ADAL" clId="{D8D92B0D-717F-460E-905B-98D7048F7962}" dt="2025-07-09T15:18:26.093" v="0"/>
        <pc:sldMkLst>
          <pc:docMk/>
          <pc:sldMk cId="3096405451" sldId="214747419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357966205719329E-2"/>
          <c:y val="0.19795691973432084"/>
          <c:w val="0.95128406758856132"/>
          <c:h val="0.6878597430443623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E84A9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F1A62"/>
                    </a:solidFill>
                    <a:latin typeface="Helvetica" panose="020B0403020202020204"/>
                    <a:ea typeface="+mn-ea"/>
                    <a:cs typeface="Helvetica" panose="020B0403020202020204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2005</c:v>
                </c:pt>
                <c:pt idx="1">
                  <c:v>2010</c:v>
                </c:pt>
                <c:pt idx="2">
                  <c:v>2015</c:v>
                </c:pt>
                <c:pt idx="3">
                  <c:v>2020</c:v>
                </c:pt>
                <c:pt idx="4">
                  <c:v>2024</c:v>
                </c:pt>
              </c:numCache>
            </c:numRef>
          </c:cat>
          <c:val>
            <c:numRef>
              <c:f>Sheet1!$B$2:$B$6</c:f>
              <c:numCache>
                <c:formatCode>0.0%</c:formatCode>
                <c:ptCount val="5"/>
                <c:pt idx="0">
                  <c:v>0.123</c:v>
                </c:pt>
                <c:pt idx="1">
                  <c:v>0.127</c:v>
                </c:pt>
                <c:pt idx="2">
                  <c:v>0.13500000000000001</c:v>
                </c:pt>
                <c:pt idx="3">
                  <c:v>0.14000000000000001</c:v>
                </c:pt>
                <c:pt idx="4">
                  <c:v>0.14299999999999999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ED-46D0-8A00-F73EEB084D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overlap val="-27"/>
        <c:axId val="1296118816"/>
        <c:axId val="1296120256"/>
      </c:barChart>
      <c:catAx>
        <c:axId val="1296118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1F1A62"/>
                </a:solidFill>
                <a:latin typeface="Helvetica" panose="020B0403020202020204"/>
                <a:ea typeface="+mn-ea"/>
                <a:cs typeface="Helvetica" panose="020B0403020202020204"/>
              </a:defRPr>
            </a:pPr>
            <a:endParaRPr lang="en-US"/>
          </a:p>
        </c:txPr>
        <c:crossAx val="1296120256"/>
        <c:crosses val="autoZero"/>
        <c:auto val="1"/>
        <c:lblAlgn val="ctr"/>
        <c:lblOffset val="100"/>
        <c:noMultiLvlLbl val="0"/>
      </c:catAx>
      <c:valAx>
        <c:axId val="1296120256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296118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03183030058065"/>
          <c:y val="0.10228087912982704"/>
          <c:w val="0.84496816969941935"/>
          <c:h val="0.8966391550059369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6-11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Black</c:v>
                </c:pt>
                <c:pt idx="1">
                  <c:v>Non-Black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0.1</c:v>
                </c:pt>
                <c:pt idx="1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52-422B-B77B-69321F6DB90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12-17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Black</c:v>
                </c:pt>
                <c:pt idx="1">
                  <c:v>Non-Black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0.11</c:v>
                </c:pt>
                <c:pt idx="1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52-422B-B77B-69321F6DB90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18-34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Black</c:v>
                </c:pt>
                <c:pt idx="1">
                  <c:v>Non-Black</c:v>
                </c:pt>
              </c:strCache>
            </c:strRef>
          </c:cat>
          <c:val>
            <c:numRef>
              <c:f>Sheet1!$D$2:$D$3</c:f>
              <c:numCache>
                <c:formatCode>0%</c:formatCode>
                <c:ptCount val="2"/>
                <c:pt idx="0">
                  <c:v>0.28000000000000003</c:v>
                </c:pt>
                <c:pt idx="1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C52-422B-B77B-69321F6DB90E}"/>
            </c:ext>
          </c:extLst>
        </c:ser>
        <c:ser>
          <c:idx val="3"/>
          <c:order val="3"/>
          <c:tx>
            <c:strRef>
              <c:f>Sheet1!$F$1</c:f>
              <c:strCache>
                <c:ptCount val="1"/>
                <c:pt idx="0">
                  <c:v>55+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Black</c:v>
                </c:pt>
                <c:pt idx="1">
                  <c:v>Non-Black</c:v>
                </c:pt>
              </c:strCache>
            </c:strRef>
          </c:cat>
          <c:val>
            <c:numRef>
              <c:f>Sheet1!$F$2:$F$3</c:f>
              <c:numCache>
                <c:formatCode>0%</c:formatCode>
                <c:ptCount val="2"/>
                <c:pt idx="0">
                  <c:v>0.23</c:v>
                </c:pt>
                <c:pt idx="1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C52-422B-B77B-69321F6DB9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980881568"/>
        <c:axId val="980909888"/>
      </c:barChart>
      <c:catAx>
        <c:axId val="980881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600" b="0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Heebo" pitchFamily="2" charset="-79"/>
              </a:defRPr>
            </a:pPr>
            <a:endParaRPr lang="en-US"/>
          </a:p>
        </c:txPr>
        <c:crossAx val="980909888"/>
        <c:crosses val="autoZero"/>
        <c:auto val="1"/>
        <c:lblAlgn val="ctr"/>
        <c:lblOffset val="100"/>
        <c:noMultiLvlLbl val="0"/>
      </c:catAx>
      <c:valAx>
        <c:axId val="980909888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980881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7822658759385307"/>
          <c:y val="0"/>
          <c:w val="0.58518409807365002"/>
          <c:h val="7.118623354115860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itchFamily="2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11800-E5DD-B784-CEDC-23C026D901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A3F759-F138-88A9-9956-AE08F63059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7074E7-D46F-E853-D933-A5AF6EC7A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77BD-31FA-4029-86B7-81C7C24D363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AB656-415C-D78E-3352-CDEBEDED8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B5FA4-AC99-C04A-8673-1A37EDE88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69B5-ACC5-4679-960D-40AB15E8E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360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2D8B5-13A0-654D-C627-9280356D1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93D11-3B00-AB4A-8737-B23139F2FB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A2FA0-4C43-3B6D-D8D9-9E547EAE3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77BD-31FA-4029-86B7-81C7C24D363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64AE1-F2F5-9339-F6E1-743AA7063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355E4-F401-C532-E14C-89F970C81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69B5-ACC5-4679-960D-40AB15E8E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987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A3B7A6-E539-9086-E4C0-ED76B0B9EC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1E057E-0505-FB59-B246-D2ADAB85F6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91E5B4-55D4-116D-C32C-B6626EE21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77BD-31FA-4029-86B7-81C7C24D363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78919-6EBA-31A5-3FE3-2002A66F8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343561-F4E1-E81D-5588-E263D2EEF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69B5-ACC5-4679-960D-40AB15E8E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592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A72E5-DCF3-6E5F-AEB8-B937169E7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7A568-DE4C-818B-1242-6C515CF95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71C006-507C-E21A-F665-AD6E204A3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77BD-31FA-4029-86B7-81C7C24D363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75402-5C4D-9780-F6EB-3D12EFED6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A9AF5-5CFE-111D-2720-F622D7A47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69B5-ACC5-4679-960D-40AB15E8E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495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3DE23-F850-9291-529A-3DE4D5A6E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F3C883-1523-C37F-0F31-0204947E0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045CD-28D4-AD12-72E2-5AA4E5984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77BD-31FA-4029-86B7-81C7C24D363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70A3B3-B34A-85B5-3489-E517D22AA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6980D-0FC4-9515-A217-185AB8659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69B5-ACC5-4679-960D-40AB15E8E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895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78C92-CFB1-5E1A-6646-93F5CFEBB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D0275-DBFD-8A4F-2F63-AA2652FBA2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908114-1E3E-18F1-059D-3346AB58D0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FC798F-3DBC-21D7-6D0F-EB2AACF3C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77BD-31FA-4029-86B7-81C7C24D363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DBE748-A821-3035-AF70-6D3574D7F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52AB37-1BE5-B5CE-CE5D-24B35C811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69B5-ACC5-4679-960D-40AB15E8E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94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52155-1119-EDDF-3F57-550B238A6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89ABB-ACED-AF77-78D5-1285D2288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B884A-706B-48E3-939E-7198C54F0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96B74C-B9F6-8C9C-BD4B-3FDB8A6336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832F28-AAB7-7DE8-4BF2-DAA2E9646C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5A6F8B-3E97-30E2-A4AC-4948E60DC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77BD-31FA-4029-86B7-81C7C24D363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EBFFF3-C9A6-22F3-C44B-1DA4537B8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B91712-98ED-E196-8FBC-B4FB69762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69B5-ACC5-4679-960D-40AB15E8E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386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A5028-E547-7E51-38C7-2C5ED8346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573BB4-0C84-C2F4-ED7A-E3DEE165F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77BD-31FA-4029-86B7-81C7C24D363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94703B-BF41-F8AA-6F4C-FE4AAD1FA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F5A92F-31BC-68F8-719D-06707987C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69B5-ACC5-4679-960D-40AB15E8E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07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D2398E-C97E-FCB8-1699-009378CE3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77BD-31FA-4029-86B7-81C7C24D363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51577E-8452-A022-C440-F2D822B11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FDBDE7-5927-7434-DD90-FBE850F21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69B5-ACC5-4679-960D-40AB15E8E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212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45B49-F3C2-4E2E-0F24-AEDD705CB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C11A5-63CF-0C9F-5629-8141CD24E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9BAC4A-8768-3BDE-8B83-26E13EC971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A55EB0-15EB-9599-1C08-65F13D289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77BD-31FA-4029-86B7-81C7C24D363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0B4EE5-37BA-792B-EBB4-6276BF7AC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FF33F7-5F4B-98CB-D716-0A76053B3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69B5-ACC5-4679-960D-40AB15E8E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620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DAB1E-0B07-BCAB-AEDA-17310F221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DDCF8E-C107-B955-6868-73DA6F4B61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9B75AB-B55F-C6C2-6A03-3D311557C7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E9E0A-5ED3-1ABA-4204-092D26B24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577BD-31FA-4029-86B7-81C7C24D363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0A3DC1-181D-0C1A-96D1-480F33EA8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41965B-FA38-FC84-13D0-F9BA42695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969B5-ACC5-4679-960D-40AB15E8E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069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118DFD-B920-7466-1D6F-854E34D15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42E57-6759-25D3-5C40-814286DE21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72298-998D-CA05-3973-99CB673FC2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C577BD-31FA-4029-86B7-81C7C24D3635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6511B3-168A-DF8E-0D11-C2BA25457B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94872-2EB0-A523-B865-B8634A4391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3969B5-ACC5-4679-960D-40AB15E8EB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152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hyperlink" Target="https://thevab.com/insights" TargetMode="External"/><Relationship Id="rId7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mrisimmons.com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1EB957-A376-CF8F-0241-0ACFA618A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A3DEA11-A2CC-5334-E8E7-E0EA14510ECB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D084DC-4F71-9EE9-B970-6F59213125D3}"/>
              </a:ext>
            </a:extLst>
          </p:cNvPr>
          <p:cNvSpPr/>
          <p:nvPr/>
        </p:nvSpPr>
        <p:spPr>
          <a:xfrm>
            <a:off x="-3" y="0"/>
            <a:ext cx="3171827" cy="27699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Black Audiences: Population &amp; Age Groups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D02632F-4977-67EB-94DF-DD7E9B3859D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6417F98-08DA-8905-831E-208C723B284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AE89EA-6006-A2CE-EF23-60E20F5D50F7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</a:t>
            </a:r>
            <a:b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multicultural insights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837B378-AFFD-E69A-A798-93700C52436B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F99D99-0C36-DA1E-7F49-8CF2946281DD}"/>
              </a:ext>
            </a:extLst>
          </p:cNvPr>
          <p:cNvSpPr txBox="1"/>
          <p:nvPr/>
        </p:nvSpPr>
        <p:spPr>
          <a:xfrm>
            <a:off x="483207" y="6038001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</a:t>
            </a:r>
            <a:r>
              <a:rPr lang="en-US" sz="800">
                <a:solidFill>
                  <a:srgbClr val="1B1464"/>
                </a:solidFill>
                <a:latin typeface="Helvetica" panose="020B0403020202020204" pitchFamily="34" charset="0"/>
              </a:rPr>
              <a:t>MRI-Simmons, </a:t>
            </a:r>
            <a:r>
              <a:rPr lang="en-US" sz="800" i="1">
                <a:solidFill>
                  <a:srgbClr val="1B1464"/>
                </a:solidFill>
                <a:latin typeface="Helvetica" panose="020B0403020202020204" pitchFamily="34" charset="0"/>
              </a:rPr>
              <a:t>The State of Black American Consumers 2025, June 2025.</a:t>
            </a:r>
            <a:endParaRPr kumimoji="0" lang="en-US" sz="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pic>
        <p:nvPicPr>
          <p:cNvPr id="14" name="Picture 2">
            <a:hlinkClick r:id="rId4"/>
            <a:extLst>
              <a:ext uri="{FF2B5EF4-FFF2-40B4-BE49-F238E27FC236}">
                <a16:creationId xmlns:a16="http://schemas.microsoft.com/office/drawing/2014/main" id="{25D01A3A-A9EF-4D93-F176-3F6DD608853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F7D397AE-822B-F3A4-0955-489BCA8BFBC6}"/>
              </a:ext>
            </a:extLst>
          </p:cNvPr>
          <p:cNvSpPr/>
          <p:nvPr/>
        </p:nvSpPr>
        <p:spPr>
          <a:xfrm>
            <a:off x="111034" y="426167"/>
            <a:ext cx="1040314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The Black population is growing and skews younger, giving marketers a prime opportunity to build lasting relationships</a:t>
            </a:r>
          </a:p>
        </p:txBody>
      </p:sp>
      <p:sp>
        <p:nvSpPr>
          <p:cNvPr id="17" name="TextBox 16">
            <a:hlinkClick r:id="rId6"/>
            <a:extLst>
              <a:ext uri="{FF2B5EF4-FFF2-40B4-BE49-F238E27FC236}">
                <a16:creationId xmlns:a16="http://schemas.microsoft.com/office/drawing/2014/main" id="{AE83B04B-5F22-5C59-CDD6-978393A43EF5}"/>
              </a:ext>
            </a:extLst>
          </p:cNvPr>
          <p:cNvSpPr txBox="1">
            <a:spLocks/>
          </p:cNvSpPr>
          <p:nvPr/>
        </p:nvSpPr>
        <p:spPr>
          <a:xfrm>
            <a:off x="-3" y="625944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lang="en-US" sz="1200" b="1" i="1" u="sng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MRI-Simmons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2882F3C-1110-FA82-7B29-93BF8672CD54}"/>
              </a:ext>
            </a:extLst>
          </p:cNvPr>
          <p:cNvSpPr txBox="1"/>
          <p:nvPr/>
        </p:nvSpPr>
        <p:spPr>
          <a:xfrm>
            <a:off x="6106272" y="1948854"/>
            <a:ext cx="60959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Population by Age Group</a:t>
            </a:r>
          </a:p>
        </p:txBody>
      </p: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CA277686-F180-3D60-4645-D1AC48330091}"/>
              </a:ext>
            </a:extLst>
          </p:cNvPr>
          <p:cNvGraphicFramePr/>
          <p:nvPr/>
        </p:nvGraphicFramePr>
        <p:xfrm>
          <a:off x="167060" y="2013254"/>
          <a:ext cx="5735290" cy="37851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3EC79D3-FA15-5510-2984-C8A1793A4F87}"/>
              </a:ext>
            </a:extLst>
          </p:cNvPr>
          <p:cNvCxnSpPr>
            <a:cxnSpLocks/>
          </p:cNvCxnSpPr>
          <p:nvPr/>
        </p:nvCxnSpPr>
        <p:spPr>
          <a:xfrm>
            <a:off x="6096000" y="1924329"/>
            <a:ext cx="0" cy="4113672"/>
          </a:xfrm>
          <a:prstGeom prst="line">
            <a:avLst/>
          </a:prstGeom>
          <a:ln>
            <a:solidFill>
              <a:srgbClr val="1B1464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9445BAF0-BAA5-66D4-46C8-761956E4B9BF}"/>
              </a:ext>
            </a:extLst>
          </p:cNvPr>
          <p:cNvSpPr txBox="1"/>
          <p:nvPr/>
        </p:nvSpPr>
        <p:spPr>
          <a:xfrm>
            <a:off x="-10269" y="1948854"/>
            <a:ext cx="60959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Black </a:t>
            </a: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of U.S. P6+ Population</a:t>
            </a:r>
            <a:endParaRPr kumimoji="0" lang="en-US" sz="120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A7C5EFB1-E378-3B60-CA3E-C0BEC93597F6}"/>
              </a:ext>
            </a:extLst>
          </p:cNvPr>
          <p:cNvGraphicFramePr/>
          <p:nvPr/>
        </p:nvGraphicFramePr>
        <p:xfrm>
          <a:off x="6219825" y="2386095"/>
          <a:ext cx="5789295" cy="32565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3096405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220C821-0A45-4CB0-ABD0-69CC02C7FD63}"/>
</file>

<file path=customXml/itemProps2.xml><?xml version="1.0" encoding="utf-8"?>
<ds:datastoreItem xmlns:ds="http://schemas.openxmlformats.org/officeDocument/2006/customXml" ds:itemID="{3CF03578-5588-46E0-9706-E21DBBD890D8}"/>
</file>

<file path=customXml/itemProps3.xml><?xml version="1.0" encoding="utf-8"?>
<ds:datastoreItem xmlns:ds="http://schemas.openxmlformats.org/officeDocument/2006/customXml" ds:itemID="{60748813-FD3D-4FB3-9D8B-D4FADAAF0E9F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2025-07-09T15:18:22Z</dcterms:created>
  <dcterms:modified xsi:type="dcterms:W3CDTF">2025-07-09T15:18:31Z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