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1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874B02-6C22-4DBE-8024-575E9513959F}" v="1" dt="2025-07-09T15:18:13.3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5874B02-6C22-4DBE-8024-575E9513959F}"/>
    <pc:docChg chg="addSld modSld">
      <pc:chgData name="Dylan Breger" userId="9b3da09f-10fe-42ec-9aa5-9fa2a3e9cc20" providerId="ADAL" clId="{B5874B02-6C22-4DBE-8024-575E9513959F}" dt="2025-07-09T15:18:13.391" v="0"/>
      <pc:docMkLst>
        <pc:docMk/>
      </pc:docMkLst>
      <pc:sldChg chg="add">
        <pc:chgData name="Dylan Breger" userId="9b3da09f-10fe-42ec-9aa5-9fa2a3e9cc20" providerId="ADAL" clId="{B5874B02-6C22-4DBE-8024-575E9513959F}" dt="2025-07-09T15:18:13.391" v="0"/>
        <pc:sldMkLst>
          <pc:docMk/>
          <pc:sldMk cId="4052657500" sldId="214747421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382130288220355"/>
          <c:y val="8.6081010338293115E-2"/>
          <c:w val="0.56551498369208963"/>
          <c:h val="0.912839086523890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 Consumers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It is important for companies to create advertising that is culturally diverse in order to stay relevant</c:v>
                </c:pt>
                <c:pt idx="1">
                  <c:v>Advertising helps me keep up-to-date about products and services that I need or would like to have</c:v>
                </c:pt>
                <c:pt idx="2">
                  <c:v>Advertising helps me choose products to buy for my children</c:v>
                </c:pt>
                <c:pt idx="3">
                  <c:v>I like to look at advertising</c:v>
                </c:pt>
                <c:pt idx="4">
                  <c:v>In general, advertising paints a true picture of the products advertised</c:v>
                </c:pt>
                <c:pt idx="5">
                  <c:v>On average, brands that are advertised are better in quality than brands that are not advertised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0.73</c:v>
                </c:pt>
                <c:pt idx="1">
                  <c:v>0.6</c:v>
                </c:pt>
                <c:pt idx="2">
                  <c:v>0.45</c:v>
                </c:pt>
                <c:pt idx="3">
                  <c:v>0.41</c:v>
                </c:pt>
                <c:pt idx="4">
                  <c:v>0.39</c:v>
                </c:pt>
                <c:pt idx="5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68-49A9-A698-C75EEC2DD64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U.S.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It is important for companies to create advertising that is culturally diverse in order to stay relevant</c:v>
                </c:pt>
                <c:pt idx="1">
                  <c:v>Advertising helps me keep up-to-date about products and services that I need or would like to have</c:v>
                </c:pt>
                <c:pt idx="2">
                  <c:v>Advertising helps me choose products to buy for my children</c:v>
                </c:pt>
                <c:pt idx="3">
                  <c:v>I like to look at advertising</c:v>
                </c:pt>
                <c:pt idx="4">
                  <c:v>In general, advertising paints a true picture of the products advertised</c:v>
                </c:pt>
                <c:pt idx="5">
                  <c:v>On average, brands that are advertised are better in quality than brands that are not advertised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0.57999999999999996</c:v>
                </c:pt>
                <c:pt idx="1">
                  <c:v>0.5</c:v>
                </c:pt>
                <c:pt idx="2">
                  <c:v>0.33</c:v>
                </c:pt>
                <c:pt idx="3">
                  <c:v>0.25</c:v>
                </c:pt>
                <c:pt idx="4">
                  <c:v>0.26</c:v>
                </c:pt>
                <c:pt idx="5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68-49A9-A698-C75EEC2DD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274686057659091"/>
          <c:y val="0"/>
          <c:w val="0.31678930539142264"/>
          <c:h val="7.1186233541158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BCD4-82C7-3804-8A73-47D981143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0C9E2-DA92-BC46-3F26-948D75230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04AA8-3CD6-55AA-0614-8E9E08AA1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2B175-5808-FD54-BA97-1FB8EFD32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7A6E8-9EB7-98E8-23E5-719D0DAE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3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CED7-B322-2E90-C6E1-EE345CA4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6025F-17D6-1AD4-0092-56D79A34C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C267E-3B79-0665-C8DA-6C68055B9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82943-8F73-FC25-9D74-A6B88833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F2925-6005-86D5-0679-D900D609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69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A8CFE0-5E75-CE54-69D5-4B3D63A16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E147-934A-5280-5DEE-064A9E85A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04963-9E08-2BB3-1DB8-552A40E2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F8FBA-46B7-6E6E-48BD-6D623D479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2F687-FB71-DFDC-0512-DCE5959DB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2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F534-3E34-F4E0-C6E0-09DB7AF51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40BCD-B1EA-815E-33D3-B0CBAB341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1B59-B86F-04E8-9415-46E020DB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890A5-49E3-4644-1341-73969ECB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70BE3-1091-8F27-0E23-324B4CB9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8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DC4E4-72F2-02B1-94A8-85B126DDB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4A8FD-065E-F0B7-5A7D-639C265FF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CF3DD-CBC6-3527-B126-3E15E47E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9C0B8-4CD8-2D32-13AA-A18197CA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51A38-1D54-3F29-803B-E6CF16F9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19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CD676-FC8C-B99E-6861-93CDE056A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46A4B-C801-31B4-8131-A84FF7B11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AA781-7E6C-6332-B00B-38EDC9721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C8002-86B9-B268-A1A3-869561DA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7DE39-EC43-C527-8C8F-6C1AFF233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34283-7CEA-B477-9770-6518D5803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8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10140-67B7-9F27-FAF9-799E33570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F9712-E7A9-551B-E681-B05C83A65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48311-3674-AC3C-CDCC-7336B5048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1626AF-073A-A6CA-8055-3B3C5BBF3D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DB018-56EB-9A25-9452-0D34613B95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E779B4-9EAC-48CB-D231-2EF214ABC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263BE9-BEC4-D779-BAE7-4AFCC8BA3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E1882F-9716-BBD2-58DF-99A42728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32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0DCFF-7A88-F421-EA96-6244E38CF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849647-795E-793C-E6CA-4495D8222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D731BC-BA4D-017B-653D-E6B59F144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2BC66-0C3E-8A46-3E48-14B433BA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57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F4D027-486C-E5CA-10D8-B5F42BD7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0D260-1064-AB8B-E9EB-83382579D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E10EB-53D9-08BB-9934-FCDD6404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79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98BBC-A5E9-CAD5-447B-62955E2EA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B890A-E043-690E-90EC-667AA6E85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C6B9A-F033-BA28-A7C5-65C35AAB8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40F99-4C30-25AB-1BF4-24A723A30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57B88-5A06-1BAB-5DD5-F4DF8141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ECFF3-D8AF-95A7-6D21-E910C1DC1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7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3A3B7-BD51-33D9-3A31-907954CDE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AC31E-E084-5AB4-4105-75F3AE8AC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69348-9FDD-9AEA-A3FB-EDCBCD8BC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C679C-8B9B-E6E9-3DD4-E8937272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C184F-BA3C-F388-8912-78EC39B1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9A28A-120A-523D-9E6D-0ADAC17F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6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6076B5-1D03-C160-850C-C4F02F52A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0C387-3252-19D5-51A2-39067F5A4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4938C-78E6-48C4-6A67-E78B610D8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40ED83-CEB4-469D-ADDA-8ECFAC7AAF8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C16D8-8C7D-FF9C-AAA5-B148510F8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77560-A8A4-9E7B-BD3B-14CB2D37A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A66A1-F221-4FB6-AC89-B85928A6E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mrisimmon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107ED-34DE-8F7A-B10E-BB60E4A81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1920B7-20C8-A995-BBC9-785A43F99C45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5D4976-9D4A-BD56-4C2F-311154B179F6}"/>
              </a:ext>
            </a:extLst>
          </p:cNvPr>
          <p:cNvSpPr/>
          <p:nvPr/>
        </p:nvSpPr>
        <p:spPr>
          <a:xfrm>
            <a:off x="-3" y="0"/>
            <a:ext cx="3436623" cy="27699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Audiences: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Attitudes Toward Advertising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FE02C3-6492-5F40-2B28-64AECB0189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240DD16-A80A-4293-7F71-25F0320CBBE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25CCBF-7DB2-0025-5581-30DDBD05BCAD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multicultural insights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06CFA2-EBEE-DA53-046D-BD085D2943A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0842F8-67AB-A605-D8BA-461FCCCF6E8A}"/>
              </a:ext>
            </a:extLst>
          </p:cNvPr>
          <p:cNvSpPr txBox="1"/>
          <p:nvPr/>
        </p:nvSpPr>
        <p:spPr>
          <a:xfrm>
            <a:off x="483207" y="603800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MRI-Simmons,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The State of Black American Consumers 2025, June 2025.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FFA4E-D20A-0469-4F7D-F9CE8155904F}"/>
              </a:ext>
            </a:extLst>
          </p:cNvPr>
          <p:cNvSpPr txBox="1"/>
          <p:nvPr/>
        </p:nvSpPr>
        <p:spPr>
          <a:xfrm>
            <a:off x="-1" y="1755053"/>
            <a:ext cx="12202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Attitudes Toward Advertising</a:t>
            </a:r>
          </a:p>
        </p:txBody>
      </p:sp>
      <p:pic>
        <p:nvPicPr>
          <p:cNvPr id="27" name="Picture 2">
            <a:hlinkClick r:id="rId4"/>
            <a:extLst>
              <a:ext uri="{FF2B5EF4-FFF2-40B4-BE49-F238E27FC236}">
                <a16:creationId xmlns:a16="http://schemas.microsoft.com/office/drawing/2014/main" id="{93E8AD5E-62D6-4BFF-ED31-54D18CCFF8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EFBA483-410B-80AE-F4A5-A63196527F79}"/>
              </a:ext>
            </a:extLst>
          </p:cNvPr>
          <p:cNvSpPr/>
          <p:nvPr/>
        </p:nvSpPr>
        <p:spPr>
          <a:xfrm>
            <a:off x="179108" y="437162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consumers are generally more receptive to ads and appreciate when brands create relevant, culturally diverse ads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D6ED4C0-AEB3-53FB-047C-0553B3C3D5B6}"/>
              </a:ext>
            </a:extLst>
          </p:cNvPr>
          <p:cNvGraphicFramePr/>
          <p:nvPr/>
        </p:nvGraphicFramePr>
        <p:xfrm>
          <a:off x="321847" y="2107056"/>
          <a:ext cx="11687273" cy="3919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Box 14">
            <a:hlinkClick r:id="rId7"/>
            <a:extLst>
              <a:ext uri="{FF2B5EF4-FFF2-40B4-BE49-F238E27FC236}">
                <a16:creationId xmlns:a16="http://schemas.microsoft.com/office/drawing/2014/main" id="{E6D9FBC8-4D88-63D2-695C-673A39E194F2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MRI-Simmons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57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418D7D-3CB7-4834-BF66-D73F41F121C9}"/>
</file>

<file path=customXml/itemProps2.xml><?xml version="1.0" encoding="utf-8"?>
<ds:datastoreItem xmlns:ds="http://schemas.openxmlformats.org/officeDocument/2006/customXml" ds:itemID="{C2DB8662-99E7-4D7A-914C-B3C752279F0C}"/>
</file>

<file path=customXml/itemProps3.xml><?xml version="1.0" encoding="utf-8"?>
<ds:datastoreItem xmlns:ds="http://schemas.openxmlformats.org/officeDocument/2006/customXml" ds:itemID="{AC404B85-8AE5-45BD-B27F-81664AD4598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2025-07-09T15:18:08Z</dcterms:created>
  <dcterms:modified xsi:type="dcterms:W3CDTF">2025-07-09T15:18:17Z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