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802892"/>
            <a:ext cx="7772400" cy="7391400"/>
          </a:xfrm>
          <a:custGeom>
            <a:avLst/>
            <a:gdLst/>
            <a:ahLst/>
            <a:cxnLst/>
            <a:rect l="l" t="t" r="r" b="b"/>
            <a:pathLst>
              <a:path w="7772400" h="7391400">
                <a:moveTo>
                  <a:pt x="7772400" y="0"/>
                </a:moveTo>
                <a:lnTo>
                  <a:pt x="0" y="0"/>
                </a:lnTo>
                <a:lnTo>
                  <a:pt x="0" y="7391400"/>
                </a:lnTo>
                <a:lnTo>
                  <a:pt x="7772400" y="7391400"/>
                </a:lnTo>
                <a:lnTo>
                  <a:pt x="7772400" y="0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42125" y="5407914"/>
            <a:ext cx="6888480" cy="0"/>
          </a:xfrm>
          <a:custGeom>
            <a:avLst/>
            <a:gdLst/>
            <a:ahLst/>
            <a:cxnLst/>
            <a:rect l="l" t="t" r="r" b="b"/>
            <a:pathLst>
              <a:path w="6888480" h="0">
                <a:moveTo>
                  <a:pt x="0" y="0"/>
                </a:moveTo>
                <a:lnTo>
                  <a:pt x="6888162" y="0"/>
                </a:lnTo>
              </a:path>
            </a:pathLst>
          </a:custGeom>
          <a:ln w="28575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490542" y="5393626"/>
            <a:ext cx="0" cy="28575"/>
          </a:xfrm>
          <a:custGeom>
            <a:avLst/>
            <a:gdLst/>
            <a:ahLst/>
            <a:cxnLst/>
            <a:rect l="l" t="t" r="r" b="b"/>
            <a:pathLst>
              <a:path w="0" h="28575">
                <a:moveTo>
                  <a:pt x="0" y="0"/>
                </a:moveTo>
                <a:lnTo>
                  <a:pt x="0" y="28575"/>
                </a:lnTo>
              </a:path>
            </a:pathLst>
          </a:custGeom>
          <a:ln w="3175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164073" y="3641597"/>
            <a:ext cx="832485" cy="1716405"/>
          </a:xfrm>
          <a:custGeom>
            <a:avLst/>
            <a:gdLst/>
            <a:ahLst/>
            <a:cxnLst/>
            <a:rect l="l" t="t" r="r" b="b"/>
            <a:pathLst>
              <a:path w="832485" h="1716404">
                <a:moveTo>
                  <a:pt x="832103" y="0"/>
                </a:moveTo>
                <a:lnTo>
                  <a:pt x="0" y="0"/>
                </a:lnTo>
                <a:lnTo>
                  <a:pt x="0" y="1716024"/>
                </a:lnTo>
                <a:lnTo>
                  <a:pt x="832103" y="1716024"/>
                </a:lnTo>
                <a:lnTo>
                  <a:pt x="8321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5164073" y="3641597"/>
            <a:ext cx="832485" cy="1716405"/>
          </a:xfrm>
          <a:custGeom>
            <a:avLst/>
            <a:gdLst/>
            <a:ahLst/>
            <a:cxnLst/>
            <a:rect l="l" t="t" r="r" b="b"/>
            <a:pathLst>
              <a:path w="832485" h="1716404">
                <a:moveTo>
                  <a:pt x="0" y="0"/>
                </a:moveTo>
                <a:lnTo>
                  <a:pt x="832103" y="0"/>
                </a:lnTo>
                <a:lnTo>
                  <a:pt x="832103" y="1716024"/>
                </a:lnTo>
                <a:lnTo>
                  <a:pt x="0" y="1716024"/>
                </a:lnTo>
                <a:lnTo>
                  <a:pt x="0" y="0"/>
                </a:lnTo>
                <a:close/>
              </a:path>
            </a:pathLst>
          </a:custGeom>
          <a:ln w="19049">
            <a:solidFill>
              <a:srgbClr val="EC3B8D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magisto.com/channel/music" TargetMode="External"/><Relationship Id="rId3" Type="http://schemas.openxmlformats.org/officeDocument/2006/relationships/image" Target="../media/image1.png"/><Relationship Id="rId4" Type="http://schemas.openxmlformats.org/officeDocument/2006/relationships/hyperlink" Target="https://biteable.com/" TargetMode="External"/><Relationship Id="rId5" Type="http://schemas.openxmlformats.org/officeDocument/2006/relationships/image" Target="../media/image2.png"/><Relationship Id="rId6" Type="http://schemas.openxmlformats.org/officeDocument/2006/relationships/hyperlink" Target="https://www.animaker.com/" TargetMode="External"/><Relationship Id="rId7" Type="http://schemas.openxmlformats.org/officeDocument/2006/relationships/image" Target="../media/image3.jpg"/><Relationship Id="rId8" Type="http://schemas.openxmlformats.org/officeDocument/2006/relationships/hyperlink" Target="https://typito.com/" TargetMode="External"/><Relationship Id="rId9" Type="http://schemas.openxmlformats.org/officeDocument/2006/relationships/image" Target="../media/image4.png"/><Relationship Id="rId10" Type="http://schemas.openxmlformats.org/officeDocument/2006/relationships/hyperlink" Target="https://www.moovly.com/" TargetMode="External"/><Relationship Id="rId11" Type="http://schemas.openxmlformats.org/officeDocument/2006/relationships/image" Target="../media/image5.png"/><Relationship Id="rId12" Type="http://schemas.openxmlformats.org/officeDocument/2006/relationships/hyperlink" Target="https://www.renderforest.com/#Videos" TargetMode="External"/><Relationship Id="rId13" Type="http://schemas.openxmlformats.org/officeDocument/2006/relationships/image" Target="../media/image6.png"/><Relationship Id="rId14" Type="http://schemas.openxmlformats.org/officeDocument/2006/relationships/hyperlink" Target="https://www.shakr.com/" TargetMode="External"/><Relationship Id="rId15" Type="http://schemas.openxmlformats.org/officeDocument/2006/relationships/image" Target="../media/image7.jpg"/><Relationship Id="rId16" Type="http://schemas.openxmlformats.org/officeDocument/2006/relationships/hyperlink" Target="https://www.youtube.com/" TargetMode="External"/><Relationship Id="rId17" Type="http://schemas.openxmlformats.org/officeDocument/2006/relationships/image" Target="../media/image8.jpg"/><Relationship Id="rId18" Type="http://schemas.openxmlformats.org/officeDocument/2006/relationships/hyperlink" Target="https://www.facebook.com/formedia/tools/facebook-live" TargetMode="External"/><Relationship Id="rId19" Type="http://schemas.openxmlformats.org/officeDocument/2006/relationships/image" Target="../media/image9.png"/><Relationship Id="rId20" Type="http://schemas.openxmlformats.org/officeDocument/2006/relationships/hyperlink" Target="https://www.twitch.tv/" TargetMode="External"/><Relationship Id="rId21" Type="http://schemas.openxmlformats.org/officeDocument/2006/relationships/image" Target="../media/image10.png"/><Relationship Id="rId22" Type="http://schemas.openxmlformats.org/officeDocument/2006/relationships/hyperlink" Target="https://www.instagram.com/" TargetMode="External"/><Relationship Id="rId23" Type="http://schemas.openxmlformats.org/officeDocument/2006/relationships/image" Target="../media/image11.png"/><Relationship Id="rId24" Type="http://schemas.openxmlformats.org/officeDocument/2006/relationships/image" Target="../media/image12.png"/><Relationship Id="rId25" Type="http://schemas.openxmlformats.org/officeDocument/2006/relationships/image" Target="../media/image13.jpg"/><Relationship Id="rId26" Type="http://schemas.openxmlformats.org/officeDocument/2006/relationships/hyperlink" Target="https://www.wowza.com/" TargetMode="External"/><Relationship Id="rId27" Type="http://schemas.openxmlformats.org/officeDocument/2006/relationships/image" Target="../media/image14.png"/><Relationship Id="rId28" Type="http://schemas.openxmlformats.org/officeDocument/2006/relationships/hyperlink" Target="https://www.caffeine.tv/" TargetMode="External"/><Relationship Id="rId29" Type="http://schemas.openxmlformats.org/officeDocument/2006/relationships/image" Target="../media/image15.png"/><Relationship Id="rId30" Type="http://schemas.openxmlformats.org/officeDocument/2006/relationships/hyperlink" Target="https://twitter.com/?lang=en" TargetMode="External"/><Relationship Id="rId31" Type="http://schemas.openxmlformats.org/officeDocument/2006/relationships/image" Target="../media/image16.jpg"/><Relationship Id="rId32" Type="http://schemas.openxmlformats.org/officeDocument/2006/relationships/hyperlink" Target="https://www.linkedin.com/" TargetMode="External"/><Relationship Id="rId33" Type="http://schemas.openxmlformats.org/officeDocument/2006/relationships/image" Target="../media/image17.png"/><Relationship Id="rId34" Type="http://schemas.openxmlformats.org/officeDocument/2006/relationships/hyperlink" Target="https://restream.io/" TargetMode="External"/><Relationship Id="rId35" Type="http://schemas.openxmlformats.org/officeDocument/2006/relationships/image" Target="../media/image18.jpg"/><Relationship Id="rId36" Type="http://schemas.openxmlformats.org/officeDocument/2006/relationships/hyperlink" Target="https://vimeo.com/features/livestreaming" TargetMode="External"/><Relationship Id="rId37" Type="http://schemas.openxmlformats.org/officeDocument/2006/relationships/image" Target="../media/image19.png"/><Relationship Id="rId38" Type="http://schemas.openxmlformats.org/officeDocument/2006/relationships/hyperlink" Target="https://wave.video/" TargetMode="External"/><Relationship Id="rId39" Type="http://schemas.openxmlformats.org/officeDocument/2006/relationships/image" Target="../media/image20.png"/><Relationship Id="rId40" Type="http://schemas.openxmlformats.org/officeDocument/2006/relationships/hyperlink" Target="https://streamyard.com/" TargetMode="External"/><Relationship Id="rId41" Type="http://schemas.openxmlformats.org/officeDocument/2006/relationships/image" Target="../media/image21.png"/><Relationship Id="rId42" Type="http://schemas.openxmlformats.org/officeDocument/2006/relationships/hyperlink" Target="https://www.dacast.com/" TargetMode="External"/><Relationship Id="rId43" Type="http://schemas.openxmlformats.org/officeDocument/2006/relationships/image" Target="../media/image22.jpg"/><Relationship Id="rId44" Type="http://schemas.openxmlformats.org/officeDocument/2006/relationships/hyperlink" Target="https://www.telestream.net/wirecast/overview.htm" TargetMode="External"/><Relationship Id="rId45" Type="http://schemas.openxmlformats.org/officeDocument/2006/relationships/image" Target="../media/image23.jpg"/><Relationship Id="rId46" Type="http://schemas.openxmlformats.org/officeDocument/2006/relationships/hyperlink" Target="https://www.yubo.live/" TargetMode="External"/><Relationship Id="rId47" Type="http://schemas.openxmlformats.org/officeDocument/2006/relationships/image" Target="../media/image24.png"/><Relationship Id="rId48" Type="http://schemas.openxmlformats.org/officeDocument/2006/relationships/hyperlink" Target="https://firework.com/" TargetMode="External"/><Relationship Id="rId49" Type="http://schemas.openxmlformats.org/officeDocument/2006/relationships/image" Target="../media/image25.png"/><Relationship Id="rId50" Type="http://schemas.openxmlformats.org/officeDocument/2006/relationships/hyperlink" Target="https://runwayml.com/" TargetMode="External"/><Relationship Id="rId51" Type="http://schemas.openxmlformats.org/officeDocument/2006/relationships/image" Target="../media/image26.png"/><Relationship Id="rId52" Type="http://schemas.openxmlformats.org/officeDocument/2006/relationships/hyperlink" Target="https://frame.io/" TargetMode="External"/><Relationship Id="rId53" Type="http://schemas.openxmlformats.org/officeDocument/2006/relationships/image" Target="../media/image27.png"/><Relationship Id="rId54" Type="http://schemas.openxmlformats.org/officeDocument/2006/relationships/hyperlink" Target="https://www.livecontrol.io/" TargetMode="External"/><Relationship Id="rId55" Type="http://schemas.openxmlformats.org/officeDocument/2006/relationships/image" Target="../media/image28.png"/><Relationship Id="rId56" Type="http://schemas.openxmlformats.org/officeDocument/2006/relationships/hyperlink" Target="https://videorequest.io/" TargetMode="External"/><Relationship Id="rId57" Type="http://schemas.openxmlformats.org/officeDocument/2006/relationships/image" Target="../media/image29.png"/><Relationship Id="rId58" Type="http://schemas.openxmlformats.org/officeDocument/2006/relationships/hyperlink" Target="https://www.loom.com/" TargetMode="External"/><Relationship Id="rId59" Type="http://schemas.openxmlformats.org/officeDocument/2006/relationships/image" Target="../media/image30.png"/><Relationship Id="rId60" Type="http://schemas.openxmlformats.org/officeDocument/2006/relationships/hyperlink" Target="https://www.brightcove.com/en/" TargetMode="External"/><Relationship Id="rId61" Type="http://schemas.openxmlformats.org/officeDocument/2006/relationships/image" Target="../media/image31.png"/><Relationship Id="rId62" Type="http://schemas.openxmlformats.org/officeDocument/2006/relationships/hyperlink" Target="https://www.uscreen.tv/" TargetMode="External"/><Relationship Id="rId63" Type="http://schemas.openxmlformats.org/officeDocument/2006/relationships/image" Target="../media/image32.png"/><Relationship Id="rId64" Type="http://schemas.openxmlformats.org/officeDocument/2006/relationships/hyperlink" Target="https://www.movavi.com/?utm_person=main&amp;utm_campaign=175930434&amp;utm_campaignid=175930434&amp;utm_adgroupid=9199659714&amp;cq_src=google_ads&amp;cq_cmp=175930434&amp;cq_con=9199659714&amp;cq_term=movavi&amp;cq_med&amp;cq_plac&amp;cq_net=g&amp;cq_pos&amp;cq_plt=gp&amp;gclid=Cj0KCQjw1_SkBhDwARIsANbGpFtU3DqLs9qQJCLwYhW19dtDUWmHCICTQHwQADzdYAdsumycQjcGQnsaAqpvEALw_wcB" TargetMode="External"/><Relationship Id="rId65" Type="http://schemas.openxmlformats.org/officeDocument/2006/relationships/image" Target="../media/image33.png"/><Relationship Id="rId66" Type="http://schemas.openxmlformats.org/officeDocument/2006/relationships/hyperlink" Target="https://www.ripl.com/" TargetMode="External"/><Relationship Id="rId67" Type="http://schemas.openxmlformats.org/officeDocument/2006/relationships/image" Target="../media/image34.png"/><Relationship Id="rId68" Type="http://schemas.openxmlformats.org/officeDocument/2006/relationships/image" Target="../media/image35.jpg"/><Relationship Id="rId69" Type="http://schemas.openxmlformats.org/officeDocument/2006/relationships/hyperlink" Target="https://www.adobe.com/express/" TargetMode="External"/><Relationship Id="rId70" Type="http://schemas.openxmlformats.org/officeDocument/2006/relationships/image" Target="../media/image36.jpg"/><Relationship Id="rId71" Type="http://schemas.openxmlformats.org/officeDocument/2006/relationships/hyperlink" Target="https://www.canva.com/" TargetMode="External"/><Relationship Id="rId72" Type="http://schemas.openxmlformats.org/officeDocument/2006/relationships/image" Target="../media/image37.png"/><Relationship Id="rId73" Type="http://schemas.openxmlformats.org/officeDocument/2006/relationships/hyperlink" Target="https://filmora.wondershare.com/" TargetMode="External"/><Relationship Id="rId74" Type="http://schemas.openxmlformats.org/officeDocument/2006/relationships/image" Target="../media/image38.png"/><Relationship Id="rId75" Type="http://schemas.openxmlformats.org/officeDocument/2006/relationships/hyperlink" Target="https://inshot.com/" TargetMode="External"/><Relationship Id="rId76" Type="http://schemas.openxmlformats.org/officeDocument/2006/relationships/image" Target="../media/image39.jpg"/><Relationship Id="rId77" Type="http://schemas.openxmlformats.org/officeDocument/2006/relationships/hyperlink" Target="https://animoto.com/" TargetMode="External"/><Relationship Id="rId78" Type="http://schemas.openxmlformats.org/officeDocument/2006/relationships/image" Target="../media/image40.jpg"/><Relationship Id="rId79" Type="http://schemas.openxmlformats.org/officeDocument/2006/relationships/hyperlink" Target="https://lumen5.com/" TargetMode="External"/><Relationship Id="rId80" Type="http://schemas.openxmlformats.org/officeDocument/2006/relationships/image" Target="../media/image41.png"/><Relationship Id="rId81" Type="http://schemas.openxmlformats.org/officeDocument/2006/relationships/hyperlink" Target="https://signup.hootsuite.com/paid-search_ss_na_na_en_usd_branded/?utm_campaign=all-alwayson-none-glo-none---PaidSearch_SS_NA_NA_EN_USD_Branded----&amp;utm_source=google&amp;utm_medium=cpc&amp;utm_content&amp;&amp;utm_campaign=all-alwayson-none-na-none---pua--en--&amp;utm_source=google&amp;utm_medium=cpc&amp;utm_content&amp;gclid=Cj0KCQjw1_SkBhDwARIsANbGpFtFQhArLJkyBHTwZoKQ5Ft3ExO_Z0t1l7b6EMtiHifYtea1uzgLfPQaAj7ZEALw_wcB" TargetMode="External"/><Relationship Id="rId82" Type="http://schemas.openxmlformats.org/officeDocument/2006/relationships/image" Target="../media/image42.png"/><Relationship Id="rId83" Type="http://schemas.openxmlformats.org/officeDocument/2006/relationships/hyperlink" Target="https://buffer.com/" TargetMode="External"/><Relationship Id="rId84" Type="http://schemas.openxmlformats.org/officeDocument/2006/relationships/image" Target="../media/image43.png"/><Relationship Id="rId85" Type="http://schemas.openxmlformats.org/officeDocument/2006/relationships/hyperlink" Target="https://sproutsocial.com/" TargetMode="External"/><Relationship Id="rId86" Type="http://schemas.openxmlformats.org/officeDocument/2006/relationships/image" Target="../media/image44.png"/><Relationship Id="rId87" Type="http://schemas.openxmlformats.org/officeDocument/2006/relationships/hyperlink" Target="https://www.loomly.com/" TargetMode="External"/><Relationship Id="rId88" Type="http://schemas.openxmlformats.org/officeDocument/2006/relationships/image" Target="../media/image45.png"/><Relationship Id="rId89" Type="http://schemas.openxmlformats.org/officeDocument/2006/relationships/hyperlink" Target="https://www.zoho.com/social/" TargetMode="External"/><Relationship Id="rId90" Type="http://schemas.openxmlformats.org/officeDocument/2006/relationships/image" Target="../media/image46.png"/><Relationship Id="rId91" Type="http://schemas.openxmlformats.org/officeDocument/2006/relationships/hyperlink" Target="https://www.socialpilot.co/" TargetMode="External"/><Relationship Id="rId92" Type="http://schemas.openxmlformats.org/officeDocument/2006/relationships/image" Target="../media/image47.jpg"/><Relationship Id="rId93" Type="http://schemas.openxmlformats.org/officeDocument/2006/relationships/hyperlink" Target="https://wistia.com/" TargetMode="External"/><Relationship Id="rId94" Type="http://schemas.openxmlformats.org/officeDocument/2006/relationships/image" Target="../media/image48.png"/><Relationship Id="rId95" Type="http://schemas.openxmlformats.org/officeDocument/2006/relationships/hyperlink" Target="https://www.vplayed.com/" TargetMode="External"/><Relationship Id="rId96" Type="http://schemas.openxmlformats.org/officeDocument/2006/relationships/image" Target="../media/image49.png"/><Relationship Id="rId97" Type="http://schemas.openxmlformats.org/officeDocument/2006/relationships/hyperlink" Target="https://videos.kaltura.com/" TargetMode="External"/><Relationship Id="rId98" Type="http://schemas.openxmlformats.org/officeDocument/2006/relationships/image" Target="../media/image50.png"/><Relationship Id="rId99" Type="http://schemas.openxmlformats.org/officeDocument/2006/relationships/hyperlink" Target="https://jwplayer.com/" TargetMode="External"/><Relationship Id="rId100" Type="http://schemas.openxmlformats.org/officeDocument/2006/relationships/image" Target="../media/image51.png"/><Relationship Id="rId101" Type="http://schemas.openxmlformats.org/officeDocument/2006/relationships/hyperlink" Target="https://www.tubebuddy.com/" TargetMode="External"/><Relationship Id="rId102" Type="http://schemas.openxmlformats.org/officeDocument/2006/relationships/image" Target="../media/image52.jpg"/><Relationship Id="rId103" Type="http://schemas.openxmlformats.org/officeDocument/2006/relationships/hyperlink" Target="https://vidiq.com/" TargetMode="External"/><Relationship Id="rId104" Type="http://schemas.openxmlformats.org/officeDocument/2006/relationships/image" Target="../media/image53.jpg"/><Relationship Id="rId105" Type="http://schemas.openxmlformats.org/officeDocument/2006/relationships/hyperlink" Target="https://trends.google.com/home" TargetMode="External"/><Relationship Id="rId106" Type="http://schemas.openxmlformats.org/officeDocument/2006/relationships/image" Target="../media/image54.png"/><Relationship Id="rId107" Type="http://schemas.openxmlformats.org/officeDocument/2006/relationships/hyperlink" Target="https://www.semrush.com/" TargetMode="External"/><Relationship Id="rId108" Type="http://schemas.openxmlformats.org/officeDocument/2006/relationships/image" Target="../media/image55.png"/><Relationship Id="rId109" Type="http://schemas.openxmlformats.org/officeDocument/2006/relationships/hyperlink" Target="https://lifestreet.com/" TargetMode="External"/><Relationship Id="rId110" Type="http://schemas.openxmlformats.org/officeDocument/2006/relationships/image" Target="../media/image56.png"/><Relationship Id="rId111" Type="http://schemas.openxmlformats.org/officeDocument/2006/relationships/hyperlink" Target="https://www.33across.com/" TargetMode="External"/><Relationship Id="rId112" Type="http://schemas.openxmlformats.org/officeDocument/2006/relationships/image" Target="../media/image57.png"/><Relationship Id="rId113" Type="http://schemas.openxmlformats.org/officeDocument/2006/relationships/hyperlink" Target="https://dstillery.com/" TargetMode="External"/><Relationship Id="rId114" Type="http://schemas.openxmlformats.org/officeDocument/2006/relationships/image" Target="../media/image58.jpg"/><Relationship Id="rId115" Type="http://schemas.openxmlformats.org/officeDocument/2006/relationships/hyperlink" Target="https://bn.co/" TargetMode="External"/><Relationship Id="rId116" Type="http://schemas.openxmlformats.org/officeDocument/2006/relationships/image" Target="../media/image59.jpg"/><Relationship Id="rId117" Type="http://schemas.openxmlformats.org/officeDocument/2006/relationships/hyperlink" Target="https://www.kineticsocial.com/" TargetMode="External"/><Relationship Id="rId118" Type="http://schemas.openxmlformats.org/officeDocument/2006/relationships/image" Target="../media/image60.png"/><Relationship Id="rId119" Type="http://schemas.openxmlformats.org/officeDocument/2006/relationships/hyperlink" Target="https://www.ampush.com/" TargetMode="External"/><Relationship Id="rId120" Type="http://schemas.openxmlformats.org/officeDocument/2006/relationships/image" Target="../media/image61.png"/><Relationship Id="rId121" Type="http://schemas.openxmlformats.org/officeDocument/2006/relationships/hyperlink" Target="https://www.marinsoftware.com/" TargetMode="External"/><Relationship Id="rId122" Type="http://schemas.openxmlformats.org/officeDocument/2006/relationships/image" Target="../media/image62.jpg"/><Relationship Id="rId123" Type="http://schemas.openxmlformats.org/officeDocument/2006/relationships/hyperlink" Target="https://code3.com/" TargetMode="External"/><Relationship Id="rId124" Type="http://schemas.openxmlformats.org/officeDocument/2006/relationships/image" Target="../media/image63.jpg"/><Relationship Id="rId125" Type="http://schemas.openxmlformats.org/officeDocument/2006/relationships/hyperlink" Target="https://www.doublejump.media/" TargetMode="External"/><Relationship Id="rId126" Type="http://schemas.openxmlformats.org/officeDocument/2006/relationships/image" Target="../media/image64.png"/><Relationship Id="rId127" Type="http://schemas.openxmlformats.org/officeDocument/2006/relationships/hyperlink" Target="https://www.patreon.com/" TargetMode="External"/><Relationship Id="rId128" Type="http://schemas.openxmlformats.org/officeDocument/2006/relationships/image" Target="../media/image65.png"/><Relationship Id="rId129" Type="http://schemas.openxmlformats.org/officeDocument/2006/relationships/hyperlink" Target="https://onlyfans.com/" TargetMode="External"/><Relationship Id="rId130" Type="http://schemas.openxmlformats.org/officeDocument/2006/relationships/image" Target="../media/image66.png"/><Relationship Id="rId131" Type="http://schemas.openxmlformats.org/officeDocument/2006/relationships/hyperlink" Target="https://www.floatplane.com/" TargetMode="External"/><Relationship Id="rId132" Type="http://schemas.openxmlformats.org/officeDocument/2006/relationships/image" Target="../media/image67.jpg"/><Relationship Id="rId133" Type="http://schemas.openxmlformats.org/officeDocument/2006/relationships/hyperlink" Target="https://www.vidyard.com/" TargetMode="External"/><Relationship Id="rId134" Type="http://schemas.openxmlformats.org/officeDocument/2006/relationships/image" Target="../media/image68.jpg"/><Relationship Id="rId135" Type="http://schemas.openxmlformats.org/officeDocument/2006/relationships/image" Target="../media/image69.png"/><Relationship Id="rId136" Type="http://schemas.openxmlformats.org/officeDocument/2006/relationships/hyperlink" Target="https://vidooly.com/" TargetMode="External"/><Relationship Id="rId137" Type="http://schemas.openxmlformats.org/officeDocument/2006/relationships/image" Target="../media/image70.png"/><Relationship Id="rId138" Type="http://schemas.openxmlformats.org/officeDocument/2006/relationships/hyperlink" Target="https://tubularlabs.com/" TargetMode="External"/><Relationship Id="rId139" Type="http://schemas.openxmlformats.org/officeDocument/2006/relationships/image" Target="../media/image71.jpg"/><Relationship Id="rId140" Type="http://schemas.openxmlformats.org/officeDocument/2006/relationships/hyperlink" Target="https://viralstat.com/" TargetMode="External"/><Relationship Id="rId141" Type="http://schemas.openxmlformats.org/officeDocument/2006/relationships/image" Target="../media/image72.png"/><Relationship Id="rId142" Type="http://schemas.openxmlformats.org/officeDocument/2006/relationships/hyperlink" Target="https://help.instagram.com/1533933820244654" TargetMode="External"/><Relationship Id="rId143" Type="http://schemas.openxmlformats.org/officeDocument/2006/relationships/image" Target="../media/image73.png"/><Relationship Id="rId144" Type="http://schemas.openxmlformats.org/officeDocument/2006/relationships/hyperlink" Target="https://analytics.youtube.com/" TargetMode="External"/><Relationship Id="rId145" Type="http://schemas.openxmlformats.org/officeDocument/2006/relationships/image" Target="../media/image74.jpg"/><Relationship Id="rId146" Type="http://schemas.openxmlformats.org/officeDocument/2006/relationships/hyperlink" Target="https://socialblade.com/" TargetMode="External"/><Relationship Id="rId147" Type="http://schemas.openxmlformats.org/officeDocument/2006/relationships/image" Target="../media/image75.png"/><Relationship Id="rId148" Type="http://schemas.openxmlformats.org/officeDocument/2006/relationships/hyperlink" Target="https://sociallypowerful.com/usa" TargetMode="External"/><Relationship Id="rId149" Type="http://schemas.openxmlformats.org/officeDocument/2006/relationships/image" Target="../media/image76.png"/><Relationship Id="rId150" Type="http://schemas.openxmlformats.org/officeDocument/2006/relationships/hyperlink" Target="https://nogood.io/" TargetMode="External"/><Relationship Id="rId151" Type="http://schemas.openxmlformats.org/officeDocument/2006/relationships/image" Target="../media/image77.jpg"/><Relationship Id="rId152" Type="http://schemas.openxmlformats.org/officeDocument/2006/relationships/hyperlink" Target="https://thesparkhouse.com/" TargetMode="External"/><Relationship Id="rId153" Type="http://schemas.openxmlformats.org/officeDocument/2006/relationships/image" Target="../media/image78.png"/><Relationship Id="rId154" Type="http://schemas.openxmlformats.org/officeDocument/2006/relationships/image" Target="../media/image79.png"/><Relationship Id="rId155" Type="http://schemas.openxmlformats.org/officeDocument/2006/relationships/hyperlink" Target="https://vimeo.com/" TargetMode="External"/><Relationship Id="rId156" Type="http://schemas.openxmlformats.org/officeDocument/2006/relationships/image" Target="../media/image80.png"/><Relationship Id="rId157" Type="http://schemas.openxmlformats.org/officeDocument/2006/relationships/hyperlink" Target="https://www.tiktok.com/en/" TargetMode="External"/><Relationship Id="rId158" Type="http://schemas.openxmlformats.org/officeDocument/2006/relationships/image" Target="../media/image81.jpg"/><Relationship Id="rId159" Type="http://schemas.openxmlformats.org/officeDocument/2006/relationships/image" Target="../media/image82.png"/><Relationship Id="rId160" Type="http://schemas.openxmlformats.org/officeDocument/2006/relationships/hyperlink" Target="https://www.facebook.com/" TargetMode="External"/><Relationship Id="rId161" Type="http://schemas.openxmlformats.org/officeDocument/2006/relationships/image" Target="../media/image83.jpg"/><Relationship Id="rId162" Type="http://schemas.openxmlformats.org/officeDocument/2006/relationships/image" Target="../media/image84.jpg"/><Relationship Id="rId163" Type="http://schemas.openxmlformats.org/officeDocument/2006/relationships/hyperlink" Target="https://www.snapchat.com/" TargetMode="External"/><Relationship Id="rId164" Type="http://schemas.openxmlformats.org/officeDocument/2006/relationships/image" Target="../media/image85.jpg"/><Relationship Id="rId165" Type="http://schemas.openxmlformats.org/officeDocument/2006/relationships/image" Target="../media/image86.png"/><Relationship Id="rId166" Type="http://schemas.openxmlformats.org/officeDocument/2006/relationships/hyperlink" Target="https://www.lemon8-app.com/en-US" TargetMode="External"/><Relationship Id="rId167" Type="http://schemas.openxmlformats.org/officeDocument/2006/relationships/image" Target="../media/image87.jpg"/><Relationship Id="rId168" Type="http://schemas.openxmlformats.org/officeDocument/2006/relationships/hyperlink" Target="https://www.pinterest.com/" TargetMode="External"/><Relationship Id="rId169" Type="http://schemas.openxmlformats.org/officeDocument/2006/relationships/image" Target="../media/image88.jpg"/><Relationship Id="rId170" Type="http://schemas.openxmlformats.org/officeDocument/2006/relationships/hyperlink" Target="https://info.flip.com/en-us.html" TargetMode="External"/><Relationship Id="rId171" Type="http://schemas.openxmlformats.org/officeDocument/2006/relationships/image" Target="../media/image89.png"/><Relationship Id="rId172" Type="http://schemas.openxmlformats.org/officeDocument/2006/relationships/hyperlink" Target="https://captiv8.io/" TargetMode="External"/><Relationship Id="rId173" Type="http://schemas.openxmlformats.org/officeDocument/2006/relationships/image" Target="../media/image90.jpg"/><Relationship Id="rId174" Type="http://schemas.openxmlformats.org/officeDocument/2006/relationships/hyperlink" Target="https://grin.co/" TargetMode="External"/><Relationship Id="rId175" Type="http://schemas.openxmlformats.org/officeDocument/2006/relationships/image" Target="../media/image91.png"/><Relationship Id="rId176" Type="http://schemas.openxmlformats.org/officeDocument/2006/relationships/hyperlink" Target="https://www.creatoriq.com/" TargetMode="External"/><Relationship Id="rId177" Type="http://schemas.openxmlformats.org/officeDocument/2006/relationships/image" Target="../media/image92.png"/><Relationship Id="rId178" Type="http://schemas.openxmlformats.org/officeDocument/2006/relationships/hyperlink" Target="https://hashtagpaid.com/" TargetMode="External"/><Relationship Id="rId179" Type="http://schemas.openxmlformats.org/officeDocument/2006/relationships/image" Target="../media/image93.png"/><Relationship Id="rId180" Type="http://schemas.openxmlformats.org/officeDocument/2006/relationships/hyperlink" Target="https://www.mavrck.co/" TargetMode="External"/><Relationship Id="rId181" Type="http://schemas.openxmlformats.org/officeDocument/2006/relationships/image" Target="../media/image94.jpg"/><Relationship Id="rId182" Type="http://schemas.openxmlformats.org/officeDocument/2006/relationships/hyperlink" Target="https://www.inbeat.co/" TargetMode="External"/><Relationship Id="rId183" Type="http://schemas.openxmlformats.org/officeDocument/2006/relationships/image" Target="../media/image95.png"/><Relationship Id="rId184" Type="http://schemas.openxmlformats.org/officeDocument/2006/relationships/hyperlink" Target="https://impact.com/" TargetMode="External"/><Relationship Id="rId185" Type="http://schemas.openxmlformats.org/officeDocument/2006/relationships/image" Target="../media/image96.jpg"/><Relationship Id="rId186" Type="http://schemas.openxmlformats.org/officeDocument/2006/relationships/hyperlink" Target="https://www.shopltk.com/" TargetMode="External"/><Relationship Id="rId187" Type="http://schemas.openxmlformats.org/officeDocument/2006/relationships/image" Target="../media/image97.png"/><Relationship Id="rId188" Type="http://schemas.openxmlformats.org/officeDocument/2006/relationships/hyperlink" Target="https://afluencer.com/%23/influencers" TargetMode="External"/><Relationship Id="rId189" Type="http://schemas.openxmlformats.org/officeDocument/2006/relationships/image" Target="../media/image98.png"/><Relationship Id="rId190" Type="http://schemas.openxmlformats.org/officeDocument/2006/relationships/hyperlink" Target="https://www.tribedynamics.com/" TargetMode="External"/><Relationship Id="rId191" Type="http://schemas.openxmlformats.org/officeDocument/2006/relationships/image" Target="../media/image99.jpg"/><Relationship Id="rId192" Type="http://schemas.openxmlformats.org/officeDocument/2006/relationships/hyperlink" Target="https://www.traackr.com/" TargetMode="External"/><Relationship Id="rId193" Type="http://schemas.openxmlformats.org/officeDocument/2006/relationships/image" Target="../media/image100.png"/><Relationship Id="rId194" Type="http://schemas.openxmlformats.org/officeDocument/2006/relationships/hyperlink" Target="https://klear.com/" TargetMode="External"/><Relationship Id="rId195" Type="http://schemas.openxmlformats.org/officeDocument/2006/relationships/image" Target="../media/image101.png"/><Relationship Id="rId196" Type="http://schemas.openxmlformats.org/officeDocument/2006/relationships/hyperlink" Target="https://www.bazaarvoice.com/" TargetMode="External"/><Relationship Id="rId197" Type="http://schemas.openxmlformats.org/officeDocument/2006/relationships/image" Target="../media/image102.jpg"/><Relationship Id="rId198" Type="http://schemas.openxmlformats.org/officeDocument/2006/relationships/hyperlink" Target="https://www.aspire.io/" TargetMode="External"/><Relationship Id="rId199" Type="http://schemas.openxmlformats.org/officeDocument/2006/relationships/image" Target="../media/image103.png"/><Relationship Id="rId200" Type="http://schemas.openxmlformats.org/officeDocument/2006/relationships/hyperlink" Target="https://hypeauditor.com/" TargetMode="External"/><Relationship Id="rId201" Type="http://schemas.openxmlformats.org/officeDocument/2006/relationships/image" Target="../media/image104.png"/><Relationship Id="rId202" Type="http://schemas.openxmlformats.org/officeDocument/2006/relationships/hyperlink" Target="https://www.affable.ai/" TargetMode="External"/><Relationship Id="rId203" Type="http://schemas.openxmlformats.org/officeDocument/2006/relationships/image" Target="../media/image105.png"/><Relationship Id="rId204" Type="http://schemas.openxmlformats.org/officeDocument/2006/relationships/hyperlink" Target="https://www.publift.com/" TargetMode="External"/><Relationship Id="rId205" Type="http://schemas.openxmlformats.org/officeDocument/2006/relationships/image" Target="../media/image106.png"/><Relationship Id="rId206" Type="http://schemas.openxmlformats.org/officeDocument/2006/relationships/hyperlink" Target="https://www.primis.tech/" TargetMode="External"/><Relationship Id="rId207" Type="http://schemas.openxmlformats.org/officeDocument/2006/relationships/image" Target="../media/image107.jpg"/><Relationship Id="rId208" Type="http://schemas.openxmlformats.org/officeDocument/2006/relationships/hyperlink" Target="https://www.facebook.com/audiencenetwork/" TargetMode="External"/><Relationship Id="rId209" Type="http://schemas.openxmlformats.org/officeDocument/2006/relationships/image" Target="../media/image108.png"/><Relationship Id="rId210" Type="http://schemas.openxmlformats.org/officeDocument/2006/relationships/hyperlink" Target="https://www.openx.com/" TargetMode="External"/><Relationship Id="rId211" Type="http://schemas.openxmlformats.org/officeDocument/2006/relationships/image" Target="../media/image109.png"/><Relationship Id="rId212" Type="http://schemas.openxmlformats.org/officeDocument/2006/relationships/hyperlink" Target="https://www.magnite.com/" TargetMode="External"/><Relationship Id="rId213" Type="http://schemas.openxmlformats.org/officeDocument/2006/relationships/image" Target="../media/image110.png"/><Relationship Id="rId214" Type="http://schemas.openxmlformats.org/officeDocument/2006/relationships/hyperlink" Target="https://www.selectmedia.asia/" TargetMode="External"/><Relationship Id="rId215" Type="http://schemas.openxmlformats.org/officeDocument/2006/relationships/image" Target="../media/image111.png"/><Relationship Id="rId216" Type="http://schemas.openxmlformats.org/officeDocument/2006/relationships/hyperlink" Target="https://admedia.com/" TargetMode="External"/><Relationship Id="rId217" Type="http://schemas.openxmlformats.org/officeDocument/2006/relationships/image" Target="../media/image112.png"/><Relationship Id="rId218" Type="http://schemas.openxmlformats.org/officeDocument/2006/relationships/hyperlink" Target="https://ads.google.com/intl/en_us/start/overview-ha/?subid=us-en-ha-awa-bk-c-000!o3%7ECj0KCQjw1_SkBhDwARIsANbGpFsaIzzPm-bK-5zmV8byvkuxqOzpOAySEaxbIbLnbDegCFtDE1s14dAaAr27EALw_wcB%7E137408560317%7Ekwd-94527731%7E17414652933%7E614317010567&amp;gad=1&amp;gclid=Cj0KCQjw1_SkBhDwARIsANbGpFsaIzzPm-bK-5zmV8byvkuxqOzpOAySEaxbIbLnbDegCFtDE1s14dAaAr27EALw_wcB&amp;gclsrc=aw.ds" TargetMode="External"/><Relationship Id="rId219" Type="http://schemas.openxmlformats.org/officeDocument/2006/relationships/image" Target="../media/image113.png"/><Relationship Id="rId220" Type="http://schemas.openxmlformats.org/officeDocument/2006/relationships/hyperlink" Target="https://www.facebook.com/business" TargetMode="External"/><Relationship Id="rId221" Type="http://schemas.openxmlformats.org/officeDocument/2006/relationships/image" Target="../media/image114.png"/><Relationship Id="rId222" Type="http://schemas.openxmlformats.org/officeDocument/2006/relationships/hyperlink" Target="https://business.adobe.com/" TargetMode="External"/><Relationship Id="rId223" Type="http://schemas.openxmlformats.org/officeDocument/2006/relationships/image" Target="../media/image115.jpg"/><Relationship Id="rId224" Type="http://schemas.openxmlformats.org/officeDocument/2006/relationships/hyperlink" Target="https://www.thetradedesk.com/us" TargetMode="External"/><Relationship Id="rId225" Type="http://schemas.openxmlformats.org/officeDocument/2006/relationships/image" Target="../media/image116.png"/><Relationship Id="rId226" Type="http://schemas.openxmlformats.org/officeDocument/2006/relationships/hyperlink" Target="https://www.tiktok.com/business/en" TargetMode="External"/><Relationship Id="rId227" Type="http://schemas.openxmlformats.org/officeDocument/2006/relationships/image" Target="../media/image117.png"/><Relationship Id="rId228" Type="http://schemas.openxmlformats.org/officeDocument/2006/relationships/hyperlink" Target="https://forbusiness.snapchat.com/?_sid=PAID&amp;utm_campaign=US_G_Search_Brand_CoreAlpha-snapchatadsmanager&amp;utm_content=whysnapads2&amp;utm_medium=PAIDB2B&amp;utm_source=GoogleSEM&amp;utm_term=US&amp;gclid=Cj0KCQjw1_SkBhDwARIsANbGpFty_qP40vjGe8LcF8UApi9C640g1RBr6q4h8btQX25_mktNb56XWCYaAgEvEALw_wcB" TargetMode="External"/><Relationship Id="rId229" Type="http://schemas.openxmlformats.org/officeDocument/2006/relationships/image" Target="../media/image118.png"/><Relationship Id="rId230" Type="http://schemas.openxmlformats.org/officeDocument/2006/relationships/hyperlink" Target="https://mastodon.social/explore" TargetMode="External"/><Relationship Id="rId231" Type="http://schemas.openxmlformats.org/officeDocument/2006/relationships/image" Target="../media/image119.png"/><Relationship Id="rId232" Type="http://schemas.openxmlformats.org/officeDocument/2006/relationships/hyperlink" Target="https://about.instagram.com/blog/announcements/threads-instagram-text-feature" TargetMode="External"/><Relationship Id="rId233" Type="http://schemas.openxmlformats.org/officeDocument/2006/relationships/image" Target="../media/image120.png"/><Relationship Id="rId234" Type="http://schemas.openxmlformats.org/officeDocument/2006/relationships/hyperlink" Target="https://thevab.com/signin" TargetMode="External"/><Relationship Id="rId235" Type="http://schemas.openxmlformats.org/officeDocument/2006/relationships/image" Target="../media/image121.png"/><Relationship Id="rId236" Type="http://schemas.openxmlformats.org/officeDocument/2006/relationships/image" Target="../media/image122.png"/><Relationship Id="rId237" Type="http://schemas.openxmlformats.org/officeDocument/2006/relationships/hyperlink" Target="https://thevab.com/insight/social-video-ecosystem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173598" y="3668932"/>
            <a:ext cx="840105" cy="269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11125" marR="132715" indent="127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Online</a:t>
            </a:r>
            <a:r>
              <a:rPr dirty="0" sz="8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Video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Editing 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Tools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2640838" y="1949132"/>
            <a:ext cx="3315335" cy="7075805"/>
            <a:chOff x="2640838" y="1949132"/>
            <a:chExt cx="3315335" cy="7075805"/>
          </a:xfrm>
        </p:grpSpPr>
        <p:pic>
          <p:nvPicPr>
            <p:cNvPr id="4" name="object 4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5420" y="4745736"/>
              <a:ext cx="690371" cy="137160"/>
            </a:xfrm>
            <a:prstGeom prst="rect">
              <a:avLst/>
            </a:prstGeom>
          </p:spPr>
        </p:pic>
        <p:pic>
          <p:nvPicPr>
            <p:cNvPr id="5" name="object 5" descr="">
              <a:hlinkClick r:id="rId4"/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05628" y="4370832"/>
              <a:ext cx="536447" cy="108203"/>
            </a:xfrm>
            <a:prstGeom prst="rect">
              <a:avLst/>
            </a:prstGeom>
          </p:spPr>
        </p:pic>
        <p:pic>
          <p:nvPicPr>
            <p:cNvPr id="6" name="object 6">
              <a:hlinkClick r:id="rId6"/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332476" y="5135880"/>
              <a:ext cx="530351" cy="141732"/>
            </a:xfrm>
            <a:prstGeom prst="rect">
              <a:avLst/>
            </a:prstGeom>
          </p:spPr>
        </p:pic>
        <p:pic>
          <p:nvPicPr>
            <p:cNvPr id="7" name="object 7" descr="">
              <a:hlinkClick r:id="rId8"/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95316" y="4925568"/>
              <a:ext cx="547115" cy="155447"/>
            </a:xfrm>
            <a:prstGeom prst="rect">
              <a:avLst/>
            </a:prstGeom>
          </p:spPr>
        </p:pic>
        <p:pic>
          <p:nvPicPr>
            <p:cNvPr id="8" name="object 8">
              <a:hlinkClick r:id="rId10"/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204460" y="4509516"/>
              <a:ext cx="601979" cy="193547"/>
            </a:xfrm>
            <a:prstGeom prst="rect">
              <a:avLst/>
            </a:prstGeom>
          </p:spPr>
        </p:pic>
        <p:pic>
          <p:nvPicPr>
            <p:cNvPr id="9" name="object 9">
              <a:hlinkClick r:id="rId12"/>
            </p:cNvPr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257800" y="3950208"/>
              <a:ext cx="643127" cy="144779"/>
            </a:xfrm>
            <a:prstGeom prst="rect">
              <a:avLst/>
            </a:prstGeom>
          </p:spPr>
        </p:pic>
        <p:pic>
          <p:nvPicPr>
            <p:cNvPr id="10" name="object 10">
              <a:hlinkClick r:id="rId14"/>
            </p:cNvPr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204460" y="4131564"/>
              <a:ext cx="583691" cy="196595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889395" y="1965960"/>
              <a:ext cx="0" cy="6882130"/>
            </a:xfrm>
            <a:custGeom>
              <a:avLst/>
              <a:gdLst/>
              <a:ahLst/>
              <a:cxnLst/>
              <a:rect l="l" t="t" r="r" b="b"/>
              <a:pathLst>
                <a:path w="0" h="6882130">
                  <a:moveTo>
                    <a:pt x="0" y="0"/>
                  </a:moveTo>
                  <a:lnTo>
                    <a:pt x="0" y="6882130"/>
                  </a:lnTo>
                </a:path>
              </a:pathLst>
            </a:custGeom>
            <a:ln w="33451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3872669" y="9016238"/>
              <a:ext cx="33655" cy="0"/>
            </a:xfrm>
            <a:custGeom>
              <a:avLst/>
              <a:gdLst/>
              <a:ahLst/>
              <a:cxnLst/>
              <a:rect l="l" t="t" r="r" b="b"/>
              <a:pathLst>
                <a:path w="33654" h="0">
                  <a:moveTo>
                    <a:pt x="0" y="0"/>
                  </a:moveTo>
                  <a:lnTo>
                    <a:pt x="33451" y="0"/>
                  </a:lnTo>
                </a:path>
              </a:pathLst>
            </a:custGeom>
            <a:ln w="16256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47188" y="4562859"/>
              <a:ext cx="2478405" cy="1690370"/>
            </a:xfrm>
            <a:custGeom>
              <a:avLst/>
              <a:gdLst/>
              <a:ahLst/>
              <a:cxnLst/>
              <a:rect l="l" t="t" r="r" b="b"/>
              <a:pathLst>
                <a:path w="2478404" h="1690370">
                  <a:moveTo>
                    <a:pt x="2358351" y="0"/>
                  </a:moveTo>
                  <a:lnTo>
                    <a:pt x="119672" y="0"/>
                  </a:lnTo>
                  <a:lnTo>
                    <a:pt x="73091" y="9404"/>
                  </a:lnTo>
                  <a:lnTo>
                    <a:pt x="35052" y="35052"/>
                  </a:lnTo>
                  <a:lnTo>
                    <a:pt x="9404" y="73091"/>
                  </a:lnTo>
                  <a:lnTo>
                    <a:pt x="0" y="119672"/>
                  </a:lnTo>
                  <a:lnTo>
                    <a:pt x="0" y="1570431"/>
                  </a:lnTo>
                  <a:lnTo>
                    <a:pt x="9404" y="1617019"/>
                  </a:lnTo>
                  <a:lnTo>
                    <a:pt x="35052" y="1655062"/>
                  </a:lnTo>
                  <a:lnTo>
                    <a:pt x="73091" y="1680711"/>
                  </a:lnTo>
                  <a:lnTo>
                    <a:pt x="119672" y="1690115"/>
                  </a:lnTo>
                  <a:lnTo>
                    <a:pt x="2358351" y="1690115"/>
                  </a:lnTo>
                  <a:lnTo>
                    <a:pt x="2404932" y="1680711"/>
                  </a:lnTo>
                  <a:lnTo>
                    <a:pt x="2442972" y="1655062"/>
                  </a:lnTo>
                  <a:lnTo>
                    <a:pt x="2468619" y="1617019"/>
                  </a:lnTo>
                  <a:lnTo>
                    <a:pt x="2478024" y="1570431"/>
                  </a:lnTo>
                  <a:lnTo>
                    <a:pt x="2478024" y="119672"/>
                  </a:lnTo>
                  <a:lnTo>
                    <a:pt x="2468619" y="73091"/>
                  </a:lnTo>
                  <a:lnTo>
                    <a:pt x="2442972" y="35052"/>
                  </a:lnTo>
                  <a:lnTo>
                    <a:pt x="2404932" y="9404"/>
                  </a:lnTo>
                  <a:lnTo>
                    <a:pt x="23583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47188" y="4562859"/>
              <a:ext cx="2478405" cy="1690370"/>
            </a:xfrm>
            <a:custGeom>
              <a:avLst/>
              <a:gdLst/>
              <a:ahLst/>
              <a:cxnLst/>
              <a:rect l="l" t="t" r="r" b="b"/>
              <a:pathLst>
                <a:path w="2478404" h="1690370">
                  <a:moveTo>
                    <a:pt x="0" y="119672"/>
                  </a:moveTo>
                  <a:lnTo>
                    <a:pt x="9404" y="73091"/>
                  </a:lnTo>
                  <a:lnTo>
                    <a:pt x="35052" y="35052"/>
                  </a:lnTo>
                  <a:lnTo>
                    <a:pt x="73091" y="9404"/>
                  </a:lnTo>
                  <a:lnTo>
                    <a:pt x="119672" y="0"/>
                  </a:lnTo>
                  <a:lnTo>
                    <a:pt x="2358351" y="0"/>
                  </a:lnTo>
                  <a:lnTo>
                    <a:pt x="2404932" y="9404"/>
                  </a:lnTo>
                  <a:lnTo>
                    <a:pt x="2442972" y="35052"/>
                  </a:lnTo>
                  <a:lnTo>
                    <a:pt x="2468619" y="73091"/>
                  </a:lnTo>
                  <a:lnTo>
                    <a:pt x="2478024" y="119672"/>
                  </a:lnTo>
                  <a:lnTo>
                    <a:pt x="2478024" y="1570431"/>
                  </a:lnTo>
                  <a:lnTo>
                    <a:pt x="2468619" y="1617019"/>
                  </a:lnTo>
                  <a:lnTo>
                    <a:pt x="2442972" y="1655062"/>
                  </a:lnTo>
                  <a:lnTo>
                    <a:pt x="2404932" y="1680711"/>
                  </a:lnTo>
                  <a:lnTo>
                    <a:pt x="2358351" y="1690115"/>
                  </a:lnTo>
                  <a:lnTo>
                    <a:pt x="119672" y="1690115"/>
                  </a:lnTo>
                  <a:lnTo>
                    <a:pt x="73091" y="1680711"/>
                  </a:lnTo>
                  <a:lnTo>
                    <a:pt x="35052" y="1655062"/>
                  </a:lnTo>
                  <a:lnTo>
                    <a:pt x="9404" y="1617019"/>
                  </a:lnTo>
                  <a:lnTo>
                    <a:pt x="0" y="1570431"/>
                  </a:lnTo>
                  <a:lnTo>
                    <a:pt x="0" y="119672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327619" y="5310397"/>
            <a:ext cx="111633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b="1">
                <a:solidFill>
                  <a:srgbClr val="1B1363"/>
                </a:solidFill>
                <a:latin typeface="Arial"/>
                <a:cs typeface="Arial"/>
              </a:rPr>
              <a:t>Content</a:t>
            </a:r>
            <a:r>
              <a:rPr dirty="0" sz="105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1B1363"/>
                </a:solidFill>
                <a:latin typeface="Arial"/>
                <a:cs typeface="Arial"/>
              </a:rPr>
              <a:t>Creators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2718561" y="4600704"/>
            <a:ext cx="2349500" cy="1616075"/>
            <a:chOff x="2718561" y="4600704"/>
            <a:chExt cx="2349500" cy="1616075"/>
          </a:xfrm>
        </p:grpSpPr>
        <p:sp>
          <p:nvSpPr>
            <p:cNvPr id="17" name="object 17" descr=""/>
            <p:cNvSpPr/>
            <p:nvPr/>
          </p:nvSpPr>
          <p:spPr>
            <a:xfrm>
              <a:off x="2731007" y="4610102"/>
              <a:ext cx="1114425" cy="670560"/>
            </a:xfrm>
            <a:custGeom>
              <a:avLst/>
              <a:gdLst/>
              <a:ahLst/>
              <a:cxnLst/>
              <a:rect l="l" t="t" r="r" b="b"/>
              <a:pathLst>
                <a:path w="1114425" h="670560">
                  <a:moveTo>
                    <a:pt x="1002284" y="0"/>
                  </a:moveTo>
                  <a:lnTo>
                    <a:pt x="111760" y="0"/>
                  </a:lnTo>
                  <a:lnTo>
                    <a:pt x="68258" y="8782"/>
                  </a:lnTo>
                  <a:lnTo>
                    <a:pt x="32734" y="32734"/>
                  </a:lnTo>
                  <a:lnTo>
                    <a:pt x="8782" y="68258"/>
                  </a:lnTo>
                  <a:lnTo>
                    <a:pt x="0" y="111760"/>
                  </a:lnTo>
                  <a:lnTo>
                    <a:pt x="0" y="558800"/>
                  </a:lnTo>
                  <a:lnTo>
                    <a:pt x="8782" y="602301"/>
                  </a:lnTo>
                  <a:lnTo>
                    <a:pt x="32734" y="637825"/>
                  </a:lnTo>
                  <a:lnTo>
                    <a:pt x="68258" y="661777"/>
                  </a:lnTo>
                  <a:lnTo>
                    <a:pt x="111760" y="670560"/>
                  </a:lnTo>
                  <a:lnTo>
                    <a:pt x="1002284" y="670560"/>
                  </a:lnTo>
                  <a:lnTo>
                    <a:pt x="1045785" y="661777"/>
                  </a:lnTo>
                  <a:lnTo>
                    <a:pt x="1081309" y="637825"/>
                  </a:lnTo>
                  <a:lnTo>
                    <a:pt x="1105261" y="602301"/>
                  </a:lnTo>
                  <a:lnTo>
                    <a:pt x="1114044" y="558800"/>
                  </a:lnTo>
                  <a:lnTo>
                    <a:pt x="1114044" y="111760"/>
                  </a:lnTo>
                  <a:lnTo>
                    <a:pt x="1105261" y="68258"/>
                  </a:lnTo>
                  <a:lnTo>
                    <a:pt x="1081309" y="32734"/>
                  </a:lnTo>
                  <a:lnTo>
                    <a:pt x="1045785" y="8782"/>
                  </a:lnTo>
                  <a:lnTo>
                    <a:pt x="100228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731007" y="4610102"/>
              <a:ext cx="1114425" cy="670560"/>
            </a:xfrm>
            <a:custGeom>
              <a:avLst/>
              <a:gdLst/>
              <a:ahLst/>
              <a:cxnLst/>
              <a:rect l="l" t="t" r="r" b="b"/>
              <a:pathLst>
                <a:path w="1114425" h="670560">
                  <a:moveTo>
                    <a:pt x="0" y="111760"/>
                  </a:moveTo>
                  <a:lnTo>
                    <a:pt x="8782" y="68258"/>
                  </a:lnTo>
                  <a:lnTo>
                    <a:pt x="32734" y="32734"/>
                  </a:lnTo>
                  <a:lnTo>
                    <a:pt x="68258" y="8782"/>
                  </a:lnTo>
                  <a:lnTo>
                    <a:pt x="111760" y="0"/>
                  </a:lnTo>
                  <a:lnTo>
                    <a:pt x="1002284" y="0"/>
                  </a:lnTo>
                  <a:lnTo>
                    <a:pt x="1045785" y="8782"/>
                  </a:lnTo>
                  <a:lnTo>
                    <a:pt x="1081309" y="32734"/>
                  </a:lnTo>
                  <a:lnTo>
                    <a:pt x="1105261" y="68258"/>
                  </a:lnTo>
                  <a:lnTo>
                    <a:pt x="1114044" y="111760"/>
                  </a:lnTo>
                  <a:lnTo>
                    <a:pt x="1114044" y="558800"/>
                  </a:lnTo>
                  <a:lnTo>
                    <a:pt x="1105261" y="602301"/>
                  </a:lnTo>
                  <a:lnTo>
                    <a:pt x="1081309" y="637825"/>
                  </a:lnTo>
                  <a:lnTo>
                    <a:pt x="1045785" y="661777"/>
                  </a:lnTo>
                  <a:lnTo>
                    <a:pt x="1002284" y="670560"/>
                  </a:lnTo>
                  <a:lnTo>
                    <a:pt x="111760" y="670560"/>
                  </a:lnTo>
                  <a:lnTo>
                    <a:pt x="68258" y="661777"/>
                  </a:lnTo>
                  <a:lnTo>
                    <a:pt x="32734" y="637825"/>
                  </a:lnTo>
                  <a:lnTo>
                    <a:pt x="8782" y="602301"/>
                  </a:lnTo>
                  <a:lnTo>
                    <a:pt x="0" y="558800"/>
                  </a:lnTo>
                  <a:lnTo>
                    <a:pt x="0" y="111760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3944111" y="4607054"/>
              <a:ext cx="1111250" cy="680085"/>
            </a:xfrm>
            <a:custGeom>
              <a:avLst/>
              <a:gdLst/>
              <a:ahLst/>
              <a:cxnLst/>
              <a:rect l="l" t="t" r="r" b="b"/>
              <a:pathLst>
                <a:path w="1111250" h="680085">
                  <a:moveTo>
                    <a:pt x="997712" y="0"/>
                  </a:moveTo>
                  <a:lnTo>
                    <a:pt x="113284" y="0"/>
                  </a:lnTo>
                  <a:lnTo>
                    <a:pt x="69190" y="8903"/>
                  </a:lnTo>
                  <a:lnTo>
                    <a:pt x="33181" y="33181"/>
                  </a:lnTo>
                  <a:lnTo>
                    <a:pt x="8903" y="69190"/>
                  </a:lnTo>
                  <a:lnTo>
                    <a:pt x="0" y="113284"/>
                  </a:lnTo>
                  <a:lnTo>
                    <a:pt x="0" y="566420"/>
                  </a:lnTo>
                  <a:lnTo>
                    <a:pt x="8903" y="610513"/>
                  </a:lnTo>
                  <a:lnTo>
                    <a:pt x="33181" y="646522"/>
                  </a:lnTo>
                  <a:lnTo>
                    <a:pt x="69190" y="670800"/>
                  </a:lnTo>
                  <a:lnTo>
                    <a:pt x="113284" y="679704"/>
                  </a:lnTo>
                  <a:lnTo>
                    <a:pt x="997712" y="679704"/>
                  </a:lnTo>
                  <a:lnTo>
                    <a:pt x="1041805" y="670800"/>
                  </a:lnTo>
                  <a:lnTo>
                    <a:pt x="1077814" y="646522"/>
                  </a:lnTo>
                  <a:lnTo>
                    <a:pt x="1102092" y="610513"/>
                  </a:lnTo>
                  <a:lnTo>
                    <a:pt x="1110996" y="566420"/>
                  </a:lnTo>
                  <a:lnTo>
                    <a:pt x="1110996" y="113284"/>
                  </a:lnTo>
                  <a:lnTo>
                    <a:pt x="1102092" y="69190"/>
                  </a:lnTo>
                  <a:lnTo>
                    <a:pt x="1077814" y="33181"/>
                  </a:lnTo>
                  <a:lnTo>
                    <a:pt x="1041805" y="8903"/>
                  </a:lnTo>
                  <a:lnTo>
                    <a:pt x="9977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3944111" y="4607054"/>
              <a:ext cx="1111250" cy="680085"/>
            </a:xfrm>
            <a:custGeom>
              <a:avLst/>
              <a:gdLst/>
              <a:ahLst/>
              <a:cxnLst/>
              <a:rect l="l" t="t" r="r" b="b"/>
              <a:pathLst>
                <a:path w="1111250" h="680085">
                  <a:moveTo>
                    <a:pt x="0" y="113284"/>
                  </a:moveTo>
                  <a:lnTo>
                    <a:pt x="8903" y="69190"/>
                  </a:lnTo>
                  <a:lnTo>
                    <a:pt x="33181" y="33181"/>
                  </a:lnTo>
                  <a:lnTo>
                    <a:pt x="69190" y="8903"/>
                  </a:lnTo>
                  <a:lnTo>
                    <a:pt x="113284" y="0"/>
                  </a:lnTo>
                  <a:lnTo>
                    <a:pt x="997712" y="0"/>
                  </a:lnTo>
                  <a:lnTo>
                    <a:pt x="1041805" y="8903"/>
                  </a:lnTo>
                  <a:lnTo>
                    <a:pt x="1077814" y="33181"/>
                  </a:lnTo>
                  <a:lnTo>
                    <a:pt x="1102092" y="69190"/>
                  </a:lnTo>
                  <a:lnTo>
                    <a:pt x="1110996" y="113284"/>
                  </a:lnTo>
                  <a:lnTo>
                    <a:pt x="1110996" y="566420"/>
                  </a:lnTo>
                  <a:lnTo>
                    <a:pt x="1102092" y="610513"/>
                  </a:lnTo>
                  <a:lnTo>
                    <a:pt x="1077814" y="646522"/>
                  </a:lnTo>
                  <a:lnTo>
                    <a:pt x="1041805" y="670800"/>
                  </a:lnTo>
                  <a:lnTo>
                    <a:pt x="997712" y="679704"/>
                  </a:lnTo>
                  <a:lnTo>
                    <a:pt x="113284" y="679704"/>
                  </a:lnTo>
                  <a:lnTo>
                    <a:pt x="69190" y="670800"/>
                  </a:lnTo>
                  <a:lnTo>
                    <a:pt x="33181" y="646522"/>
                  </a:lnTo>
                  <a:lnTo>
                    <a:pt x="8903" y="610513"/>
                  </a:lnTo>
                  <a:lnTo>
                    <a:pt x="0" y="566420"/>
                  </a:lnTo>
                  <a:lnTo>
                    <a:pt x="0" y="113284"/>
                  </a:lnTo>
                  <a:close/>
                </a:path>
              </a:pathLst>
            </a:custGeom>
            <a:ln w="12700">
              <a:solidFill>
                <a:srgbClr val="162C51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2724911" y="5522978"/>
              <a:ext cx="1108075" cy="684530"/>
            </a:xfrm>
            <a:custGeom>
              <a:avLst/>
              <a:gdLst/>
              <a:ahLst/>
              <a:cxnLst/>
              <a:rect l="l" t="t" r="r" b="b"/>
              <a:pathLst>
                <a:path w="1108075" h="684529">
                  <a:moveTo>
                    <a:pt x="993902" y="0"/>
                  </a:moveTo>
                  <a:lnTo>
                    <a:pt x="114046" y="0"/>
                  </a:lnTo>
                  <a:lnTo>
                    <a:pt x="69656" y="8961"/>
                  </a:lnTo>
                  <a:lnTo>
                    <a:pt x="33405" y="33401"/>
                  </a:lnTo>
                  <a:lnTo>
                    <a:pt x="8963" y="69651"/>
                  </a:lnTo>
                  <a:lnTo>
                    <a:pt x="0" y="114046"/>
                  </a:lnTo>
                  <a:lnTo>
                    <a:pt x="0" y="570230"/>
                  </a:lnTo>
                  <a:lnTo>
                    <a:pt x="8963" y="614619"/>
                  </a:lnTo>
                  <a:lnTo>
                    <a:pt x="33405" y="650870"/>
                  </a:lnTo>
                  <a:lnTo>
                    <a:pt x="69656" y="675312"/>
                  </a:lnTo>
                  <a:lnTo>
                    <a:pt x="114046" y="684276"/>
                  </a:lnTo>
                  <a:lnTo>
                    <a:pt x="993902" y="684276"/>
                  </a:lnTo>
                  <a:lnTo>
                    <a:pt x="1038291" y="675312"/>
                  </a:lnTo>
                  <a:lnTo>
                    <a:pt x="1074542" y="650870"/>
                  </a:lnTo>
                  <a:lnTo>
                    <a:pt x="1098984" y="614619"/>
                  </a:lnTo>
                  <a:lnTo>
                    <a:pt x="1107948" y="570230"/>
                  </a:lnTo>
                  <a:lnTo>
                    <a:pt x="1107948" y="114046"/>
                  </a:lnTo>
                  <a:lnTo>
                    <a:pt x="1098984" y="69651"/>
                  </a:lnTo>
                  <a:lnTo>
                    <a:pt x="1074542" y="33401"/>
                  </a:lnTo>
                  <a:lnTo>
                    <a:pt x="1038291" y="8961"/>
                  </a:lnTo>
                  <a:lnTo>
                    <a:pt x="9939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2724911" y="5522978"/>
              <a:ext cx="1108075" cy="684530"/>
            </a:xfrm>
            <a:custGeom>
              <a:avLst/>
              <a:gdLst/>
              <a:ahLst/>
              <a:cxnLst/>
              <a:rect l="l" t="t" r="r" b="b"/>
              <a:pathLst>
                <a:path w="1108075" h="684529">
                  <a:moveTo>
                    <a:pt x="0" y="114046"/>
                  </a:moveTo>
                  <a:lnTo>
                    <a:pt x="8963" y="69651"/>
                  </a:lnTo>
                  <a:lnTo>
                    <a:pt x="33405" y="33401"/>
                  </a:lnTo>
                  <a:lnTo>
                    <a:pt x="69656" y="8961"/>
                  </a:lnTo>
                  <a:lnTo>
                    <a:pt x="114046" y="0"/>
                  </a:lnTo>
                  <a:lnTo>
                    <a:pt x="993902" y="0"/>
                  </a:lnTo>
                  <a:lnTo>
                    <a:pt x="1038291" y="8961"/>
                  </a:lnTo>
                  <a:lnTo>
                    <a:pt x="1074542" y="33401"/>
                  </a:lnTo>
                  <a:lnTo>
                    <a:pt x="1098984" y="69651"/>
                  </a:lnTo>
                  <a:lnTo>
                    <a:pt x="1107948" y="114046"/>
                  </a:lnTo>
                  <a:lnTo>
                    <a:pt x="1107948" y="570230"/>
                  </a:lnTo>
                  <a:lnTo>
                    <a:pt x="1098984" y="614619"/>
                  </a:lnTo>
                  <a:lnTo>
                    <a:pt x="1074542" y="650870"/>
                  </a:lnTo>
                  <a:lnTo>
                    <a:pt x="1038291" y="675312"/>
                  </a:lnTo>
                  <a:lnTo>
                    <a:pt x="993902" y="684276"/>
                  </a:lnTo>
                  <a:lnTo>
                    <a:pt x="114046" y="684276"/>
                  </a:lnTo>
                  <a:lnTo>
                    <a:pt x="69656" y="675312"/>
                  </a:lnTo>
                  <a:lnTo>
                    <a:pt x="33405" y="650870"/>
                  </a:lnTo>
                  <a:lnTo>
                    <a:pt x="8963" y="614619"/>
                  </a:lnTo>
                  <a:lnTo>
                    <a:pt x="0" y="570230"/>
                  </a:lnTo>
                  <a:lnTo>
                    <a:pt x="0" y="114046"/>
                  </a:lnTo>
                  <a:close/>
                </a:path>
              </a:pathLst>
            </a:custGeom>
            <a:ln w="12699">
              <a:solidFill>
                <a:srgbClr val="001F5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3953255" y="5522977"/>
              <a:ext cx="1108075" cy="687705"/>
            </a:xfrm>
            <a:custGeom>
              <a:avLst/>
              <a:gdLst/>
              <a:ahLst/>
              <a:cxnLst/>
              <a:rect l="l" t="t" r="r" b="b"/>
              <a:pathLst>
                <a:path w="1108075" h="687704">
                  <a:moveTo>
                    <a:pt x="993394" y="0"/>
                  </a:moveTo>
                  <a:lnTo>
                    <a:pt x="114554" y="0"/>
                  </a:lnTo>
                  <a:lnTo>
                    <a:pt x="69962" y="9001"/>
                  </a:lnTo>
                  <a:lnTo>
                    <a:pt x="33550" y="33550"/>
                  </a:lnTo>
                  <a:lnTo>
                    <a:pt x="9001" y="69962"/>
                  </a:lnTo>
                  <a:lnTo>
                    <a:pt x="0" y="114553"/>
                  </a:lnTo>
                  <a:lnTo>
                    <a:pt x="0" y="572769"/>
                  </a:lnTo>
                  <a:lnTo>
                    <a:pt x="9001" y="617356"/>
                  </a:lnTo>
                  <a:lnTo>
                    <a:pt x="33550" y="653769"/>
                  </a:lnTo>
                  <a:lnTo>
                    <a:pt x="69962" y="678320"/>
                  </a:lnTo>
                  <a:lnTo>
                    <a:pt x="114554" y="687323"/>
                  </a:lnTo>
                  <a:lnTo>
                    <a:pt x="993394" y="687323"/>
                  </a:lnTo>
                  <a:lnTo>
                    <a:pt x="1037985" y="678320"/>
                  </a:lnTo>
                  <a:lnTo>
                    <a:pt x="1074397" y="653769"/>
                  </a:lnTo>
                  <a:lnTo>
                    <a:pt x="1098946" y="617356"/>
                  </a:lnTo>
                  <a:lnTo>
                    <a:pt x="1107948" y="572769"/>
                  </a:lnTo>
                  <a:lnTo>
                    <a:pt x="1107948" y="114553"/>
                  </a:lnTo>
                  <a:lnTo>
                    <a:pt x="1098946" y="69962"/>
                  </a:lnTo>
                  <a:lnTo>
                    <a:pt x="1074397" y="33550"/>
                  </a:lnTo>
                  <a:lnTo>
                    <a:pt x="1037985" y="9001"/>
                  </a:lnTo>
                  <a:lnTo>
                    <a:pt x="99339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3953255" y="5522977"/>
              <a:ext cx="1108075" cy="687705"/>
            </a:xfrm>
            <a:custGeom>
              <a:avLst/>
              <a:gdLst/>
              <a:ahLst/>
              <a:cxnLst/>
              <a:rect l="l" t="t" r="r" b="b"/>
              <a:pathLst>
                <a:path w="1108075" h="687704">
                  <a:moveTo>
                    <a:pt x="0" y="114553"/>
                  </a:moveTo>
                  <a:lnTo>
                    <a:pt x="9001" y="69962"/>
                  </a:lnTo>
                  <a:lnTo>
                    <a:pt x="33550" y="33550"/>
                  </a:lnTo>
                  <a:lnTo>
                    <a:pt x="69962" y="9001"/>
                  </a:lnTo>
                  <a:lnTo>
                    <a:pt x="114554" y="0"/>
                  </a:lnTo>
                  <a:lnTo>
                    <a:pt x="993394" y="0"/>
                  </a:lnTo>
                  <a:lnTo>
                    <a:pt x="1037985" y="9001"/>
                  </a:lnTo>
                  <a:lnTo>
                    <a:pt x="1074397" y="33550"/>
                  </a:lnTo>
                  <a:lnTo>
                    <a:pt x="1098946" y="69962"/>
                  </a:lnTo>
                  <a:lnTo>
                    <a:pt x="1107948" y="114553"/>
                  </a:lnTo>
                  <a:lnTo>
                    <a:pt x="1107948" y="572769"/>
                  </a:lnTo>
                  <a:lnTo>
                    <a:pt x="1098946" y="617356"/>
                  </a:lnTo>
                  <a:lnTo>
                    <a:pt x="1074397" y="653769"/>
                  </a:lnTo>
                  <a:lnTo>
                    <a:pt x="1037985" y="678320"/>
                  </a:lnTo>
                  <a:lnTo>
                    <a:pt x="993394" y="687323"/>
                  </a:lnTo>
                  <a:lnTo>
                    <a:pt x="114554" y="687323"/>
                  </a:lnTo>
                  <a:lnTo>
                    <a:pt x="69962" y="678320"/>
                  </a:lnTo>
                  <a:lnTo>
                    <a:pt x="33550" y="653769"/>
                  </a:lnTo>
                  <a:lnTo>
                    <a:pt x="9001" y="617356"/>
                  </a:lnTo>
                  <a:lnTo>
                    <a:pt x="0" y="572769"/>
                  </a:lnTo>
                  <a:lnTo>
                    <a:pt x="0" y="114553"/>
                  </a:lnTo>
                  <a:close/>
                </a:path>
              </a:pathLst>
            </a:custGeom>
            <a:ln w="12700">
              <a:solidFill>
                <a:srgbClr val="001F5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/>
          <p:nvPr/>
        </p:nvSpPr>
        <p:spPr>
          <a:xfrm>
            <a:off x="545768" y="2011704"/>
            <a:ext cx="206184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Platforms</a:t>
            </a:r>
            <a:r>
              <a:rPr dirty="0" sz="14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14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Networks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286670" y="1989950"/>
            <a:ext cx="296227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Content</a:t>
            </a:r>
            <a:r>
              <a:rPr dirty="0" sz="14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Creation</a:t>
            </a:r>
            <a:r>
              <a:rPr dirty="0" sz="1400" spc="-6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14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Management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4930005" y="8555608"/>
            <a:ext cx="230441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Analytics</a:t>
            </a:r>
            <a:r>
              <a:rPr dirty="0" sz="14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1400" spc="-7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Optimization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8" name="object 28" descr=""/>
          <p:cNvSpPr/>
          <p:nvPr/>
        </p:nvSpPr>
        <p:spPr>
          <a:xfrm>
            <a:off x="281940" y="1805939"/>
            <a:ext cx="7208520" cy="7202170"/>
          </a:xfrm>
          <a:custGeom>
            <a:avLst/>
            <a:gdLst/>
            <a:ahLst/>
            <a:cxnLst/>
            <a:rect l="l" t="t" r="r" b="b"/>
            <a:pathLst>
              <a:path w="7208520" h="7202170">
                <a:moveTo>
                  <a:pt x="7208520" y="0"/>
                </a:moveTo>
                <a:lnTo>
                  <a:pt x="0" y="0"/>
                </a:lnTo>
                <a:lnTo>
                  <a:pt x="0" y="160020"/>
                </a:lnTo>
                <a:lnTo>
                  <a:pt x="0" y="7042150"/>
                </a:lnTo>
                <a:lnTo>
                  <a:pt x="0" y="7202170"/>
                </a:lnTo>
                <a:lnTo>
                  <a:pt x="7208520" y="7202170"/>
                </a:lnTo>
                <a:lnTo>
                  <a:pt x="7208520" y="7042239"/>
                </a:lnTo>
                <a:lnTo>
                  <a:pt x="7208520" y="160172"/>
                </a:lnTo>
                <a:lnTo>
                  <a:pt x="7048347" y="160172"/>
                </a:lnTo>
                <a:lnTo>
                  <a:pt x="7048347" y="7042150"/>
                </a:lnTo>
                <a:lnTo>
                  <a:pt x="160185" y="7042150"/>
                </a:lnTo>
                <a:lnTo>
                  <a:pt x="160185" y="160020"/>
                </a:lnTo>
                <a:lnTo>
                  <a:pt x="7208520" y="160020"/>
                </a:lnTo>
                <a:lnTo>
                  <a:pt x="7208520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85313" y="439518"/>
            <a:ext cx="5452110" cy="1540510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marL="29845">
              <a:lnSpc>
                <a:spcPct val="100000"/>
              </a:lnSpc>
              <a:spcBef>
                <a:spcPts val="760"/>
              </a:spcBef>
            </a:pPr>
            <a:r>
              <a:rPr dirty="0" u="sng" sz="20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U.S.</a:t>
            </a:r>
            <a:r>
              <a:rPr dirty="0" u="sng" sz="2000" spc="-6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Social</a:t>
            </a:r>
            <a:r>
              <a:rPr dirty="0" u="sng" sz="2000" spc="-75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Video</a:t>
            </a:r>
            <a:r>
              <a:rPr dirty="0" u="sng" sz="2000" spc="-5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2000" spc="-1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Ecosystem</a:t>
            </a:r>
            <a:endParaRPr sz="2000">
              <a:latin typeface="Arial"/>
              <a:cs typeface="Arial"/>
            </a:endParaRPr>
          </a:p>
          <a:p>
            <a:pPr marL="12700" marR="5080">
              <a:lnSpc>
                <a:spcPct val="107100"/>
              </a:lnSpc>
              <a:spcBef>
                <a:spcPts val="340"/>
              </a:spcBef>
            </a:pP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14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social</a:t>
            </a:r>
            <a:r>
              <a:rPr dirty="0" sz="14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14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ecosystem</a:t>
            </a:r>
            <a:r>
              <a:rPr dirty="0" sz="14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14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continually</a:t>
            </a:r>
            <a:r>
              <a:rPr dirty="0" sz="14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evolving</a:t>
            </a:r>
            <a:r>
              <a:rPr dirty="0" sz="14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as</a:t>
            </a:r>
            <a:r>
              <a:rPr dirty="0" sz="14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new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platforms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emerge,</a:t>
            </a:r>
            <a:r>
              <a:rPr dirty="0" sz="14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existing</a:t>
            </a:r>
            <a:r>
              <a:rPr dirty="0" sz="1400" spc="7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platforms expand</a:t>
            </a:r>
            <a:r>
              <a:rPr dirty="0" sz="1400" spc="8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1400" spc="9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consumer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behaviors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change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400">
              <a:latin typeface="Arial"/>
              <a:cs typeface="Arial"/>
            </a:endParaRPr>
          </a:p>
          <a:p>
            <a:pPr marL="3511550">
              <a:lnSpc>
                <a:spcPct val="100000"/>
              </a:lnSpc>
            </a:pPr>
            <a:r>
              <a:rPr dirty="0" sz="1200" spc="-10" b="1">
                <a:solidFill>
                  <a:srgbClr val="1B1363"/>
                </a:solidFill>
                <a:latin typeface="Arial"/>
                <a:cs typeface="Arial"/>
              </a:rPr>
              <a:t>Viewers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2646045" y="8158353"/>
            <a:ext cx="1162050" cy="235585"/>
            <a:chOff x="2646045" y="8158353"/>
            <a:chExt cx="1162050" cy="235585"/>
          </a:xfrm>
        </p:grpSpPr>
        <p:sp>
          <p:nvSpPr>
            <p:cNvPr id="31" name="object 31" descr=""/>
            <p:cNvSpPr/>
            <p:nvPr/>
          </p:nvSpPr>
          <p:spPr>
            <a:xfrm>
              <a:off x="2655570" y="8167878"/>
              <a:ext cx="1143000" cy="216535"/>
            </a:xfrm>
            <a:custGeom>
              <a:avLst/>
              <a:gdLst/>
              <a:ahLst/>
              <a:cxnLst/>
              <a:rect l="l" t="t" r="r" b="b"/>
              <a:pathLst>
                <a:path w="1143000" h="216534">
                  <a:moveTo>
                    <a:pt x="1143000" y="0"/>
                  </a:moveTo>
                  <a:lnTo>
                    <a:pt x="0" y="0"/>
                  </a:lnTo>
                  <a:lnTo>
                    <a:pt x="0" y="216407"/>
                  </a:lnTo>
                  <a:lnTo>
                    <a:pt x="1143000" y="216407"/>
                  </a:lnTo>
                  <a:lnTo>
                    <a:pt x="1143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2655570" y="8167878"/>
              <a:ext cx="1143000" cy="216535"/>
            </a:xfrm>
            <a:custGeom>
              <a:avLst/>
              <a:gdLst/>
              <a:ahLst/>
              <a:cxnLst/>
              <a:rect l="l" t="t" r="r" b="b"/>
              <a:pathLst>
                <a:path w="1143000" h="216534">
                  <a:moveTo>
                    <a:pt x="0" y="0"/>
                  </a:moveTo>
                  <a:lnTo>
                    <a:pt x="1143000" y="0"/>
                  </a:lnTo>
                  <a:lnTo>
                    <a:pt x="1143000" y="216407"/>
                  </a:lnTo>
                  <a:lnTo>
                    <a:pt x="0" y="216407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1B136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3" name="object 33" descr=""/>
          <p:cNvSpPr txBox="1"/>
          <p:nvPr/>
        </p:nvSpPr>
        <p:spPr>
          <a:xfrm>
            <a:off x="3047818" y="8196318"/>
            <a:ext cx="35433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Brands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34" name="object 34" descr=""/>
          <p:cNvGrpSpPr/>
          <p:nvPr/>
        </p:nvGrpSpPr>
        <p:grpSpPr>
          <a:xfrm>
            <a:off x="456056" y="6867525"/>
            <a:ext cx="950594" cy="327025"/>
            <a:chOff x="456056" y="6867525"/>
            <a:chExt cx="950594" cy="327025"/>
          </a:xfrm>
        </p:grpSpPr>
        <p:sp>
          <p:nvSpPr>
            <p:cNvPr id="35" name="object 35" descr=""/>
            <p:cNvSpPr/>
            <p:nvPr/>
          </p:nvSpPr>
          <p:spPr>
            <a:xfrm>
              <a:off x="465581" y="6877050"/>
              <a:ext cx="931544" cy="307975"/>
            </a:xfrm>
            <a:custGeom>
              <a:avLst/>
              <a:gdLst/>
              <a:ahLst/>
              <a:cxnLst/>
              <a:rect l="l" t="t" r="r" b="b"/>
              <a:pathLst>
                <a:path w="931544" h="307975">
                  <a:moveTo>
                    <a:pt x="931163" y="0"/>
                  </a:moveTo>
                  <a:lnTo>
                    <a:pt x="0" y="0"/>
                  </a:lnTo>
                  <a:lnTo>
                    <a:pt x="0" y="307848"/>
                  </a:lnTo>
                  <a:lnTo>
                    <a:pt x="931163" y="307848"/>
                  </a:lnTo>
                  <a:lnTo>
                    <a:pt x="93116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465581" y="6877050"/>
              <a:ext cx="931544" cy="307975"/>
            </a:xfrm>
            <a:custGeom>
              <a:avLst/>
              <a:gdLst/>
              <a:ahLst/>
              <a:cxnLst/>
              <a:rect l="l" t="t" r="r" b="b"/>
              <a:pathLst>
                <a:path w="931544" h="307975">
                  <a:moveTo>
                    <a:pt x="0" y="0"/>
                  </a:moveTo>
                  <a:lnTo>
                    <a:pt x="931163" y="0"/>
                  </a:lnTo>
                  <a:lnTo>
                    <a:pt x="931163" y="307848"/>
                  </a:lnTo>
                  <a:lnTo>
                    <a:pt x="0" y="307848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1B136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7" name="object 37" descr=""/>
          <p:cNvSpPr txBox="1"/>
          <p:nvPr/>
        </p:nvSpPr>
        <p:spPr>
          <a:xfrm>
            <a:off x="668362" y="6906999"/>
            <a:ext cx="524510" cy="238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78105" marR="5080" indent="-66040">
              <a:lnSpc>
                <a:spcPct val="100000"/>
              </a:lnSpc>
              <a:spcBef>
                <a:spcPts val="95"/>
              </a:spcBef>
            </a:pP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Monetization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Platforms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471297" y="2787776"/>
            <a:ext cx="1061720" cy="2573655"/>
            <a:chOff x="471297" y="2787776"/>
            <a:chExt cx="1061720" cy="2573655"/>
          </a:xfrm>
        </p:grpSpPr>
        <p:sp>
          <p:nvSpPr>
            <p:cNvPr id="39" name="object 39" descr=""/>
            <p:cNvSpPr/>
            <p:nvPr/>
          </p:nvSpPr>
          <p:spPr>
            <a:xfrm>
              <a:off x="480822" y="2797301"/>
              <a:ext cx="1042669" cy="2554605"/>
            </a:xfrm>
            <a:custGeom>
              <a:avLst/>
              <a:gdLst/>
              <a:ahLst/>
              <a:cxnLst/>
              <a:rect l="l" t="t" r="r" b="b"/>
              <a:pathLst>
                <a:path w="1042669" h="2554604">
                  <a:moveTo>
                    <a:pt x="1042416" y="0"/>
                  </a:moveTo>
                  <a:lnTo>
                    <a:pt x="0" y="0"/>
                  </a:lnTo>
                  <a:lnTo>
                    <a:pt x="0" y="2554224"/>
                  </a:lnTo>
                  <a:lnTo>
                    <a:pt x="1042416" y="2554224"/>
                  </a:lnTo>
                  <a:lnTo>
                    <a:pt x="104241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80822" y="2797301"/>
              <a:ext cx="1042669" cy="2554605"/>
            </a:xfrm>
            <a:custGeom>
              <a:avLst/>
              <a:gdLst/>
              <a:ahLst/>
              <a:cxnLst/>
              <a:rect l="l" t="t" r="r" b="b"/>
              <a:pathLst>
                <a:path w="1042669" h="2554604">
                  <a:moveTo>
                    <a:pt x="0" y="0"/>
                  </a:moveTo>
                  <a:lnTo>
                    <a:pt x="1042416" y="0"/>
                  </a:lnTo>
                  <a:lnTo>
                    <a:pt x="1042416" y="2554224"/>
                  </a:lnTo>
                  <a:lnTo>
                    <a:pt x="0" y="2554224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A243F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/>
          <p:nvPr/>
        </p:nvSpPr>
        <p:spPr>
          <a:xfrm>
            <a:off x="648110" y="2825417"/>
            <a:ext cx="70104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065" marR="5080" indent="-1270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Live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Streaming Platforms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42" name="object 42" descr=""/>
          <p:cNvGrpSpPr/>
          <p:nvPr/>
        </p:nvGrpSpPr>
        <p:grpSpPr>
          <a:xfrm>
            <a:off x="478536" y="3054095"/>
            <a:ext cx="3320415" cy="5050155"/>
            <a:chOff x="478536" y="3054095"/>
            <a:chExt cx="3320415" cy="5050155"/>
          </a:xfrm>
        </p:grpSpPr>
        <p:pic>
          <p:nvPicPr>
            <p:cNvPr id="43" name="object 43">
              <a:hlinkClick r:id="rId16"/>
            </p:cNvPr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41019" y="4978907"/>
              <a:ext cx="582168" cy="144779"/>
            </a:xfrm>
            <a:prstGeom prst="rect">
              <a:avLst/>
            </a:prstGeom>
          </p:spPr>
        </p:pic>
        <p:pic>
          <p:nvPicPr>
            <p:cNvPr id="44" name="object 44">
              <a:hlinkClick r:id="rId18"/>
            </p:cNvPr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518159" y="3689603"/>
              <a:ext cx="454151" cy="161543"/>
            </a:xfrm>
            <a:prstGeom prst="rect">
              <a:avLst/>
            </a:prstGeom>
          </p:spPr>
        </p:pic>
        <p:pic>
          <p:nvPicPr>
            <p:cNvPr id="45" name="object 45" descr="">
              <a:hlinkClick r:id="rId20"/>
            </p:cNvPr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54380" y="5158739"/>
              <a:ext cx="452627" cy="149351"/>
            </a:xfrm>
            <a:prstGeom prst="rect">
              <a:avLst/>
            </a:prstGeom>
          </p:spPr>
        </p:pic>
        <p:pic>
          <p:nvPicPr>
            <p:cNvPr id="46" name="object 46">
              <a:hlinkClick r:id="rId22"/>
            </p:cNvPr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522732" y="3054095"/>
              <a:ext cx="484631" cy="195071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978408" y="3215640"/>
              <a:ext cx="483107" cy="268223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536447" y="3276599"/>
              <a:ext cx="384047" cy="134111"/>
            </a:xfrm>
            <a:prstGeom prst="rect">
              <a:avLst/>
            </a:prstGeom>
          </p:spPr>
        </p:pic>
        <p:pic>
          <p:nvPicPr>
            <p:cNvPr id="49" name="object 49">
              <a:hlinkClick r:id="rId26"/>
            </p:cNvPr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478536" y="3482339"/>
              <a:ext cx="461771" cy="166115"/>
            </a:xfrm>
            <a:prstGeom prst="rect">
              <a:avLst/>
            </a:prstGeom>
          </p:spPr>
        </p:pic>
        <p:pic>
          <p:nvPicPr>
            <p:cNvPr id="50" name="object 50">
              <a:hlinkClick r:id="rId28"/>
            </p:cNvPr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952500" y="3535680"/>
              <a:ext cx="537971" cy="155447"/>
            </a:xfrm>
            <a:prstGeom prst="rect">
              <a:avLst/>
            </a:prstGeom>
          </p:spPr>
        </p:pic>
        <p:pic>
          <p:nvPicPr>
            <p:cNvPr id="51" name="object 51">
              <a:hlinkClick r:id="rId30"/>
            </p:cNvPr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998219" y="3851147"/>
              <a:ext cx="467868" cy="193548"/>
            </a:xfrm>
            <a:prstGeom prst="rect">
              <a:avLst/>
            </a:prstGeom>
          </p:spPr>
        </p:pic>
        <p:pic>
          <p:nvPicPr>
            <p:cNvPr id="52" name="object 52">
              <a:hlinkClick r:id="rId32"/>
            </p:cNvPr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545592" y="4335779"/>
              <a:ext cx="419099" cy="187451"/>
            </a:xfrm>
            <a:prstGeom prst="rect">
              <a:avLst/>
            </a:prstGeom>
          </p:spPr>
        </p:pic>
        <p:pic>
          <p:nvPicPr>
            <p:cNvPr id="53" name="object 53">
              <a:hlinkClick r:id="rId34"/>
            </p:cNvPr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533400" y="4043171"/>
              <a:ext cx="537972" cy="85344"/>
            </a:xfrm>
            <a:prstGeom prst="rect">
              <a:avLst/>
            </a:prstGeom>
          </p:spPr>
        </p:pic>
        <p:pic>
          <p:nvPicPr>
            <p:cNvPr id="54" name="object 54">
              <a:hlinkClick r:id="rId36"/>
            </p:cNvPr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838200" y="4184903"/>
              <a:ext cx="675131" cy="135635"/>
            </a:xfrm>
            <a:prstGeom prst="rect">
              <a:avLst/>
            </a:prstGeom>
          </p:spPr>
        </p:pic>
        <p:pic>
          <p:nvPicPr>
            <p:cNvPr id="55" name="object 55">
              <a:hlinkClick r:id="rId38"/>
            </p:cNvPr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758952" y="4447031"/>
              <a:ext cx="504443" cy="496811"/>
            </a:xfrm>
            <a:prstGeom prst="rect">
              <a:avLst/>
            </a:prstGeom>
          </p:spPr>
        </p:pic>
        <p:pic>
          <p:nvPicPr>
            <p:cNvPr id="56" name="object 56">
              <a:hlinkClick r:id="rId40"/>
            </p:cNvPr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554736" y="4654295"/>
              <a:ext cx="310895" cy="233171"/>
            </a:xfrm>
            <a:prstGeom prst="rect">
              <a:avLst/>
            </a:prstGeom>
          </p:spPr>
        </p:pic>
        <p:pic>
          <p:nvPicPr>
            <p:cNvPr id="57" name="object 57">
              <a:hlinkClick r:id="rId42"/>
            </p:cNvPr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1024127" y="3090671"/>
              <a:ext cx="469391" cy="111251"/>
            </a:xfrm>
            <a:prstGeom prst="rect">
              <a:avLst/>
            </a:prstGeom>
          </p:spPr>
        </p:pic>
        <p:pic>
          <p:nvPicPr>
            <p:cNvPr id="58" name="object 58">
              <a:hlinkClick r:id="rId44"/>
            </p:cNvPr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1161287" y="4797551"/>
              <a:ext cx="310895" cy="306323"/>
            </a:xfrm>
            <a:prstGeom prst="rect">
              <a:avLst/>
            </a:prstGeom>
          </p:spPr>
        </p:pic>
        <p:pic>
          <p:nvPicPr>
            <p:cNvPr id="59" name="object 59">
              <a:hlinkClick r:id="rId46"/>
            </p:cNvPr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1065276" y="4361687"/>
              <a:ext cx="446531" cy="246887"/>
            </a:xfrm>
            <a:prstGeom prst="rect">
              <a:avLst/>
            </a:prstGeom>
          </p:spPr>
        </p:pic>
        <p:sp>
          <p:nvSpPr>
            <p:cNvPr id="60" name="object 60" descr=""/>
            <p:cNvSpPr/>
            <p:nvPr/>
          </p:nvSpPr>
          <p:spPr>
            <a:xfrm>
              <a:off x="2655569" y="6319266"/>
              <a:ext cx="1143000" cy="1784985"/>
            </a:xfrm>
            <a:custGeom>
              <a:avLst/>
              <a:gdLst/>
              <a:ahLst/>
              <a:cxnLst/>
              <a:rect l="l" t="t" r="r" b="b"/>
              <a:pathLst>
                <a:path w="1143000" h="1784984">
                  <a:moveTo>
                    <a:pt x="1143000" y="0"/>
                  </a:moveTo>
                  <a:lnTo>
                    <a:pt x="0" y="0"/>
                  </a:lnTo>
                  <a:lnTo>
                    <a:pt x="0" y="1784604"/>
                  </a:lnTo>
                  <a:lnTo>
                    <a:pt x="1143000" y="1784604"/>
                  </a:lnTo>
                  <a:lnTo>
                    <a:pt x="1143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1" name="object 61" descr=""/>
          <p:cNvSpPr txBox="1"/>
          <p:nvPr/>
        </p:nvSpPr>
        <p:spPr>
          <a:xfrm>
            <a:off x="2655570" y="6319265"/>
            <a:ext cx="1143000" cy="1784985"/>
          </a:xfrm>
          <a:prstGeom prst="rect">
            <a:avLst/>
          </a:prstGeom>
          <a:ln w="19050">
            <a:solidFill>
              <a:srgbClr val="1B1363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algn="ctr" marL="110489" marR="106680" indent="1270">
              <a:lnSpc>
                <a:spcPct val="100000"/>
              </a:lnSpc>
              <a:spcBef>
                <a:spcPts val="32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Online</a:t>
            </a:r>
            <a:r>
              <a:rPr dirty="0" sz="8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Video Platforms</a:t>
            </a:r>
            <a:r>
              <a:rPr dirty="0" sz="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8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Video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Marketing</a:t>
            </a:r>
            <a:r>
              <a:rPr dirty="0" sz="8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Software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62" name="object 62" descr=""/>
          <p:cNvGrpSpPr/>
          <p:nvPr/>
        </p:nvGrpSpPr>
        <p:grpSpPr>
          <a:xfrm>
            <a:off x="2680716" y="2943605"/>
            <a:ext cx="2297430" cy="5111115"/>
            <a:chOff x="2680716" y="2943605"/>
            <a:chExt cx="2297430" cy="5111115"/>
          </a:xfrm>
        </p:grpSpPr>
        <p:pic>
          <p:nvPicPr>
            <p:cNvPr id="63" name="object 63">
              <a:hlinkClick r:id="rId48"/>
            </p:cNvPr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2708148" y="7203947"/>
              <a:ext cx="775715" cy="164591"/>
            </a:xfrm>
            <a:prstGeom prst="rect">
              <a:avLst/>
            </a:prstGeom>
          </p:spPr>
        </p:pic>
        <p:pic>
          <p:nvPicPr>
            <p:cNvPr id="64" name="object 64" descr="">
              <a:hlinkClick r:id="rId50"/>
            </p:cNvPr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2689860" y="6879335"/>
              <a:ext cx="711707" cy="152400"/>
            </a:xfrm>
            <a:prstGeom prst="rect">
              <a:avLst/>
            </a:prstGeom>
          </p:spPr>
        </p:pic>
        <p:pic>
          <p:nvPicPr>
            <p:cNvPr id="65" name="object 65">
              <a:hlinkClick r:id="rId52"/>
            </p:cNvPr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2980943" y="6734555"/>
              <a:ext cx="658367" cy="164591"/>
            </a:xfrm>
            <a:prstGeom prst="rect">
              <a:avLst/>
            </a:prstGeom>
          </p:spPr>
        </p:pic>
        <p:pic>
          <p:nvPicPr>
            <p:cNvPr id="66" name="object 66">
              <a:hlinkClick r:id="rId54"/>
            </p:cNvPr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2932175" y="7037832"/>
              <a:ext cx="829055" cy="134112"/>
            </a:xfrm>
            <a:prstGeom prst="rect">
              <a:avLst/>
            </a:prstGeom>
          </p:spPr>
        </p:pic>
        <p:pic>
          <p:nvPicPr>
            <p:cNvPr id="67" name="object 67">
              <a:hlinkClick r:id="rId56"/>
            </p:cNvPr>
            <p:cNvPicPr/>
            <p:nvPr/>
          </p:nvPicPr>
          <p:blipFill>
            <a:blip r:embed="rId57" cstate="print"/>
            <a:stretch>
              <a:fillRect/>
            </a:stretch>
          </p:blipFill>
          <p:spPr>
            <a:xfrm>
              <a:off x="2994660" y="7383779"/>
              <a:ext cx="771143" cy="175259"/>
            </a:xfrm>
            <a:prstGeom prst="rect">
              <a:avLst/>
            </a:prstGeom>
          </p:spPr>
        </p:pic>
        <p:pic>
          <p:nvPicPr>
            <p:cNvPr id="68" name="object 68" descr="">
              <a:hlinkClick r:id="rId58"/>
            </p:cNvPr>
            <p:cNvPicPr/>
            <p:nvPr/>
          </p:nvPicPr>
          <p:blipFill>
            <a:blip r:embed="rId59" cstate="print"/>
            <a:stretch>
              <a:fillRect/>
            </a:stretch>
          </p:blipFill>
          <p:spPr>
            <a:xfrm>
              <a:off x="2691384" y="7504176"/>
              <a:ext cx="574535" cy="179831"/>
            </a:xfrm>
            <a:prstGeom prst="rect">
              <a:avLst/>
            </a:prstGeom>
          </p:spPr>
        </p:pic>
        <p:pic>
          <p:nvPicPr>
            <p:cNvPr id="69" name="object 69">
              <a:hlinkClick r:id="rId60"/>
            </p:cNvPr>
            <p:cNvPicPr/>
            <p:nvPr/>
          </p:nvPicPr>
          <p:blipFill>
            <a:blip r:embed="rId61" cstate="print"/>
            <a:stretch>
              <a:fillRect/>
            </a:stretch>
          </p:blipFill>
          <p:spPr>
            <a:xfrm>
              <a:off x="2680716" y="7851647"/>
              <a:ext cx="696467" cy="202691"/>
            </a:xfrm>
            <a:prstGeom prst="rect">
              <a:avLst/>
            </a:prstGeom>
          </p:spPr>
        </p:pic>
        <p:pic>
          <p:nvPicPr>
            <p:cNvPr id="70" name="object 70" descr="">
              <a:hlinkClick r:id="rId62"/>
            </p:cNvPr>
            <p:cNvPicPr/>
            <p:nvPr/>
          </p:nvPicPr>
          <p:blipFill>
            <a:blip r:embed="rId63" cstate="print"/>
            <a:stretch>
              <a:fillRect/>
            </a:stretch>
          </p:blipFill>
          <p:spPr>
            <a:xfrm>
              <a:off x="3002279" y="7709915"/>
              <a:ext cx="761999" cy="170687"/>
            </a:xfrm>
            <a:prstGeom prst="rect">
              <a:avLst/>
            </a:prstGeom>
          </p:spPr>
        </p:pic>
        <p:sp>
          <p:nvSpPr>
            <p:cNvPr id="71" name="object 71" descr=""/>
            <p:cNvSpPr/>
            <p:nvPr/>
          </p:nvSpPr>
          <p:spPr>
            <a:xfrm>
              <a:off x="3972305" y="2943605"/>
              <a:ext cx="1005840" cy="1554480"/>
            </a:xfrm>
            <a:custGeom>
              <a:avLst/>
              <a:gdLst/>
              <a:ahLst/>
              <a:cxnLst/>
              <a:rect l="l" t="t" r="r" b="b"/>
              <a:pathLst>
                <a:path w="1005839" h="1554479">
                  <a:moveTo>
                    <a:pt x="1005839" y="0"/>
                  </a:moveTo>
                  <a:lnTo>
                    <a:pt x="0" y="0"/>
                  </a:lnTo>
                  <a:lnTo>
                    <a:pt x="0" y="1554479"/>
                  </a:lnTo>
                  <a:lnTo>
                    <a:pt x="1005839" y="1554479"/>
                  </a:lnTo>
                  <a:lnTo>
                    <a:pt x="10058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2" name="object 72" descr=""/>
          <p:cNvSpPr txBox="1"/>
          <p:nvPr/>
        </p:nvSpPr>
        <p:spPr>
          <a:xfrm>
            <a:off x="3972305" y="2943605"/>
            <a:ext cx="1005840" cy="1554480"/>
          </a:xfrm>
          <a:prstGeom prst="rect">
            <a:avLst/>
          </a:prstGeom>
          <a:ln w="19050">
            <a:solidFill>
              <a:srgbClr val="EC3B8D"/>
            </a:solidFill>
          </a:ln>
        </p:spPr>
        <p:txBody>
          <a:bodyPr wrap="square" lIns="0" tIns="40640" rIns="0" bIns="0" rtlCol="0" vert="horz">
            <a:spAutoFit/>
          </a:bodyPr>
          <a:lstStyle/>
          <a:p>
            <a:pPr marL="165100">
              <a:lnSpc>
                <a:spcPct val="100000"/>
              </a:lnSpc>
              <a:spcBef>
                <a:spcPts val="32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8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Creation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73" name="object 73" descr=""/>
          <p:cNvGrpSpPr/>
          <p:nvPr/>
        </p:nvGrpSpPr>
        <p:grpSpPr>
          <a:xfrm>
            <a:off x="3992879" y="3113532"/>
            <a:ext cx="3267075" cy="1423035"/>
            <a:chOff x="3992879" y="3113532"/>
            <a:chExt cx="3267075" cy="1423035"/>
          </a:xfrm>
        </p:grpSpPr>
        <p:pic>
          <p:nvPicPr>
            <p:cNvPr id="74" name="object 74">
              <a:hlinkClick r:id="rId64"/>
            </p:cNvPr>
            <p:cNvPicPr/>
            <p:nvPr/>
          </p:nvPicPr>
          <p:blipFill>
            <a:blip r:embed="rId65" cstate="print"/>
            <a:stretch>
              <a:fillRect/>
            </a:stretch>
          </p:blipFill>
          <p:spPr>
            <a:xfrm>
              <a:off x="4122419" y="3445764"/>
              <a:ext cx="661403" cy="140195"/>
            </a:xfrm>
            <a:prstGeom prst="rect">
              <a:avLst/>
            </a:prstGeom>
          </p:spPr>
        </p:pic>
        <p:pic>
          <p:nvPicPr>
            <p:cNvPr id="75" name="object 75">
              <a:hlinkClick r:id="rId66"/>
            </p:cNvPr>
            <p:cNvPicPr/>
            <p:nvPr/>
          </p:nvPicPr>
          <p:blipFill>
            <a:blip r:embed="rId67" cstate="print"/>
            <a:stretch>
              <a:fillRect/>
            </a:stretch>
          </p:blipFill>
          <p:spPr>
            <a:xfrm>
              <a:off x="4379975" y="3867912"/>
              <a:ext cx="230123" cy="390143"/>
            </a:xfrm>
            <a:prstGeom prst="rect">
              <a:avLst/>
            </a:prstGeom>
          </p:spPr>
        </p:pic>
        <p:pic>
          <p:nvPicPr>
            <p:cNvPr id="76" name="object 76">
              <a:hlinkClick r:id="rId38"/>
            </p:cNvPr>
            <p:cNvPicPr/>
            <p:nvPr/>
          </p:nvPicPr>
          <p:blipFill>
            <a:blip r:embed="rId68" cstate="print"/>
            <a:stretch>
              <a:fillRect/>
            </a:stretch>
          </p:blipFill>
          <p:spPr>
            <a:xfrm>
              <a:off x="4529328" y="3145536"/>
              <a:ext cx="376427" cy="251459"/>
            </a:xfrm>
            <a:prstGeom prst="rect">
              <a:avLst/>
            </a:prstGeom>
          </p:spPr>
        </p:pic>
        <p:pic>
          <p:nvPicPr>
            <p:cNvPr id="77" name="object 77">
              <a:hlinkClick r:id="rId69"/>
            </p:cNvPr>
            <p:cNvPicPr/>
            <p:nvPr/>
          </p:nvPicPr>
          <p:blipFill>
            <a:blip r:embed="rId70" cstate="print"/>
            <a:stretch>
              <a:fillRect/>
            </a:stretch>
          </p:blipFill>
          <p:spPr>
            <a:xfrm>
              <a:off x="4061459" y="3625596"/>
              <a:ext cx="783335" cy="141731"/>
            </a:xfrm>
            <a:prstGeom prst="rect">
              <a:avLst/>
            </a:prstGeom>
          </p:spPr>
        </p:pic>
        <p:pic>
          <p:nvPicPr>
            <p:cNvPr id="78" name="object 78">
              <a:hlinkClick r:id="rId71"/>
            </p:cNvPr>
            <p:cNvPicPr/>
            <p:nvPr/>
          </p:nvPicPr>
          <p:blipFill>
            <a:blip r:embed="rId72" cstate="print"/>
            <a:stretch>
              <a:fillRect/>
            </a:stretch>
          </p:blipFill>
          <p:spPr>
            <a:xfrm>
              <a:off x="4078223" y="3113532"/>
              <a:ext cx="295655" cy="291083"/>
            </a:xfrm>
            <a:prstGeom prst="rect">
              <a:avLst/>
            </a:prstGeom>
          </p:spPr>
        </p:pic>
        <p:pic>
          <p:nvPicPr>
            <p:cNvPr id="79" name="object 79">
              <a:hlinkClick r:id="rId73"/>
            </p:cNvPr>
            <p:cNvPicPr/>
            <p:nvPr/>
          </p:nvPicPr>
          <p:blipFill>
            <a:blip r:embed="rId74" cstate="print"/>
            <a:stretch>
              <a:fillRect/>
            </a:stretch>
          </p:blipFill>
          <p:spPr>
            <a:xfrm>
              <a:off x="4640579" y="3697224"/>
              <a:ext cx="307847" cy="327647"/>
            </a:xfrm>
            <a:prstGeom prst="rect">
              <a:avLst/>
            </a:prstGeom>
          </p:spPr>
        </p:pic>
        <p:pic>
          <p:nvPicPr>
            <p:cNvPr id="80" name="object 80">
              <a:hlinkClick r:id="rId75"/>
            </p:cNvPr>
            <p:cNvPicPr/>
            <p:nvPr/>
          </p:nvPicPr>
          <p:blipFill>
            <a:blip r:embed="rId76" cstate="print"/>
            <a:stretch>
              <a:fillRect/>
            </a:stretch>
          </p:blipFill>
          <p:spPr>
            <a:xfrm>
              <a:off x="4672583" y="4081272"/>
              <a:ext cx="259079" cy="355079"/>
            </a:xfrm>
            <a:prstGeom prst="rect">
              <a:avLst/>
            </a:prstGeom>
          </p:spPr>
        </p:pic>
        <p:pic>
          <p:nvPicPr>
            <p:cNvPr id="81" name="object 81">
              <a:hlinkClick r:id="rId77"/>
            </p:cNvPr>
            <p:cNvPicPr/>
            <p:nvPr/>
          </p:nvPicPr>
          <p:blipFill>
            <a:blip r:embed="rId78" cstate="print"/>
            <a:stretch>
              <a:fillRect/>
            </a:stretch>
          </p:blipFill>
          <p:spPr>
            <a:xfrm>
              <a:off x="4021835" y="3883152"/>
              <a:ext cx="297179" cy="301751"/>
            </a:xfrm>
            <a:prstGeom prst="rect">
              <a:avLst/>
            </a:prstGeom>
          </p:spPr>
        </p:pic>
        <p:pic>
          <p:nvPicPr>
            <p:cNvPr id="82" name="object 82">
              <a:hlinkClick r:id="rId79"/>
            </p:cNvPr>
            <p:cNvPicPr/>
            <p:nvPr/>
          </p:nvPicPr>
          <p:blipFill>
            <a:blip r:embed="rId80" cstate="print"/>
            <a:stretch>
              <a:fillRect/>
            </a:stretch>
          </p:blipFill>
          <p:spPr>
            <a:xfrm>
              <a:off x="3992879" y="4276344"/>
              <a:ext cx="630935" cy="170687"/>
            </a:xfrm>
            <a:prstGeom prst="rect">
              <a:avLst/>
            </a:prstGeom>
          </p:spPr>
        </p:pic>
        <p:sp>
          <p:nvSpPr>
            <p:cNvPr id="83" name="object 83" descr=""/>
            <p:cNvSpPr/>
            <p:nvPr/>
          </p:nvSpPr>
          <p:spPr>
            <a:xfrm>
              <a:off x="6049517" y="3419094"/>
              <a:ext cx="1201420" cy="1108075"/>
            </a:xfrm>
            <a:custGeom>
              <a:avLst/>
              <a:gdLst/>
              <a:ahLst/>
              <a:cxnLst/>
              <a:rect l="l" t="t" r="r" b="b"/>
              <a:pathLst>
                <a:path w="1201420" h="1108075">
                  <a:moveTo>
                    <a:pt x="1200912" y="0"/>
                  </a:moveTo>
                  <a:lnTo>
                    <a:pt x="0" y="0"/>
                  </a:lnTo>
                  <a:lnTo>
                    <a:pt x="0" y="1107948"/>
                  </a:lnTo>
                  <a:lnTo>
                    <a:pt x="1200912" y="1107948"/>
                  </a:lnTo>
                  <a:lnTo>
                    <a:pt x="12009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6049517" y="3419094"/>
              <a:ext cx="1201420" cy="1108075"/>
            </a:xfrm>
            <a:custGeom>
              <a:avLst/>
              <a:gdLst/>
              <a:ahLst/>
              <a:cxnLst/>
              <a:rect l="l" t="t" r="r" b="b"/>
              <a:pathLst>
                <a:path w="1201420" h="1108075">
                  <a:moveTo>
                    <a:pt x="0" y="0"/>
                  </a:moveTo>
                  <a:lnTo>
                    <a:pt x="1200912" y="0"/>
                  </a:lnTo>
                  <a:lnTo>
                    <a:pt x="1200912" y="1107948"/>
                  </a:lnTo>
                  <a:lnTo>
                    <a:pt x="0" y="1107948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EBDA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5" name="object 85" descr=""/>
          <p:cNvSpPr txBox="1"/>
          <p:nvPr/>
        </p:nvSpPr>
        <p:spPr>
          <a:xfrm>
            <a:off x="6033134" y="3446753"/>
            <a:ext cx="121729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2570" marR="113030" indent="-10668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Cross-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platform</a:t>
            </a:r>
            <a:r>
              <a:rPr dirty="0" sz="8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Video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Publishing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Tools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86" name="object 86" descr=""/>
          <p:cNvGrpSpPr/>
          <p:nvPr/>
        </p:nvGrpSpPr>
        <p:grpSpPr>
          <a:xfrm>
            <a:off x="6041516" y="3712464"/>
            <a:ext cx="1236980" cy="1644014"/>
            <a:chOff x="6041516" y="3712464"/>
            <a:chExt cx="1236980" cy="1644014"/>
          </a:xfrm>
        </p:grpSpPr>
        <p:pic>
          <p:nvPicPr>
            <p:cNvPr id="87" name="object 87">
              <a:hlinkClick r:id="rId81"/>
            </p:cNvPr>
            <p:cNvPicPr/>
            <p:nvPr/>
          </p:nvPicPr>
          <p:blipFill>
            <a:blip r:embed="rId82" cstate="print"/>
            <a:stretch>
              <a:fillRect/>
            </a:stretch>
          </p:blipFill>
          <p:spPr>
            <a:xfrm>
              <a:off x="6496811" y="4084320"/>
              <a:ext cx="726947" cy="147827"/>
            </a:xfrm>
            <a:prstGeom prst="rect">
              <a:avLst/>
            </a:prstGeom>
          </p:spPr>
        </p:pic>
        <p:pic>
          <p:nvPicPr>
            <p:cNvPr id="88" name="object 88">
              <a:hlinkClick r:id="rId83"/>
            </p:cNvPr>
            <p:cNvPicPr/>
            <p:nvPr/>
          </p:nvPicPr>
          <p:blipFill>
            <a:blip r:embed="rId84" cstate="print"/>
            <a:stretch>
              <a:fillRect/>
            </a:stretch>
          </p:blipFill>
          <p:spPr>
            <a:xfrm>
              <a:off x="6562343" y="4282440"/>
              <a:ext cx="644651" cy="160019"/>
            </a:xfrm>
            <a:prstGeom prst="rect">
              <a:avLst/>
            </a:prstGeom>
          </p:spPr>
        </p:pic>
        <p:pic>
          <p:nvPicPr>
            <p:cNvPr id="89" name="object 89">
              <a:hlinkClick r:id="rId85"/>
            </p:cNvPr>
            <p:cNvPicPr/>
            <p:nvPr/>
          </p:nvPicPr>
          <p:blipFill>
            <a:blip r:embed="rId86" cstate="print"/>
            <a:stretch>
              <a:fillRect/>
            </a:stretch>
          </p:blipFill>
          <p:spPr>
            <a:xfrm>
              <a:off x="6729983" y="3733800"/>
              <a:ext cx="473963" cy="326135"/>
            </a:xfrm>
            <a:prstGeom prst="rect">
              <a:avLst/>
            </a:prstGeom>
          </p:spPr>
        </p:pic>
        <p:pic>
          <p:nvPicPr>
            <p:cNvPr id="90" name="object 90">
              <a:hlinkClick r:id="rId87"/>
            </p:cNvPr>
            <p:cNvPicPr/>
            <p:nvPr/>
          </p:nvPicPr>
          <p:blipFill>
            <a:blip r:embed="rId88" cstate="print"/>
            <a:stretch>
              <a:fillRect/>
            </a:stretch>
          </p:blipFill>
          <p:spPr>
            <a:xfrm>
              <a:off x="6117335" y="3953256"/>
              <a:ext cx="583691" cy="123443"/>
            </a:xfrm>
            <a:prstGeom prst="rect">
              <a:avLst/>
            </a:prstGeom>
          </p:spPr>
        </p:pic>
        <p:pic>
          <p:nvPicPr>
            <p:cNvPr id="91" name="object 91">
              <a:hlinkClick r:id="rId89"/>
            </p:cNvPr>
            <p:cNvPicPr/>
            <p:nvPr/>
          </p:nvPicPr>
          <p:blipFill>
            <a:blip r:embed="rId90" cstate="print"/>
            <a:stretch>
              <a:fillRect/>
            </a:stretch>
          </p:blipFill>
          <p:spPr>
            <a:xfrm>
              <a:off x="6153911" y="3712464"/>
              <a:ext cx="510539" cy="214883"/>
            </a:xfrm>
            <a:prstGeom prst="rect">
              <a:avLst/>
            </a:prstGeom>
          </p:spPr>
        </p:pic>
        <p:pic>
          <p:nvPicPr>
            <p:cNvPr id="92" name="object 92">
              <a:hlinkClick r:id="rId91"/>
            </p:cNvPr>
            <p:cNvPicPr/>
            <p:nvPr/>
          </p:nvPicPr>
          <p:blipFill>
            <a:blip r:embed="rId92" cstate="print"/>
            <a:stretch>
              <a:fillRect/>
            </a:stretch>
          </p:blipFill>
          <p:spPr>
            <a:xfrm>
              <a:off x="6121907" y="4146804"/>
              <a:ext cx="376427" cy="307848"/>
            </a:xfrm>
            <a:prstGeom prst="rect">
              <a:avLst/>
            </a:prstGeom>
          </p:spPr>
        </p:pic>
        <p:sp>
          <p:nvSpPr>
            <p:cNvPr id="93" name="object 93" descr=""/>
            <p:cNvSpPr/>
            <p:nvPr/>
          </p:nvSpPr>
          <p:spPr>
            <a:xfrm>
              <a:off x="6051041" y="4577334"/>
              <a:ext cx="1217930" cy="769620"/>
            </a:xfrm>
            <a:custGeom>
              <a:avLst/>
              <a:gdLst/>
              <a:ahLst/>
              <a:cxnLst/>
              <a:rect l="l" t="t" r="r" b="b"/>
              <a:pathLst>
                <a:path w="1217929" h="769620">
                  <a:moveTo>
                    <a:pt x="1217675" y="0"/>
                  </a:moveTo>
                  <a:lnTo>
                    <a:pt x="0" y="0"/>
                  </a:lnTo>
                  <a:lnTo>
                    <a:pt x="0" y="769620"/>
                  </a:lnTo>
                  <a:lnTo>
                    <a:pt x="1217675" y="769620"/>
                  </a:lnTo>
                  <a:lnTo>
                    <a:pt x="121767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6051041" y="4577334"/>
              <a:ext cx="1217930" cy="769620"/>
            </a:xfrm>
            <a:custGeom>
              <a:avLst/>
              <a:gdLst/>
              <a:ahLst/>
              <a:cxnLst/>
              <a:rect l="l" t="t" r="r" b="b"/>
              <a:pathLst>
                <a:path w="1217929" h="769620">
                  <a:moveTo>
                    <a:pt x="0" y="0"/>
                  </a:moveTo>
                  <a:lnTo>
                    <a:pt x="1217675" y="0"/>
                  </a:lnTo>
                  <a:lnTo>
                    <a:pt x="1217675" y="769620"/>
                  </a:lnTo>
                  <a:lnTo>
                    <a:pt x="0" y="76962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EBDA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5" name="object 95" descr=""/>
          <p:cNvSpPr txBox="1"/>
          <p:nvPr/>
        </p:nvSpPr>
        <p:spPr>
          <a:xfrm>
            <a:off x="6033134" y="4604477"/>
            <a:ext cx="1217295" cy="3917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14935" marR="74930" indent="127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8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Content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Management</a:t>
            </a:r>
            <a:r>
              <a:rPr dirty="0" sz="8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Systems (CMS)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96" name="object 96" descr=""/>
          <p:cNvGrpSpPr/>
          <p:nvPr/>
        </p:nvGrpSpPr>
        <p:grpSpPr>
          <a:xfrm>
            <a:off x="5177790" y="4820411"/>
            <a:ext cx="2053589" cy="1433830"/>
            <a:chOff x="5177790" y="4820411"/>
            <a:chExt cx="2053589" cy="1433830"/>
          </a:xfrm>
        </p:grpSpPr>
        <p:pic>
          <p:nvPicPr>
            <p:cNvPr id="97" name="object 97">
              <a:hlinkClick r:id="rId93"/>
            </p:cNvPr>
            <p:cNvPicPr/>
            <p:nvPr/>
          </p:nvPicPr>
          <p:blipFill>
            <a:blip r:embed="rId94" cstate="print"/>
            <a:stretch>
              <a:fillRect/>
            </a:stretch>
          </p:blipFill>
          <p:spPr>
            <a:xfrm>
              <a:off x="6780276" y="4820411"/>
              <a:ext cx="365759" cy="359663"/>
            </a:xfrm>
            <a:prstGeom prst="rect">
              <a:avLst/>
            </a:prstGeom>
          </p:spPr>
        </p:pic>
        <p:pic>
          <p:nvPicPr>
            <p:cNvPr id="98" name="object 98">
              <a:hlinkClick r:id="rId95"/>
            </p:cNvPr>
            <p:cNvPicPr/>
            <p:nvPr/>
          </p:nvPicPr>
          <p:blipFill>
            <a:blip r:embed="rId96" cstate="print"/>
            <a:stretch>
              <a:fillRect/>
            </a:stretch>
          </p:blipFill>
          <p:spPr>
            <a:xfrm>
              <a:off x="6592824" y="5202935"/>
              <a:ext cx="638555" cy="118871"/>
            </a:xfrm>
            <a:prstGeom prst="rect">
              <a:avLst/>
            </a:prstGeom>
          </p:spPr>
        </p:pic>
        <p:pic>
          <p:nvPicPr>
            <p:cNvPr id="99" name="object 99">
              <a:hlinkClick r:id="rId97"/>
            </p:cNvPr>
            <p:cNvPicPr/>
            <p:nvPr/>
          </p:nvPicPr>
          <p:blipFill>
            <a:blip r:embed="rId98" cstate="print"/>
            <a:stretch>
              <a:fillRect/>
            </a:stretch>
          </p:blipFill>
          <p:spPr>
            <a:xfrm>
              <a:off x="6105144" y="4988051"/>
              <a:ext cx="547115" cy="138683"/>
            </a:xfrm>
            <a:prstGeom prst="rect">
              <a:avLst/>
            </a:prstGeom>
          </p:spPr>
        </p:pic>
        <p:pic>
          <p:nvPicPr>
            <p:cNvPr id="100" name="object 100">
              <a:hlinkClick r:id="rId99"/>
            </p:cNvPr>
            <p:cNvPicPr/>
            <p:nvPr/>
          </p:nvPicPr>
          <p:blipFill>
            <a:blip r:embed="rId100" cstate="print"/>
            <a:stretch>
              <a:fillRect/>
            </a:stretch>
          </p:blipFill>
          <p:spPr>
            <a:xfrm>
              <a:off x="6070092" y="5143499"/>
              <a:ext cx="486155" cy="175260"/>
            </a:xfrm>
            <a:prstGeom prst="rect">
              <a:avLst/>
            </a:prstGeom>
          </p:spPr>
        </p:pic>
        <p:sp>
          <p:nvSpPr>
            <p:cNvPr id="101" name="object 101" descr=""/>
            <p:cNvSpPr/>
            <p:nvPr/>
          </p:nvSpPr>
          <p:spPr>
            <a:xfrm>
              <a:off x="5177790" y="5468873"/>
              <a:ext cx="1475740" cy="784860"/>
            </a:xfrm>
            <a:custGeom>
              <a:avLst/>
              <a:gdLst/>
              <a:ahLst/>
              <a:cxnLst/>
              <a:rect l="l" t="t" r="r" b="b"/>
              <a:pathLst>
                <a:path w="1475740" h="784860">
                  <a:moveTo>
                    <a:pt x="1475232" y="0"/>
                  </a:moveTo>
                  <a:lnTo>
                    <a:pt x="0" y="0"/>
                  </a:lnTo>
                  <a:lnTo>
                    <a:pt x="0" y="784860"/>
                  </a:lnTo>
                  <a:lnTo>
                    <a:pt x="1475232" y="784860"/>
                  </a:lnTo>
                  <a:lnTo>
                    <a:pt x="14752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2" name="object 102" descr=""/>
          <p:cNvSpPr txBox="1"/>
          <p:nvPr/>
        </p:nvSpPr>
        <p:spPr>
          <a:xfrm>
            <a:off x="5164073" y="5468873"/>
            <a:ext cx="1489075" cy="808990"/>
          </a:xfrm>
          <a:prstGeom prst="rect">
            <a:avLst/>
          </a:prstGeom>
          <a:ln w="19050">
            <a:solidFill>
              <a:srgbClr val="4EBDA3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316230" marR="298450" indent="85090">
              <a:lnSpc>
                <a:spcPct val="100000"/>
              </a:lnSpc>
              <a:spcBef>
                <a:spcPts val="325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35">
                <a:solidFill>
                  <a:srgbClr val="1B1363"/>
                </a:solidFill>
                <a:latin typeface="Arial"/>
                <a:cs typeface="Arial"/>
              </a:rPr>
              <a:t>SEO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25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 Optimizations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tools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03" name="object 103" descr=""/>
          <p:cNvGrpSpPr/>
          <p:nvPr/>
        </p:nvGrpSpPr>
        <p:grpSpPr>
          <a:xfrm>
            <a:off x="577976" y="5759196"/>
            <a:ext cx="6036310" cy="2233930"/>
            <a:chOff x="577976" y="5759196"/>
            <a:chExt cx="6036310" cy="2233930"/>
          </a:xfrm>
        </p:grpSpPr>
        <p:pic>
          <p:nvPicPr>
            <p:cNvPr id="104" name="object 104">
              <a:hlinkClick r:id="rId101"/>
            </p:cNvPr>
            <p:cNvPicPr/>
            <p:nvPr/>
          </p:nvPicPr>
          <p:blipFill>
            <a:blip r:embed="rId102" cstate="print"/>
            <a:stretch>
              <a:fillRect/>
            </a:stretch>
          </p:blipFill>
          <p:spPr>
            <a:xfrm>
              <a:off x="5910072" y="5759196"/>
              <a:ext cx="635507" cy="137159"/>
            </a:xfrm>
            <a:prstGeom prst="rect">
              <a:avLst/>
            </a:prstGeom>
          </p:spPr>
        </p:pic>
        <p:pic>
          <p:nvPicPr>
            <p:cNvPr id="105" name="object 105">
              <a:hlinkClick r:id="rId103"/>
            </p:cNvPr>
            <p:cNvPicPr/>
            <p:nvPr/>
          </p:nvPicPr>
          <p:blipFill>
            <a:blip r:embed="rId104" cstate="print"/>
            <a:stretch>
              <a:fillRect/>
            </a:stretch>
          </p:blipFill>
          <p:spPr>
            <a:xfrm>
              <a:off x="5297423" y="5809488"/>
              <a:ext cx="470915" cy="155447"/>
            </a:xfrm>
            <a:prstGeom prst="rect">
              <a:avLst/>
            </a:prstGeom>
          </p:spPr>
        </p:pic>
        <p:pic>
          <p:nvPicPr>
            <p:cNvPr id="106" name="object 106" descr="">
              <a:hlinkClick r:id="rId105"/>
            </p:cNvPr>
            <p:cNvPicPr/>
            <p:nvPr/>
          </p:nvPicPr>
          <p:blipFill>
            <a:blip r:embed="rId106" cstate="print"/>
            <a:stretch>
              <a:fillRect/>
            </a:stretch>
          </p:blipFill>
          <p:spPr>
            <a:xfrm>
              <a:off x="5914643" y="5926836"/>
              <a:ext cx="699515" cy="117347"/>
            </a:xfrm>
            <a:prstGeom prst="rect">
              <a:avLst/>
            </a:prstGeom>
          </p:spPr>
        </p:pic>
        <p:pic>
          <p:nvPicPr>
            <p:cNvPr id="107" name="object 107" descr="">
              <a:hlinkClick r:id="rId107"/>
            </p:cNvPr>
            <p:cNvPicPr/>
            <p:nvPr/>
          </p:nvPicPr>
          <p:blipFill>
            <a:blip r:embed="rId108" cstate="print"/>
            <a:stretch>
              <a:fillRect/>
            </a:stretch>
          </p:blipFill>
          <p:spPr>
            <a:xfrm>
              <a:off x="5201411" y="6070092"/>
              <a:ext cx="847343" cy="111251"/>
            </a:xfrm>
            <a:prstGeom prst="rect">
              <a:avLst/>
            </a:prstGeom>
          </p:spPr>
        </p:pic>
        <p:sp>
          <p:nvSpPr>
            <p:cNvPr id="108" name="object 108" descr=""/>
            <p:cNvSpPr/>
            <p:nvPr/>
          </p:nvSpPr>
          <p:spPr>
            <a:xfrm>
              <a:off x="587501" y="7582662"/>
              <a:ext cx="2007235" cy="401320"/>
            </a:xfrm>
            <a:custGeom>
              <a:avLst/>
              <a:gdLst/>
              <a:ahLst/>
              <a:cxnLst/>
              <a:rect l="l" t="t" r="r" b="b"/>
              <a:pathLst>
                <a:path w="2007235" h="401320">
                  <a:moveTo>
                    <a:pt x="2007108" y="0"/>
                  </a:moveTo>
                  <a:lnTo>
                    <a:pt x="0" y="0"/>
                  </a:lnTo>
                  <a:lnTo>
                    <a:pt x="0" y="400812"/>
                  </a:lnTo>
                  <a:lnTo>
                    <a:pt x="2007108" y="400812"/>
                  </a:lnTo>
                  <a:lnTo>
                    <a:pt x="20071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587501" y="7582662"/>
              <a:ext cx="2007235" cy="401320"/>
            </a:xfrm>
            <a:custGeom>
              <a:avLst/>
              <a:gdLst/>
              <a:ahLst/>
              <a:cxnLst/>
              <a:rect l="l" t="t" r="r" b="b"/>
              <a:pathLst>
                <a:path w="2007235" h="401320">
                  <a:moveTo>
                    <a:pt x="0" y="0"/>
                  </a:moveTo>
                  <a:lnTo>
                    <a:pt x="2007108" y="0"/>
                  </a:lnTo>
                  <a:lnTo>
                    <a:pt x="2007108" y="400812"/>
                  </a:lnTo>
                  <a:lnTo>
                    <a:pt x="0" y="40081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0" name="object 110" descr=""/>
          <p:cNvSpPr txBox="1"/>
          <p:nvPr/>
        </p:nvSpPr>
        <p:spPr>
          <a:xfrm>
            <a:off x="941183" y="7610661"/>
            <a:ext cx="129921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Social Advertising</a:t>
            </a:r>
            <a:r>
              <a:rPr dirty="0" sz="8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Networks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11" name="object 111" descr=""/>
          <p:cNvGrpSpPr/>
          <p:nvPr/>
        </p:nvGrpSpPr>
        <p:grpSpPr>
          <a:xfrm>
            <a:off x="717804" y="6731889"/>
            <a:ext cx="1903095" cy="1169035"/>
            <a:chOff x="717804" y="6731889"/>
            <a:chExt cx="1903095" cy="1169035"/>
          </a:xfrm>
        </p:grpSpPr>
        <p:pic>
          <p:nvPicPr>
            <p:cNvPr id="112" name="object 112" descr="">
              <a:hlinkClick r:id="rId109"/>
            </p:cNvPr>
            <p:cNvPicPr/>
            <p:nvPr/>
          </p:nvPicPr>
          <p:blipFill>
            <a:blip r:embed="rId110" cstate="print"/>
            <a:stretch>
              <a:fillRect/>
            </a:stretch>
          </p:blipFill>
          <p:spPr>
            <a:xfrm>
              <a:off x="1222248" y="7795260"/>
              <a:ext cx="548639" cy="94487"/>
            </a:xfrm>
            <a:prstGeom prst="rect">
              <a:avLst/>
            </a:prstGeom>
          </p:spPr>
        </p:pic>
        <p:pic>
          <p:nvPicPr>
            <p:cNvPr id="113" name="object 113">
              <a:hlinkClick r:id="rId111"/>
            </p:cNvPr>
            <p:cNvPicPr/>
            <p:nvPr/>
          </p:nvPicPr>
          <p:blipFill>
            <a:blip r:embed="rId112" cstate="print"/>
            <a:stretch>
              <a:fillRect/>
            </a:stretch>
          </p:blipFill>
          <p:spPr>
            <a:xfrm>
              <a:off x="1892808" y="7801356"/>
              <a:ext cx="605028" cy="82295"/>
            </a:xfrm>
            <a:prstGeom prst="rect">
              <a:avLst/>
            </a:prstGeom>
          </p:spPr>
        </p:pic>
        <p:pic>
          <p:nvPicPr>
            <p:cNvPr id="114" name="object 114">
              <a:hlinkClick r:id="rId113"/>
            </p:cNvPr>
            <p:cNvPicPr/>
            <p:nvPr/>
          </p:nvPicPr>
          <p:blipFill>
            <a:blip r:embed="rId114" cstate="print"/>
            <a:stretch>
              <a:fillRect/>
            </a:stretch>
          </p:blipFill>
          <p:spPr>
            <a:xfrm>
              <a:off x="717804" y="7781544"/>
              <a:ext cx="409955" cy="118871"/>
            </a:xfrm>
            <a:prstGeom prst="rect">
              <a:avLst/>
            </a:prstGeom>
          </p:spPr>
        </p:pic>
        <p:sp>
          <p:nvSpPr>
            <p:cNvPr id="115" name="object 115" descr=""/>
            <p:cNvSpPr/>
            <p:nvPr/>
          </p:nvSpPr>
          <p:spPr>
            <a:xfrm>
              <a:off x="1439418" y="6741414"/>
              <a:ext cx="1172210" cy="800100"/>
            </a:xfrm>
            <a:custGeom>
              <a:avLst/>
              <a:gdLst/>
              <a:ahLst/>
              <a:cxnLst/>
              <a:rect l="l" t="t" r="r" b="b"/>
              <a:pathLst>
                <a:path w="1172210" h="800100">
                  <a:moveTo>
                    <a:pt x="1171956" y="0"/>
                  </a:moveTo>
                  <a:lnTo>
                    <a:pt x="0" y="0"/>
                  </a:lnTo>
                  <a:lnTo>
                    <a:pt x="0" y="800100"/>
                  </a:lnTo>
                  <a:lnTo>
                    <a:pt x="1171956" y="800100"/>
                  </a:lnTo>
                  <a:lnTo>
                    <a:pt x="11719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1439418" y="6741414"/>
              <a:ext cx="1172210" cy="800100"/>
            </a:xfrm>
            <a:custGeom>
              <a:avLst/>
              <a:gdLst/>
              <a:ahLst/>
              <a:cxnLst/>
              <a:rect l="l" t="t" r="r" b="b"/>
              <a:pathLst>
                <a:path w="1172210" h="800100">
                  <a:moveTo>
                    <a:pt x="0" y="0"/>
                  </a:moveTo>
                  <a:lnTo>
                    <a:pt x="1171956" y="0"/>
                  </a:lnTo>
                  <a:lnTo>
                    <a:pt x="1171956" y="800100"/>
                  </a:lnTo>
                  <a:lnTo>
                    <a:pt x="0" y="80010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7" name="object 117" descr=""/>
          <p:cNvSpPr txBox="1"/>
          <p:nvPr/>
        </p:nvSpPr>
        <p:spPr>
          <a:xfrm>
            <a:off x="1600111" y="6769346"/>
            <a:ext cx="843915" cy="269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0185" marR="5080" indent="-19812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Social</a:t>
            </a:r>
            <a:r>
              <a:rPr dirty="0" sz="8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Advertising Platforms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18" name="object 118" descr=""/>
          <p:cNvGrpSpPr/>
          <p:nvPr/>
        </p:nvGrpSpPr>
        <p:grpSpPr>
          <a:xfrm>
            <a:off x="457580" y="5505069"/>
            <a:ext cx="2133600" cy="2020570"/>
            <a:chOff x="457580" y="5505069"/>
            <a:chExt cx="2133600" cy="2020570"/>
          </a:xfrm>
        </p:grpSpPr>
        <p:pic>
          <p:nvPicPr>
            <p:cNvPr id="119" name="object 119">
              <a:hlinkClick r:id="rId115"/>
            </p:cNvPr>
            <p:cNvPicPr/>
            <p:nvPr/>
          </p:nvPicPr>
          <p:blipFill>
            <a:blip r:embed="rId116" cstate="print"/>
            <a:stretch>
              <a:fillRect/>
            </a:stretch>
          </p:blipFill>
          <p:spPr>
            <a:xfrm>
              <a:off x="1461516" y="7123176"/>
              <a:ext cx="667511" cy="137159"/>
            </a:xfrm>
            <a:prstGeom prst="rect">
              <a:avLst/>
            </a:prstGeom>
          </p:spPr>
        </p:pic>
        <p:pic>
          <p:nvPicPr>
            <p:cNvPr id="120" name="object 120">
              <a:hlinkClick r:id="rId117"/>
            </p:cNvPr>
            <p:cNvPicPr/>
            <p:nvPr/>
          </p:nvPicPr>
          <p:blipFill>
            <a:blip r:embed="rId118" cstate="print"/>
            <a:stretch>
              <a:fillRect/>
            </a:stretch>
          </p:blipFill>
          <p:spPr>
            <a:xfrm>
              <a:off x="2025395" y="7011924"/>
              <a:ext cx="559307" cy="131051"/>
            </a:xfrm>
            <a:prstGeom prst="rect">
              <a:avLst/>
            </a:prstGeom>
          </p:spPr>
        </p:pic>
        <p:pic>
          <p:nvPicPr>
            <p:cNvPr id="121" name="object 121">
              <a:hlinkClick r:id="rId119"/>
            </p:cNvPr>
            <p:cNvPicPr/>
            <p:nvPr/>
          </p:nvPicPr>
          <p:blipFill>
            <a:blip r:embed="rId120" cstate="print"/>
            <a:stretch>
              <a:fillRect/>
            </a:stretch>
          </p:blipFill>
          <p:spPr>
            <a:xfrm>
              <a:off x="1490472" y="7277100"/>
              <a:ext cx="606551" cy="121907"/>
            </a:xfrm>
            <a:prstGeom prst="rect">
              <a:avLst/>
            </a:prstGeom>
          </p:spPr>
        </p:pic>
        <p:pic>
          <p:nvPicPr>
            <p:cNvPr id="122" name="object 122">
              <a:hlinkClick r:id="rId121"/>
            </p:cNvPr>
            <p:cNvPicPr/>
            <p:nvPr/>
          </p:nvPicPr>
          <p:blipFill>
            <a:blip r:embed="rId122" cstate="print"/>
            <a:stretch>
              <a:fillRect/>
            </a:stretch>
          </p:blipFill>
          <p:spPr>
            <a:xfrm>
              <a:off x="1933955" y="7395972"/>
              <a:ext cx="656843" cy="129539"/>
            </a:xfrm>
            <a:prstGeom prst="rect">
              <a:avLst/>
            </a:prstGeom>
          </p:spPr>
        </p:pic>
        <p:pic>
          <p:nvPicPr>
            <p:cNvPr id="123" name="object 123">
              <a:hlinkClick r:id="rId123"/>
            </p:cNvPr>
            <p:cNvPicPr/>
            <p:nvPr/>
          </p:nvPicPr>
          <p:blipFill>
            <a:blip r:embed="rId124" cstate="print"/>
            <a:stretch>
              <a:fillRect/>
            </a:stretch>
          </p:blipFill>
          <p:spPr>
            <a:xfrm>
              <a:off x="2133600" y="7156704"/>
              <a:ext cx="443483" cy="188796"/>
            </a:xfrm>
            <a:prstGeom prst="rect">
              <a:avLst/>
            </a:prstGeom>
          </p:spPr>
        </p:pic>
        <p:sp>
          <p:nvSpPr>
            <p:cNvPr id="124" name="object 124" descr=""/>
            <p:cNvSpPr/>
            <p:nvPr/>
          </p:nvSpPr>
          <p:spPr>
            <a:xfrm>
              <a:off x="467105" y="5514594"/>
              <a:ext cx="937260" cy="1324610"/>
            </a:xfrm>
            <a:custGeom>
              <a:avLst/>
              <a:gdLst/>
              <a:ahLst/>
              <a:cxnLst/>
              <a:rect l="l" t="t" r="r" b="b"/>
              <a:pathLst>
                <a:path w="937260" h="1324609">
                  <a:moveTo>
                    <a:pt x="937260" y="0"/>
                  </a:moveTo>
                  <a:lnTo>
                    <a:pt x="0" y="0"/>
                  </a:lnTo>
                  <a:lnTo>
                    <a:pt x="0" y="1324356"/>
                  </a:lnTo>
                  <a:lnTo>
                    <a:pt x="937260" y="1324356"/>
                  </a:lnTo>
                  <a:lnTo>
                    <a:pt x="9372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467105" y="5514594"/>
              <a:ext cx="937260" cy="1324610"/>
            </a:xfrm>
            <a:custGeom>
              <a:avLst/>
              <a:gdLst/>
              <a:ahLst/>
              <a:cxnLst/>
              <a:rect l="l" t="t" r="r" b="b"/>
              <a:pathLst>
                <a:path w="937260" h="1324609">
                  <a:moveTo>
                    <a:pt x="0" y="0"/>
                  </a:moveTo>
                  <a:lnTo>
                    <a:pt x="937260" y="0"/>
                  </a:lnTo>
                  <a:lnTo>
                    <a:pt x="937260" y="1324356"/>
                  </a:lnTo>
                  <a:lnTo>
                    <a:pt x="0" y="1324356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6" name="object 126" descr=""/>
          <p:cNvSpPr txBox="1"/>
          <p:nvPr/>
        </p:nvSpPr>
        <p:spPr>
          <a:xfrm>
            <a:off x="571421" y="5542697"/>
            <a:ext cx="727710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Crowdfunding</a:t>
            </a:r>
            <a:r>
              <a:rPr dirty="0" sz="800" spc="7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50">
                <a:solidFill>
                  <a:srgbClr val="1B1363"/>
                </a:solidFill>
                <a:latin typeface="Arial"/>
                <a:cs typeface="Arial"/>
              </a:rPr>
              <a:t>/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Community Funding Companies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27" name="object 127" descr=""/>
          <p:cNvGrpSpPr/>
          <p:nvPr/>
        </p:nvGrpSpPr>
        <p:grpSpPr>
          <a:xfrm>
            <a:off x="484631" y="6067044"/>
            <a:ext cx="6801484" cy="1316355"/>
            <a:chOff x="484631" y="6067044"/>
            <a:chExt cx="6801484" cy="1316355"/>
          </a:xfrm>
        </p:grpSpPr>
        <p:pic>
          <p:nvPicPr>
            <p:cNvPr id="128" name="object 128">
              <a:hlinkClick r:id="rId125"/>
            </p:cNvPr>
            <p:cNvPicPr/>
            <p:nvPr/>
          </p:nvPicPr>
          <p:blipFill>
            <a:blip r:embed="rId126" cstate="print"/>
            <a:stretch>
              <a:fillRect/>
            </a:stretch>
          </p:blipFill>
          <p:spPr>
            <a:xfrm>
              <a:off x="484631" y="6289548"/>
              <a:ext cx="370331" cy="339851"/>
            </a:xfrm>
            <a:prstGeom prst="rect">
              <a:avLst/>
            </a:prstGeom>
          </p:spPr>
        </p:pic>
        <p:pic>
          <p:nvPicPr>
            <p:cNvPr id="129" name="object 129">
              <a:hlinkClick r:id="rId127"/>
            </p:cNvPr>
            <p:cNvPicPr/>
            <p:nvPr/>
          </p:nvPicPr>
          <p:blipFill>
            <a:blip r:embed="rId128" cstate="print"/>
            <a:stretch>
              <a:fillRect/>
            </a:stretch>
          </p:blipFill>
          <p:spPr>
            <a:xfrm>
              <a:off x="873252" y="6327648"/>
              <a:ext cx="495299" cy="257555"/>
            </a:xfrm>
            <a:prstGeom prst="rect">
              <a:avLst/>
            </a:prstGeom>
          </p:spPr>
        </p:pic>
        <p:pic>
          <p:nvPicPr>
            <p:cNvPr id="130" name="object 130">
              <a:hlinkClick r:id="rId129"/>
            </p:cNvPr>
            <p:cNvPicPr/>
            <p:nvPr/>
          </p:nvPicPr>
          <p:blipFill>
            <a:blip r:embed="rId130" cstate="print"/>
            <a:stretch>
              <a:fillRect/>
            </a:stretch>
          </p:blipFill>
          <p:spPr>
            <a:xfrm>
              <a:off x="608076" y="6550152"/>
              <a:ext cx="656843" cy="339851"/>
            </a:xfrm>
            <a:prstGeom prst="rect">
              <a:avLst/>
            </a:prstGeom>
          </p:spPr>
        </p:pic>
        <p:pic>
          <p:nvPicPr>
            <p:cNvPr id="131" name="object 131">
              <a:hlinkClick r:id="rId131"/>
            </p:cNvPr>
            <p:cNvPicPr/>
            <p:nvPr/>
          </p:nvPicPr>
          <p:blipFill>
            <a:blip r:embed="rId132" cstate="print"/>
            <a:stretch>
              <a:fillRect/>
            </a:stretch>
          </p:blipFill>
          <p:spPr>
            <a:xfrm>
              <a:off x="576072" y="6067044"/>
              <a:ext cx="678179" cy="178308"/>
            </a:xfrm>
            <a:prstGeom prst="rect">
              <a:avLst/>
            </a:prstGeom>
          </p:spPr>
        </p:pic>
        <p:sp>
          <p:nvSpPr>
            <p:cNvPr id="132" name="object 132" descr=""/>
            <p:cNvSpPr/>
            <p:nvPr/>
          </p:nvSpPr>
          <p:spPr>
            <a:xfrm>
              <a:off x="5209793" y="6296406"/>
              <a:ext cx="2066925" cy="1077595"/>
            </a:xfrm>
            <a:custGeom>
              <a:avLst/>
              <a:gdLst/>
              <a:ahLst/>
              <a:cxnLst/>
              <a:rect l="l" t="t" r="r" b="b"/>
              <a:pathLst>
                <a:path w="2066925" h="1077595">
                  <a:moveTo>
                    <a:pt x="2066544" y="0"/>
                  </a:moveTo>
                  <a:lnTo>
                    <a:pt x="0" y="0"/>
                  </a:lnTo>
                  <a:lnTo>
                    <a:pt x="0" y="1077468"/>
                  </a:lnTo>
                  <a:lnTo>
                    <a:pt x="2066544" y="1077468"/>
                  </a:lnTo>
                  <a:lnTo>
                    <a:pt x="206654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5209793" y="6296406"/>
              <a:ext cx="2066925" cy="1077595"/>
            </a:xfrm>
            <a:custGeom>
              <a:avLst/>
              <a:gdLst/>
              <a:ahLst/>
              <a:cxnLst/>
              <a:rect l="l" t="t" r="r" b="b"/>
              <a:pathLst>
                <a:path w="2066925" h="1077595">
                  <a:moveTo>
                    <a:pt x="0" y="0"/>
                  </a:moveTo>
                  <a:lnTo>
                    <a:pt x="2066544" y="0"/>
                  </a:lnTo>
                  <a:lnTo>
                    <a:pt x="2066544" y="1077468"/>
                  </a:lnTo>
                  <a:lnTo>
                    <a:pt x="0" y="1077468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4EBDA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34" name="object 134">
              <a:hlinkClick r:id="rId133"/>
            </p:cNvPr>
            <p:cNvPicPr/>
            <p:nvPr/>
          </p:nvPicPr>
          <p:blipFill>
            <a:blip r:embed="rId134" cstate="print"/>
            <a:stretch>
              <a:fillRect/>
            </a:stretch>
          </p:blipFill>
          <p:spPr>
            <a:xfrm>
              <a:off x="6457187" y="6754368"/>
              <a:ext cx="716280" cy="193547"/>
            </a:xfrm>
            <a:prstGeom prst="rect">
              <a:avLst/>
            </a:prstGeom>
          </p:spPr>
        </p:pic>
        <p:pic>
          <p:nvPicPr>
            <p:cNvPr id="135" name="object 135">
              <a:hlinkClick r:id="rId101"/>
            </p:cNvPr>
            <p:cNvPicPr/>
            <p:nvPr/>
          </p:nvPicPr>
          <p:blipFill>
            <a:blip r:embed="rId135" cstate="print"/>
            <a:stretch>
              <a:fillRect/>
            </a:stretch>
          </p:blipFill>
          <p:spPr>
            <a:xfrm>
              <a:off x="5705855" y="6531864"/>
              <a:ext cx="672083" cy="112763"/>
            </a:xfrm>
            <a:prstGeom prst="rect">
              <a:avLst/>
            </a:prstGeom>
          </p:spPr>
        </p:pic>
        <p:pic>
          <p:nvPicPr>
            <p:cNvPr id="136" name="object 136">
              <a:hlinkClick r:id="rId136"/>
            </p:cNvPr>
            <p:cNvPicPr/>
            <p:nvPr/>
          </p:nvPicPr>
          <p:blipFill>
            <a:blip r:embed="rId137" cstate="print"/>
            <a:stretch>
              <a:fillRect/>
            </a:stretch>
          </p:blipFill>
          <p:spPr>
            <a:xfrm>
              <a:off x="6480047" y="6487668"/>
              <a:ext cx="656843" cy="220979"/>
            </a:xfrm>
            <a:prstGeom prst="rect">
              <a:avLst/>
            </a:prstGeom>
          </p:spPr>
        </p:pic>
        <p:pic>
          <p:nvPicPr>
            <p:cNvPr id="137" name="object 137" descr="">
              <a:hlinkClick r:id="rId138"/>
            </p:cNvPr>
            <p:cNvPicPr/>
            <p:nvPr/>
          </p:nvPicPr>
          <p:blipFill>
            <a:blip r:embed="rId139" cstate="print"/>
            <a:stretch>
              <a:fillRect/>
            </a:stretch>
          </p:blipFill>
          <p:spPr>
            <a:xfrm>
              <a:off x="6359652" y="7146036"/>
              <a:ext cx="833627" cy="185927"/>
            </a:xfrm>
            <a:prstGeom prst="rect">
              <a:avLst/>
            </a:prstGeom>
          </p:spPr>
        </p:pic>
        <p:pic>
          <p:nvPicPr>
            <p:cNvPr id="138" name="object 138">
              <a:hlinkClick r:id="rId140"/>
            </p:cNvPr>
            <p:cNvPicPr/>
            <p:nvPr/>
          </p:nvPicPr>
          <p:blipFill>
            <a:blip r:embed="rId141" cstate="print"/>
            <a:stretch>
              <a:fillRect/>
            </a:stretch>
          </p:blipFill>
          <p:spPr>
            <a:xfrm>
              <a:off x="5687567" y="6736080"/>
              <a:ext cx="711707" cy="211835"/>
            </a:xfrm>
            <a:prstGeom prst="rect">
              <a:avLst/>
            </a:prstGeom>
          </p:spPr>
        </p:pic>
        <p:pic>
          <p:nvPicPr>
            <p:cNvPr id="139" name="object 139">
              <a:hlinkClick r:id="rId142"/>
            </p:cNvPr>
            <p:cNvPicPr/>
            <p:nvPr/>
          </p:nvPicPr>
          <p:blipFill>
            <a:blip r:embed="rId143" cstate="print"/>
            <a:stretch>
              <a:fillRect/>
            </a:stretch>
          </p:blipFill>
          <p:spPr>
            <a:xfrm>
              <a:off x="5262372" y="6536436"/>
              <a:ext cx="352043" cy="347471"/>
            </a:xfrm>
            <a:prstGeom prst="rect">
              <a:avLst/>
            </a:prstGeom>
          </p:spPr>
        </p:pic>
        <p:pic>
          <p:nvPicPr>
            <p:cNvPr id="140" name="object 140">
              <a:hlinkClick r:id="rId144"/>
            </p:cNvPr>
            <p:cNvPicPr/>
            <p:nvPr/>
          </p:nvPicPr>
          <p:blipFill>
            <a:blip r:embed="rId145" cstate="print"/>
            <a:stretch>
              <a:fillRect/>
            </a:stretch>
          </p:blipFill>
          <p:spPr>
            <a:xfrm>
              <a:off x="5853684" y="6967727"/>
              <a:ext cx="938784" cy="175260"/>
            </a:xfrm>
            <a:prstGeom prst="rect">
              <a:avLst/>
            </a:prstGeom>
          </p:spPr>
        </p:pic>
        <p:pic>
          <p:nvPicPr>
            <p:cNvPr id="141" name="object 141" descr="">
              <a:hlinkClick r:id="rId146"/>
            </p:cNvPr>
            <p:cNvPicPr/>
            <p:nvPr/>
          </p:nvPicPr>
          <p:blipFill>
            <a:blip r:embed="rId147" cstate="print"/>
            <a:stretch>
              <a:fillRect/>
            </a:stretch>
          </p:blipFill>
          <p:spPr>
            <a:xfrm>
              <a:off x="5260847" y="7214616"/>
              <a:ext cx="1040879" cy="96011"/>
            </a:xfrm>
            <a:prstGeom prst="rect">
              <a:avLst/>
            </a:prstGeom>
          </p:spPr>
        </p:pic>
      </p:grpSp>
      <p:sp>
        <p:nvSpPr>
          <p:cNvPr id="142" name="object 142" descr=""/>
          <p:cNvSpPr txBox="1"/>
          <p:nvPr/>
        </p:nvSpPr>
        <p:spPr>
          <a:xfrm>
            <a:off x="5209794" y="6324417"/>
            <a:ext cx="2057400" cy="7054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08585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Analytics</a:t>
            </a:r>
            <a:r>
              <a:rPr dirty="0" sz="8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8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Measurement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Tools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"/>
              <a:cs typeface="Arial"/>
            </a:endParaRPr>
          </a:p>
          <a:p>
            <a:pPr marL="111760" marR="1663064" indent="-13970">
              <a:lnSpc>
                <a:spcPct val="100000"/>
              </a:lnSpc>
              <a:spcBef>
                <a:spcPts val="5"/>
              </a:spcBef>
            </a:pPr>
            <a:r>
              <a:rPr dirty="0" sz="500" spc="-10">
                <a:solidFill>
                  <a:srgbClr val="1B1363"/>
                </a:solidFill>
                <a:latin typeface="Arial"/>
                <a:cs typeface="Arial"/>
              </a:rPr>
              <a:t>Instagram</a:t>
            </a:r>
            <a:r>
              <a:rPr dirty="0" sz="5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spc="-10">
                <a:solidFill>
                  <a:srgbClr val="1B1363"/>
                </a:solidFill>
                <a:latin typeface="Arial"/>
                <a:cs typeface="Arial"/>
              </a:rPr>
              <a:t>Analytics</a:t>
            </a:r>
            <a:endParaRPr sz="500">
              <a:latin typeface="Arial"/>
              <a:cs typeface="Arial"/>
            </a:endParaRPr>
          </a:p>
        </p:txBody>
      </p:sp>
      <p:grpSp>
        <p:nvGrpSpPr>
          <p:cNvPr id="143" name="object 143" descr=""/>
          <p:cNvGrpSpPr/>
          <p:nvPr/>
        </p:nvGrpSpPr>
        <p:grpSpPr>
          <a:xfrm>
            <a:off x="577976" y="8021193"/>
            <a:ext cx="2032635" cy="387985"/>
            <a:chOff x="577976" y="8021193"/>
            <a:chExt cx="2032635" cy="387985"/>
          </a:xfrm>
        </p:grpSpPr>
        <p:sp>
          <p:nvSpPr>
            <p:cNvPr id="144" name="object 144" descr=""/>
            <p:cNvSpPr/>
            <p:nvPr/>
          </p:nvSpPr>
          <p:spPr>
            <a:xfrm>
              <a:off x="587501" y="8030718"/>
              <a:ext cx="2013585" cy="368935"/>
            </a:xfrm>
            <a:custGeom>
              <a:avLst/>
              <a:gdLst/>
              <a:ahLst/>
              <a:cxnLst/>
              <a:rect l="l" t="t" r="r" b="b"/>
              <a:pathLst>
                <a:path w="2013585" h="368934">
                  <a:moveTo>
                    <a:pt x="2013204" y="0"/>
                  </a:moveTo>
                  <a:lnTo>
                    <a:pt x="0" y="0"/>
                  </a:lnTo>
                  <a:lnTo>
                    <a:pt x="0" y="368807"/>
                  </a:lnTo>
                  <a:lnTo>
                    <a:pt x="2013204" y="368807"/>
                  </a:lnTo>
                  <a:lnTo>
                    <a:pt x="20132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587501" y="8030718"/>
              <a:ext cx="2013585" cy="368935"/>
            </a:xfrm>
            <a:custGeom>
              <a:avLst/>
              <a:gdLst/>
              <a:ahLst/>
              <a:cxnLst/>
              <a:rect l="l" t="t" r="r" b="b"/>
              <a:pathLst>
                <a:path w="2013585" h="368934">
                  <a:moveTo>
                    <a:pt x="0" y="0"/>
                  </a:moveTo>
                  <a:lnTo>
                    <a:pt x="2013204" y="0"/>
                  </a:lnTo>
                  <a:lnTo>
                    <a:pt x="2013204" y="368807"/>
                  </a:lnTo>
                  <a:lnTo>
                    <a:pt x="0" y="368807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6" name="object 146" descr=""/>
          <p:cNvSpPr txBox="1"/>
          <p:nvPr/>
        </p:nvSpPr>
        <p:spPr>
          <a:xfrm>
            <a:off x="730662" y="8058284"/>
            <a:ext cx="172529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Social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Media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/ Social</a:t>
            </a:r>
            <a:r>
              <a:rPr dirty="0" sz="8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Agencies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47" name="object 147" descr=""/>
          <p:cNvGrpSpPr/>
          <p:nvPr/>
        </p:nvGrpSpPr>
        <p:grpSpPr>
          <a:xfrm>
            <a:off x="653796" y="3142869"/>
            <a:ext cx="1976755" cy="5233035"/>
            <a:chOff x="653796" y="3142869"/>
            <a:chExt cx="1976755" cy="5233035"/>
          </a:xfrm>
        </p:grpSpPr>
        <p:pic>
          <p:nvPicPr>
            <p:cNvPr id="148" name="object 148">
              <a:hlinkClick r:id="rId148"/>
            </p:cNvPr>
            <p:cNvPicPr/>
            <p:nvPr/>
          </p:nvPicPr>
          <p:blipFill>
            <a:blip r:embed="rId149" cstate="print"/>
            <a:stretch>
              <a:fillRect/>
            </a:stretch>
          </p:blipFill>
          <p:spPr>
            <a:xfrm>
              <a:off x="653796" y="8205215"/>
              <a:ext cx="638555" cy="164591"/>
            </a:xfrm>
            <a:prstGeom prst="rect">
              <a:avLst/>
            </a:prstGeom>
          </p:spPr>
        </p:pic>
        <p:pic>
          <p:nvPicPr>
            <p:cNvPr id="149" name="object 149">
              <a:hlinkClick r:id="rId150"/>
            </p:cNvPr>
            <p:cNvPicPr/>
            <p:nvPr/>
          </p:nvPicPr>
          <p:blipFill>
            <a:blip r:embed="rId151" cstate="print"/>
            <a:stretch>
              <a:fillRect/>
            </a:stretch>
          </p:blipFill>
          <p:spPr>
            <a:xfrm>
              <a:off x="1383791" y="8202167"/>
              <a:ext cx="341363" cy="173736"/>
            </a:xfrm>
            <a:prstGeom prst="rect">
              <a:avLst/>
            </a:prstGeom>
          </p:spPr>
        </p:pic>
        <p:pic>
          <p:nvPicPr>
            <p:cNvPr id="150" name="object 150">
              <a:hlinkClick r:id="rId152"/>
            </p:cNvPr>
            <p:cNvPicPr/>
            <p:nvPr/>
          </p:nvPicPr>
          <p:blipFill>
            <a:blip r:embed="rId153" cstate="print"/>
            <a:stretch>
              <a:fillRect/>
            </a:stretch>
          </p:blipFill>
          <p:spPr>
            <a:xfrm>
              <a:off x="1824227" y="8212835"/>
              <a:ext cx="768095" cy="140207"/>
            </a:xfrm>
            <a:prstGeom prst="rect">
              <a:avLst/>
            </a:prstGeom>
          </p:spPr>
        </p:pic>
        <p:sp>
          <p:nvSpPr>
            <p:cNvPr id="151" name="object 151" descr=""/>
            <p:cNvSpPr/>
            <p:nvPr/>
          </p:nvSpPr>
          <p:spPr>
            <a:xfrm>
              <a:off x="1553717" y="3152394"/>
              <a:ext cx="1066800" cy="2199640"/>
            </a:xfrm>
            <a:custGeom>
              <a:avLst/>
              <a:gdLst/>
              <a:ahLst/>
              <a:cxnLst/>
              <a:rect l="l" t="t" r="r" b="b"/>
              <a:pathLst>
                <a:path w="1066800" h="2199640">
                  <a:moveTo>
                    <a:pt x="1066800" y="0"/>
                  </a:moveTo>
                  <a:lnTo>
                    <a:pt x="0" y="0"/>
                  </a:lnTo>
                  <a:lnTo>
                    <a:pt x="0" y="2199131"/>
                  </a:lnTo>
                  <a:lnTo>
                    <a:pt x="1066800" y="2199131"/>
                  </a:lnTo>
                  <a:lnTo>
                    <a:pt x="10668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1553717" y="3152394"/>
              <a:ext cx="1066800" cy="2199640"/>
            </a:xfrm>
            <a:custGeom>
              <a:avLst/>
              <a:gdLst/>
              <a:ahLst/>
              <a:cxnLst/>
              <a:rect l="l" t="t" r="r" b="b"/>
              <a:pathLst>
                <a:path w="1066800" h="2199640">
                  <a:moveTo>
                    <a:pt x="0" y="0"/>
                  </a:moveTo>
                  <a:lnTo>
                    <a:pt x="1066800" y="0"/>
                  </a:lnTo>
                  <a:lnTo>
                    <a:pt x="1066800" y="2199131"/>
                  </a:lnTo>
                  <a:lnTo>
                    <a:pt x="0" y="2199131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A243F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3" name="object 153" descr=""/>
          <p:cNvSpPr txBox="1"/>
          <p:nvPr/>
        </p:nvSpPr>
        <p:spPr>
          <a:xfrm>
            <a:off x="1632649" y="3179360"/>
            <a:ext cx="905510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56845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Social</a:t>
            </a:r>
            <a:r>
              <a:rPr dirty="0" sz="8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Video Platforms/Networks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54" name="object 154" descr=""/>
          <p:cNvGrpSpPr/>
          <p:nvPr/>
        </p:nvGrpSpPr>
        <p:grpSpPr>
          <a:xfrm>
            <a:off x="1581911" y="2530220"/>
            <a:ext cx="2268855" cy="2793365"/>
            <a:chOff x="1581911" y="2530220"/>
            <a:chExt cx="2268855" cy="2793365"/>
          </a:xfrm>
        </p:grpSpPr>
        <p:pic>
          <p:nvPicPr>
            <p:cNvPr id="155" name="object 155" descr="">
              <a:hlinkClick r:id="rId16"/>
            </p:cNvPr>
            <p:cNvPicPr/>
            <p:nvPr/>
          </p:nvPicPr>
          <p:blipFill>
            <a:blip r:embed="rId154" cstate="print"/>
            <a:stretch>
              <a:fillRect/>
            </a:stretch>
          </p:blipFill>
          <p:spPr>
            <a:xfrm>
              <a:off x="1661160" y="3453383"/>
              <a:ext cx="329183" cy="135635"/>
            </a:xfrm>
            <a:prstGeom prst="rect">
              <a:avLst/>
            </a:prstGeom>
          </p:spPr>
        </p:pic>
        <p:pic>
          <p:nvPicPr>
            <p:cNvPr id="156" name="object 156">
              <a:hlinkClick r:id="rId155"/>
            </p:cNvPr>
            <p:cNvPicPr/>
            <p:nvPr/>
          </p:nvPicPr>
          <p:blipFill>
            <a:blip r:embed="rId156" cstate="print"/>
            <a:stretch>
              <a:fillRect/>
            </a:stretch>
          </p:blipFill>
          <p:spPr>
            <a:xfrm>
              <a:off x="1627632" y="4338827"/>
              <a:ext cx="452627" cy="128015"/>
            </a:xfrm>
            <a:prstGeom prst="rect">
              <a:avLst/>
            </a:prstGeom>
          </p:spPr>
        </p:pic>
        <p:pic>
          <p:nvPicPr>
            <p:cNvPr id="157" name="object 157">
              <a:hlinkClick r:id="rId157"/>
            </p:cNvPr>
            <p:cNvPicPr/>
            <p:nvPr/>
          </p:nvPicPr>
          <p:blipFill>
            <a:blip r:embed="rId158" cstate="print"/>
            <a:stretch>
              <a:fillRect/>
            </a:stretch>
          </p:blipFill>
          <p:spPr>
            <a:xfrm>
              <a:off x="1609343" y="3976116"/>
              <a:ext cx="318516" cy="301751"/>
            </a:xfrm>
            <a:prstGeom prst="rect">
              <a:avLst/>
            </a:prstGeom>
          </p:spPr>
        </p:pic>
        <p:pic>
          <p:nvPicPr>
            <p:cNvPr id="158" name="object 158" descr="">
              <a:hlinkClick r:id="rId22"/>
            </p:cNvPr>
            <p:cNvPicPr/>
            <p:nvPr/>
          </p:nvPicPr>
          <p:blipFill>
            <a:blip r:embed="rId159" cstate="print"/>
            <a:stretch>
              <a:fillRect/>
            </a:stretch>
          </p:blipFill>
          <p:spPr>
            <a:xfrm>
              <a:off x="1621535" y="4739640"/>
              <a:ext cx="338327" cy="333755"/>
            </a:xfrm>
            <a:prstGeom prst="rect">
              <a:avLst/>
            </a:prstGeom>
          </p:spPr>
        </p:pic>
        <p:pic>
          <p:nvPicPr>
            <p:cNvPr id="159" name="object 159">
              <a:hlinkClick r:id="rId160"/>
            </p:cNvPr>
            <p:cNvPicPr/>
            <p:nvPr/>
          </p:nvPicPr>
          <p:blipFill>
            <a:blip r:embed="rId161" cstate="print"/>
            <a:stretch>
              <a:fillRect/>
            </a:stretch>
          </p:blipFill>
          <p:spPr>
            <a:xfrm>
              <a:off x="1941575" y="3758184"/>
              <a:ext cx="637032" cy="152399"/>
            </a:xfrm>
            <a:prstGeom prst="rect">
              <a:avLst/>
            </a:prstGeom>
          </p:spPr>
        </p:pic>
        <p:pic>
          <p:nvPicPr>
            <p:cNvPr id="160" name="object 160">
              <a:hlinkClick r:id="rId30"/>
            </p:cNvPr>
            <p:cNvPicPr/>
            <p:nvPr/>
          </p:nvPicPr>
          <p:blipFill>
            <a:blip r:embed="rId162" cstate="print"/>
            <a:stretch>
              <a:fillRect/>
            </a:stretch>
          </p:blipFill>
          <p:spPr>
            <a:xfrm>
              <a:off x="2151888" y="3444239"/>
              <a:ext cx="312419" cy="307847"/>
            </a:xfrm>
            <a:prstGeom prst="rect">
              <a:avLst/>
            </a:prstGeom>
          </p:spPr>
        </p:pic>
        <p:pic>
          <p:nvPicPr>
            <p:cNvPr id="161" name="object 161">
              <a:hlinkClick r:id="rId163"/>
            </p:cNvPr>
            <p:cNvPicPr/>
            <p:nvPr/>
          </p:nvPicPr>
          <p:blipFill>
            <a:blip r:embed="rId164" cstate="print"/>
            <a:stretch>
              <a:fillRect/>
            </a:stretch>
          </p:blipFill>
          <p:spPr>
            <a:xfrm>
              <a:off x="1581911" y="3616451"/>
              <a:ext cx="335280" cy="333755"/>
            </a:xfrm>
            <a:prstGeom prst="rect">
              <a:avLst/>
            </a:prstGeom>
          </p:spPr>
        </p:pic>
        <p:pic>
          <p:nvPicPr>
            <p:cNvPr id="162" name="object 162" descr="">
              <a:hlinkClick r:id="rId32"/>
            </p:cNvPr>
            <p:cNvPicPr/>
            <p:nvPr/>
          </p:nvPicPr>
          <p:blipFill>
            <a:blip r:embed="rId165" cstate="print"/>
            <a:stretch>
              <a:fillRect/>
            </a:stretch>
          </p:blipFill>
          <p:spPr>
            <a:xfrm>
              <a:off x="1609343" y="4552188"/>
              <a:ext cx="565403" cy="150875"/>
            </a:xfrm>
            <a:prstGeom prst="rect">
              <a:avLst/>
            </a:prstGeom>
          </p:spPr>
        </p:pic>
        <p:pic>
          <p:nvPicPr>
            <p:cNvPr id="163" name="object 163">
              <a:hlinkClick r:id="rId166"/>
            </p:cNvPr>
            <p:cNvPicPr/>
            <p:nvPr/>
          </p:nvPicPr>
          <p:blipFill>
            <a:blip r:embed="rId167" cstate="print"/>
            <a:stretch>
              <a:fillRect/>
            </a:stretch>
          </p:blipFill>
          <p:spPr>
            <a:xfrm>
              <a:off x="2258568" y="4262627"/>
              <a:ext cx="278891" cy="274319"/>
            </a:xfrm>
            <a:prstGeom prst="rect">
              <a:avLst/>
            </a:prstGeom>
          </p:spPr>
        </p:pic>
        <p:pic>
          <p:nvPicPr>
            <p:cNvPr id="164" name="object 164">
              <a:hlinkClick r:id="rId168"/>
            </p:cNvPr>
            <p:cNvPicPr/>
            <p:nvPr/>
          </p:nvPicPr>
          <p:blipFill>
            <a:blip r:embed="rId169" cstate="print"/>
            <a:stretch>
              <a:fillRect/>
            </a:stretch>
          </p:blipFill>
          <p:spPr>
            <a:xfrm>
              <a:off x="1661159" y="5143500"/>
              <a:ext cx="745236" cy="179832"/>
            </a:xfrm>
            <a:prstGeom prst="rect">
              <a:avLst/>
            </a:prstGeom>
          </p:spPr>
        </p:pic>
        <p:pic>
          <p:nvPicPr>
            <p:cNvPr id="165" name="object 165">
              <a:hlinkClick r:id="rId170"/>
            </p:cNvPr>
            <p:cNvPicPr/>
            <p:nvPr/>
          </p:nvPicPr>
          <p:blipFill>
            <a:blip r:embed="rId171" cstate="print"/>
            <a:stretch>
              <a:fillRect/>
            </a:stretch>
          </p:blipFill>
          <p:spPr>
            <a:xfrm>
              <a:off x="2112263" y="4942332"/>
              <a:ext cx="413003" cy="227075"/>
            </a:xfrm>
            <a:prstGeom prst="rect">
              <a:avLst/>
            </a:prstGeom>
          </p:spPr>
        </p:pic>
        <p:sp>
          <p:nvSpPr>
            <p:cNvPr id="166" name="object 166" descr=""/>
            <p:cNvSpPr/>
            <p:nvPr/>
          </p:nvSpPr>
          <p:spPr>
            <a:xfrm>
              <a:off x="2655569" y="2539745"/>
              <a:ext cx="1186180" cy="1971039"/>
            </a:xfrm>
            <a:custGeom>
              <a:avLst/>
              <a:gdLst/>
              <a:ahLst/>
              <a:cxnLst/>
              <a:rect l="l" t="t" r="r" b="b"/>
              <a:pathLst>
                <a:path w="1186179" h="1971039">
                  <a:moveTo>
                    <a:pt x="1185671" y="0"/>
                  </a:moveTo>
                  <a:lnTo>
                    <a:pt x="0" y="0"/>
                  </a:lnTo>
                  <a:lnTo>
                    <a:pt x="0" y="1970531"/>
                  </a:lnTo>
                  <a:lnTo>
                    <a:pt x="1185671" y="1970531"/>
                  </a:lnTo>
                  <a:lnTo>
                    <a:pt x="118567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2655569" y="2539745"/>
              <a:ext cx="1186180" cy="1971039"/>
            </a:xfrm>
            <a:custGeom>
              <a:avLst/>
              <a:gdLst/>
              <a:ahLst/>
              <a:cxnLst/>
              <a:rect l="l" t="t" r="r" b="b"/>
              <a:pathLst>
                <a:path w="1186179" h="1971039">
                  <a:moveTo>
                    <a:pt x="0" y="0"/>
                  </a:moveTo>
                  <a:lnTo>
                    <a:pt x="1185671" y="0"/>
                  </a:lnTo>
                  <a:lnTo>
                    <a:pt x="1185671" y="1970531"/>
                  </a:lnTo>
                  <a:lnTo>
                    <a:pt x="0" y="1970531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A243FF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8" name="object 168" descr=""/>
          <p:cNvSpPr txBox="1"/>
          <p:nvPr/>
        </p:nvSpPr>
        <p:spPr>
          <a:xfrm>
            <a:off x="2765461" y="2567639"/>
            <a:ext cx="958215" cy="269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Influencer</a:t>
            </a:r>
            <a:r>
              <a:rPr dirty="0" sz="8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Marketing Platforms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69" name="object 169" descr=""/>
          <p:cNvGrpSpPr/>
          <p:nvPr/>
        </p:nvGrpSpPr>
        <p:grpSpPr>
          <a:xfrm>
            <a:off x="2660904" y="2828544"/>
            <a:ext cx="1164590" cy="1667510"/>
            <a:chOff x="2660904" y="2828544"/>
            <a:chExt cx="1164590" cy="1667510"/>
          </a:xfrm>
        </p:grpSpPr>
        <p:pic>
          <p:nvPicPr>
            <p:cNvPr id="170" name="object 170">
              <a:hlinkClick r:id="rId172"/>
            </p:cNvPr>
            <p:cNvPicPr/>
            <p:nvPr/>
          </p:nvPicPr>
          <p:blipFill>
            <a:blip r:embed="rId173" cstate="print"/>
            <a:stretch>
              <a:fillRect/>
            </a:stretch>
          </p:blipFill>
          <p:spPr>
            <a:xfrm>
              <a:off x="3310127" y="3086100"/>
              <a:ext cx="496824" cy="146303"/>
            </a:xfrm>
            <a:prstGeom prst="rect">
              <a:avLst/>
            </a:prstGeom>
          </p:spPr>
        </p:pic>
        <p:pic>
          <p:nvPicPr>
            <p:cNvPr id="171" name="object 171" descr="">
              <a:hlinkClick r:id="rId174"/>
            </p:cNvPr>
            <p:cNvPicPr/>
            <p:nvPr/>
          </p:nvPicPr>
          <p:blipFill>
            <a:blip r:embed="rId175" cstate="print"/>
            <a:stretch>
              <a:fillRect/>
            </a:stretch>
          </p:blipFill>
          <p:spPr>
            <a:xfrm>
              <a:off x="2705100" y="3384804"/>
              <a:ext cx="524243" cy="137159"/>
            </a:xfrm>
            <a:prstGeom prst="rect">
              <a:avLst/>
            </a:prstGeom>
          </p:spPr>
        </p:pic>
        <p:pic>
          <p:nvPicPr>
            <p:cNvPr id="172" name="object 172">
              <a:hlinkClick r:id="rId176"/>
            </p:cNvPr>
            <p:cNvPicPr/>
            <p:nvPr/>
          </p:nvPicPr>
          <p:blipFill>
            <a:blip r:embed="rId177" cstate="print"/>
            <a:stretch>
              <a:fillRect/>
            </a:stretch>
          </p:blipFill>
          <p:spPr>
            <a:xfrm>
              <a:off x="3349751" y="3596640"/>
              <a:ext cx="416051" cy="278891"/>
            </a:xfrm>
            <a:prstGeom prst="rect">
              <a:avLst/>
            </a:prstGeom>
          </p:spPr>
        </p:pic>
        <p:pic>
          <p:nvPicPr>
            <p:cNvPr id="173" name="object 173">
              <a:hlinkClick r:id="rId178"/>
            </p:cNvPr>
            <p:cNvPicPr/>
            <p:nvPr/>
          </p:nvPicPr>
          <p:blipFill>
            <a:blip r:embed="rId179" cstate="print"/>
            <a:stretch>
              <a:fillRect/>
            </a:stretch>
          </p:blipFill>
          <p:spPr>
            <a:xfrm>
              <a:off x="2668523" y="4291583"/>
              <a:ext cx="513588" cy="204203"/>
            </a:xfrm>
            <a:prstGeom prst="rect">
              <a:avLst/>
            </a:prstGeom>
          </p:spPr>
        </p:pic>
        <p:pic>
          <p:nvPicPr>
            <p:cNvPr id="174" name="object 174">
              <a:hlinkClick r:id="rId180"/>
            </p:cNvPr>
            <p:cNvPicPr/>
            <p:nvPr/>
          </p:nvPicPr>
          <p:blipFill>
            <a:blip r:embed="rId181" cstate="print"/>
            <a:stretch>
              <a:fillRect/>
            </a:stretch>
          </p:blipFill>
          <p:spPr>
            <a:xfrm>
              <a:off x="2689860" y="3776472"/>
              <a:ext cx="633983" cy="163067"/>
            </a:xfrm>
            <a:prstGeom prst="rect">
              <a:avLst/>
            </a:prstGeom>
          </p:spPr>
        </p:pic>
        <p:pic>
          <p:nvPicPr>
            <p:cNvPr id="175" name="object 175" descr="">
              <a:hlinkClick r:id="rId182"/>
            </p:cNvPr>
            <p:cNvPicPr/>
            <p:nvPr/>
          </p:nvPicPr>
          <p:blipFill>
            <a:blip r:embed="rId183" cstate="print"/>
            <a:stretch>
              <a:fillRect/>
            </a:stretch>
          </p:blipFill>
          <p:spPr>
            <a:xfrm>
              <a:off x="3500627" y="2860548"/>
              <a:ext cx="324611" cy="112763"/>
            </a:xfrm>
            <a:prstGeom prst="rect">
              <a:avLst/>
            </a:prstGeom>
          </p:spPr>
        </p:pic>
        <p:pic>
          <p:nvPicPr>
            <p:cNvPr id="176" name="object 176">
              <a:hlinkClick r:id="rId184"/>
            </p:cNvPr>
            <p:cNvPicPr/>
            <p:nvPr/>
          </p:nvPicPr>
          <p:blipFill>
            <a:blip r:embed="rId185" cstate="print"/>
            <a:stretch>
              <a:fillRect/>
            </a:stretch>
          </p:blipFill>
          <p:spPr>
            <a:xfrm>
              <a:off x="3304032" y="3435095"/>
              <a:ext cx="515099" cy="172212"/>
            </a:xfrm>
            <a:prstGeom prst="rect">
              <a:avLst/>
            </a:prstGeom>
          </p:spPr>
        </p:pic>
        <p:pic>
          <p:nvPicPr>
            <p:cNvPr id="177" name="object 177">
              <a:hlinkClick r:id="rId186"/>
            </p:cNvPr>
            <p:cNvPicPr/>
            <p:nvPr/>
          </p:nvPicPr>
          <p:blipFill>
            <a:blip r:embed="rId187" cstate="print"/>
            <a:stretch>
              <a:fillRect/>
            </a:stretch>
          </p:blipFill>
          <p:spPr>
            <a:xfrm>
              <a:off x="3336036" y="3241548"/>
              <a:ext cx="437375" cy="163067"/>
            </a:xfrm>
            <a:prstGeom prst="rect">
              <a:avLst/>
            </a:prstGeom>
          </p:spPr>
        </p:pic>
        <p:pic>
          <p:nvPicPr>
            <p:cNvPr id="178" name="object 178">
              <a:hlinkClick r:id="rId188"/>
            </p:cNvPr>
            <p:cNvPicPr/>
            <p:nvPr/>
          </p:nvPicPr>
          <p:blipFill>
            <a:blip r:embed="rId189" cstate="print"/>
            <a:stretch>
              <a:fillRect/>
            </a:stretch>
          </p:blipFill>
          <p:spPr>
            <a:xfrm>
              <a:off x="3189731" y="4311396"/>
              <a:ext cx="623316" cy="172212"/>
            </a:xfrm>
            <a:prstGeom prst="rect">
              <a:avLst/>
            </a:prstGeom>
          </p:spPr>
        </p:pic>
        <p:pic>
          <p:nvPicPr>
            <p:cNvPr id="179" name="object 179">
              <a:hlinkClick r:id="rId190"/>
            </p:cNvPr>
            <p:cNvPicPr/>
            <p:nvPr/>
          </p:nvPicPr>
          <p:blipFill>
            <a:blip r:embed="rId191" cstate="print"/>
            <a:stretch>
              <a:fillRect/>
            </a:stretch>
          </p:blipFill>
          <p:spPr>
            <a:xfrm>
              <a:off x="2665475" y="2828544"/>
              <a:ext cx="789431" cy="161544"/>
            </a:xfrm>
            <a:prstGeom prst="rect">
              <a:avLst/>
            </a:prstGeom>
          </p:spPr>
        </p:pic>
        <p:pic>
          <p:nvPicPr>
            <p:cNvPr id="180" name="object 180" descr="">
              <a:hlinkClick r:id="rId192"/>
            </p:cNvPr>
            <p:cNvPicPr/>
            <p:nvPr/>
          </p:nvPicPr>
          <p:blipFill>
            <a:blip r:embed="rId193" cstate="print"/>
            <a:stretch>
              <a:fillRect/>
            </a:stretch>
          </p:blipFill>
          <p:spPr>
            <a:xfrm>
              <a:off x="3086100" y="4102608"/>
              <a:ext cx="714755" cy="163067"/>
            </a:xfrm>
            <a:prstGeom prst="rect">
              <a:avLst/>
            </a:prstGeom>
          </p:spPr>
        </p:pic>
        <p:pic>
          <p:nvPicPr>
            <p:cNvPr id="181" name="object 181">
              <a:hlinkClick r:id="rId194"/>
            </p:cNvPr>
            <p:cNvPicPr/>
            <p:nvPr/>
          </p:nvPicPr>
          <p:blipFill>
            <a:blip r:embed="rId195" cstate="print"/>
            <a:stretch>
              <a:fillRect/>
            </a:stretch>
          </p:blipFill>
          <p:spPr>
            <a:xfrm>
              <a:off x="3236976" y="3884676"/>
              <a:ext cx="554735" cy="210311"/>
            </a:xfrm>
            <a:prstGeom prst="rect">
              <a:avLst/>
            </a:prstGeom>
          </p:spPr>
        </p:pic>
        <p:pic>
          <p:nvPicPr>
            <p:cNvPr id="182" name="object 182">
              <a:hlinkClick r:id="rId196"/>
            </p:cNvPr>
            <p:cNvPicPr/>
            <p:nvPr/>
          </p:nvPicPr>
          <p:blipFill>
            <a:blip r:embed="rId197" cstate="print"/>
            <a:stretch>
              <a:fillRect/>
            </a:stretch>
          </p:blipFill>
          <p:spPr>
            <a:xfrm>
              <a:off x="2680716" y="3979164"/>
              <a:ext cx="403859" cy="301751"/>
            </a:xfrm>
            <a:prstGeom prst="rect">
              <a:avLst/>
            </a:prstGeom>
          </p:spPr>
        </p:pic>
        <p:pic>
          <p:nvPicPr>
            <p:cNvPr id="183" name="object 183" descr="">
              <a:hlinkClick r:id="rId198"/>
            </p:cNvPr>
            <p:cNvPicPr/>
            <p:nvPr/>
          </p:nvPicPr>
          <p:blipFill>
            <a:blip r:embed="rId199" cstate="print"/>
            <a:stretch>
              <a:fillRect/>
            </a:stretch>
          </p:blipFill>
          <p:spPr>
            <a:xfrm>
              <a:off x="2695955" y="3560064"/>
              <a:ext cx="573023" cy="195058"/>
            </a:xfrm>
            <a:prstGeom prst="rect">
              <a:avLst/>
            </a:prstGeom>
          </p:spPr>
        </p:pic>
        <p:pic>
          <p:nvPicPr>
            <p:cNvPr id="184" name="object 184">
              <a:hlinkClick r:id="rId200"/>
            </p:cNvPr>
            <p:cNvPicPr/>
            <p:nvPr/>
          </p:nvPicPr>
          <p:blipFill>
            <a:blip r:embed="rId201" cstate="print"/>
            <a:stretch>
              <a:fillRect/>
            </a:stretch>
          </p:blipFill>
          <p:spPr>
            <a:xfrm>
              <a:off x="2680716" y="3206496"/>
              <a:ext cx="647699" cy="150875"/>
            </a:xfrm>
            <a:prstGeom prst="rect">
              <a:avLst/>
            </a:prstGeom>
          </p:spPr>
        </p:pic>
        <p:pic>
          <p:nvPicPr>
            <p:cNvPr id="185" name="object 185">
              <a:hlinkClick r:id="rId202"/>
            </p:cNvPr>
            <p:cNvPicPr/>
            <p:nvPr/>
          </p:nvPicPr>
          <p:blipFill>
            <a:blip r:embed="rId203" cstate="print"/>
            <a:stretch>
              <a:fillRect/>
            </a:stretch>
          </p:blipFill>
          <p:spPr>
            <a:xfrm>
              <a:off x="2660904" y="3003804"/>
              <a:ext cx="672083" cy="146303"/>
            </a:xfrm>
            <a:prstGeom prst="rect">
              <a:avLst/>
            </a:prstGeom>
          </p:spPr>
        </p:pic>
      </p:grpSp>
      <p:sp>
        <p:nvSpPr>
          <p:cNvPr id="186" name="object 186" descr=""/>
          <p:cNvSpPr txBox="1"/>
          <p:nvPr/>
        </p:nvSpPr>
        <p:spPr>
          <a:xfrm>
            <a:off x="3534816" y="2968105"/>
            <a:ext cx="206375" cy="102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00" spc="-10">
                <a:solidFill>
                  <a:srgbClr val="1B1363"/>
                </a:solidFill>
                <a:latin typeface="Arial"/>
                <a:cs typeface="Arial"/>
              </a:rPr>
              <a:t>Inbeat</a:t>
            </a:r>
            <a:endParaRPr sz="500">
              <a:latin typeface="Arial"/>
              <a:cs typeface="Arial"/>
            </a:endParaRPr>
          </a:p>
        </p:txBody>
      </p:sp>
      <p:grpSp>
        <p:nvGrpSpPr>
          <p:cNvPr id="187" name="object 187" descr=""/>
          <p:cNvGrpSpPr/>
          <p:nvPr/>
        </p:nvGrpSpPr>
        <p:grpSpPr>
          <a:xfrm>
            <a:off x="1437513" y="5489828"/>
            <a:ext cx="1177290" cy="1218565"/>
            <a:chOff x="1437513" y="5489828"/>
            <a:chExt cx="1177290" cy="1218565"/>
          </a:xfrm>
        </p:grpSpPr>
        <p:sp>
          <p:nvSpPr>
            <p:cNvPr id="188" name="object 188" descr=""/>
            <p:cNvSpPr/>
            <p:nvPr/>
          </p:nvSpPr>
          <p:spPr>
            <a:xfrm>
              <a:off x="1447038" y="5499353"/>
              <a:ext cx="1158240" cy="1199515"/>
            </a:xfrm>
            <a:custGeom>
              <a:avLst/>
              <a:gdLst/>
              <a:ahLst/>
              <a:cxnLst/>
              <a:rect l="l" t="t" r="r" b="b"/>
              <a:pathLst>
                <a:path w="1158239" h="1199515">
                  <a:moveTo>
                    <a:pt x="1158239" y="0"/>
                  </a:moveTo>
                  <a:lnTo>
                    <a:pt x="0" y="0"/>
                  </a:lnTo>
                  <a:lnTo>
                    <a:pt x="0" y="1199388"/>
                  </a:lnTo>
                  <a:lnTo>
                    <a:pt x="1158239" y="1199388"/>
                  </a:lnTo>
                  <a:lnTo>
                    <a:pt x="11582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1447038" y="5499353"/>
              <a:ext cx="1158240" cy="1199515"/>
            </a:xfrm>
            <a:custGeom>
              <a:avLst/>
              <a:gdLst/>
              <a:ahLst/>
              <a:cxnLst/>
              <a:rect l="l" t="t" r="r" b="b"/>
              <a:pathLst>
                <a:path w="1158239" h="1199515">
                  <a:moveTo>
                    <a:pt x="0" y="0"/>
                  </a:moveTo>
                  <a:lnTo>
                    <a:pt x="1158239" y="0"/>
                  </a:lnTo>
                  <a:lnTo>
                    <a:pt x="1158239" y="1199388"/>
                  </a:lnTo>
                  <a:lnTo>
                    <a:pt x="0" y="1199388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0" name="object 190" descr=""/>
          <p:cNvSpPr txBox="1"/>
          <p:nvPr/>
        </p:nvSpPr>
        <p:spPr>
          <a:xfrm>
            <a:off x="1608537" y="5526380"/>
            <a:ext cx="827405" cy="269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04470" marR="5080" indent="-192405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8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Advertising Networks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91" name="object 191" descr=""/>
          <p:cNvGrpSpPr/>
          <p:nvPr/>
        </p:nvGrpSpPr>
        <p:grpSpPr>
          <a:xfrm>
            <a:off x="1469136" y="5798820"/>
            <a:ext cx="3691254" cy="1726564"/>
            <a:chOff x="1469136" y="5798820"/>
            <a:chExt cx="3691254" cy="1726564"/>
          </a:xfrm>
        </p:grpSpPr>
        <p:pic>
          <p:nvPicPr>
            <p:cNvPr id="192" name="object 192">
              <a:hlinkClick r:id="rId204"/>
            </p:cNvPr>
            <p:cNvPicPr/>
            <p:nvPr/>
          </p:nvPicPr>
          <p:blipFill>
            <a:blip r:embed="rId205" cstate="print"/>
            <a:stretch>
              <a:fillRect/>
            </a:stretch>
          </p:blipFill>
          <p:spPr>
            <a:xfrm>
              <a:off x="1476756" y="5807964"/>
              <a:ext cx="597407" cy="129539"/>
            </a:xfrm>
            <a:prstGeom prst="rect">
              <a:avLst/>
            </a:prstGeom>
          </p:spPr>
        </p:pic>
        <p:pic>
          <p:nvPicPr>
            <p:cNvPr id="193" name="object 193">
              <a:hlinkClick r:id="rId206"/>
            </p:cNvPr>
            <p:cNvPicPr/>
            <p:nvPr/>
          </p:nvPicPr>
          <p:blipFill>
            <a:blip r:embed="rId207" cstate="print"/>
            <a:stretch>
              <a:fillRect/>
            </a:stretch>
          </p:blipFill>
          <p:spPr>
            <a:xfrm>
              <a:off x="2093976" y="5798820"/>
              <a:ext cx="483107" cy="172212"/>
            </a:xfrm>
            <a:prstGeom prst="rect">
              <a:avLst/>
            </a:prstGeom>
          </p:spPr>
        </p:pic>
        <p:pic>
          <p:nvPicPr>
            <p:cNvPr id="194" name="object 194">
              <a:hlinkClick r:id="rId208"/>
            </p:cNvPr>
            <p:cNvPicPr/>
            <p:nvPr/>
          </p:nvPicPr>
          <p:blipFill>
            <a:blip r:embed="rId209" cstate="print"/>
            <a:stretch>
              <a:fillRect/>
            </a:stretch>
          </p:blipFill>
          <p:spPr>
            <a:xfrm>
              <a:off x="1469136" y="6143244"/>
              <a:ext cx="512063" cy="245351"/>
            </a:xfrm>
            <a:prstGeom prst="rect">
              <a:avLst/>
            </a:prstGeom>
          </p:spPr>
        </p:pic>
        <p:pic>
          <p:nvPicPr>
            <p:cNvPr id="195" name="object 195">
              <a:hlinkClick r:id="rId210"/>
            </p:cNvPr>
            <p:cNvPicPr/>
            <p:nvPr/>
          </p:nvPicPr>
          <p:blipFill>
            <a:blip r:embed="rId211" cstate="print"/>
            <a:stretch>
              <a:fillRect/>
            </a:stretch>
          </p:blipFill>
          <p:spPr>
            <a:xfrm>
              <a:off x="2048255" y="6155436"/>
              <a:ext cx="451104" cy="172212"/>
            </a:xfrm>
            <a:prstGeom prst="rect">
              <a:avLst/>
            </a:prstGeom>
          </p:spPr>
        </p:pic>
        <p:pic>
          <p:nvPicPr>
            <p:cNvPr id="196" name="object 196" descr="">
              <a:hlinkClick r:id="rId212"/>
            </p:cNvPr>
            <p:cNvPicPr/>
            <p:nvPr/>
          </p:nvPicPr>
          <p:blipFill>
            <a:blip r:embed="rId213" cstate="print"/>
            <a:stretch>
              <a:fillRect/>
            </a:stretch>
          </p:blipFill>
          <p:spPr>
            <a:xfrm>
              <a:off x="1783079" y="6504432"/>
              <a:ext cx="451103" cy="143255"/>
            </a:xfrm>
            <a:prstGeom prst="rect">
              <a:avLst/>
            </a:prstGeom>
          </p:spPr>
        </p:pic>
        <p:pic>
          <p:nvPicPr>
            <p:cNvPr id="197" name="object 197">
              <a:hlinkClick r:id="rId214"/>
            </p:cNvPr>
            <p:cNvPicPr/>
            <p:nvPr/>
          </p:nvPicPr>
          <p:blipFill>
            <a:blip r:embed="rId215" cstate="print"/>
            <a:stretch>
              <a:fillRect/>
            </a:stretch>
          </p:blipFill>
          <p:spPr>
            <a:xfrm>
              <a:off x="1732788" y="6350508"/>
              <a:ext cx="867155" cy="131063"/>
            </a:xfrm>
            <a:prstGeom prst="rect">
              <a:avLst/>
            </a:prstGeom>
          </p:spPr>
        </p:pic>
        <p:pic>
          <p:nvPicPr>
            <p:cNvPr id="198" name="object 198">
              <a:hlinkClick r:id="rId216"/>
            </p:cNvPr>
            <p:cNvPicPr/>
            <p:nvPr/>
          </p:nvPicPr>
          <p:blipFill>
            <a:blip r:embed="rId217" cstate="print"/>
            <a:stretch>
              <a:fillRect/>
            </a:stretch>
          </p:blipFill>
          <p:spPr>
            <a:xfrm>
              <a:off x="1738884" y="5983224"/>
              <a:ext cx="629412" cy="161544"/>
            </a:xfrm>
            <a:prstGeom prst="rect">
              <a:avLst/>
            </a:prstGeom>
          </p:spPr>
        </p:pic>
        <p:sp>
          <p:nvSpPr>
            <p:cNvPr id="199" name="object 199" descr=""/>
            <p:cNvSpPr/>
            <p:nvPr/>
          </p:nvSpPr>
          <p:spPr>
            <a:xfrm>
              <a:off x="3961637" y="6300978"/>
              <a:ext cx="1188720" cy="1214755"/>
            </a:xfrm>
            <a:custGeom>
              <a:avLst/>
              <a:gdLst/>
              <a:ahLst/>
              <a:cxnLst/>
              <a:rect l="l" t="t" r="r" b="b"/>
              <a:pathLst>
                <a:path w="1188720" h="1214754">
                  <a:moveTo>
                    <a:pt x="1188719" y="0"/>
                  </a:moveTo>
                  <a:lnTo>
                    <a:pt x="0" y="0"/>
                  </a:lnTo>
                  <a:lnTo>
                    <a:pt x="0" y="1214627"/>
                  </a:lnTo>
                  <a:lnTo>
                    <a:pt x="1188719" y="1214627"/>
                  </a:lnTo>
                  <a:lnTo>
                    <a:pt x="118871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3961637" y="6300978"/>
              <a:ext cx="1188720" cy="1214755"/>
            </a:xfrm>
            <a:custGeom>
              <a:avLst/>
              <a:gdLst/>
              <a:ahLst/>
              <a:cxnLst/>
              <a:rect l="l" t="t" r="r" b="b"/>
              <a:pathLst>
                <a:path w="1188720" h="1214754">
                  <a:moveTo>
                    <a:pt x="0" y="0"/>
                  </a:moveTo>
                  <a:lnTo>
                    <a:pt x="1188719" y="0"/>
                  </a:lnTo>
                  <a:lnTo>
                    <a:pt x="1188719" y="1214627"/>
                  </a:lnTo>
                  <a:lnTo>
                    <a:pt x="0" y="1214627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1B1363"/>
              </a:solidFill>
              <a:prstDash val="sysDash"/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1" name="object 201" descr=""/>
          <p:cNvSpPr txBox="1"/>
          <p:nvPr/>
        </p:nvSpPr>
        <p:spPr>
          <a:xfrm>
            <a:off x="3971163" y="6328026"/>
            <a:ext cx="1183640" cy="269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70205" marR="193675" indent="-191135">
              <a:lnSpc>
                <a:spcPct val="100000"/>
              </a:lnSpc>
              <a:spcBef>
                <a:spcPts val="105"/>
              </a:spcBef>
            </a:pPr>
            <a:r>
              <a:rPr dirty="0" sz="800">
                <a:solidFill>
                  <a:srgbClr val="1B1363"/>
                </a:solidFill>
                <a:latin typeface="Arial"/>
                <a:cs typeface="Arial"/>
              </a:rPr>
              <a:t>Video</a:t>
            </a:r>
            <a:r>
              <a:rPr dirty="0" sz="8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>
                <a:solidFill>
                  <a:srgbClr val="1B1363"/>
                </a:solidFill>
                <a:latin typeface="Arial"/>
                <a:cs typeface="Arial"/>
              </a:rPr>
              <a:t>Advertising Platforms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202" name="object 202" descr=""/>
          <p:cNvGrpSpPr/>
          <p:nvPr/>
        </p:nvGrpSpPr>
        <p:grpSpPr>
          <a:xfrm>
            <a:off x="2318004" y="4619244"/>
            <a:ext cx="2828925" cy="2863850"/>
            <a:chOff x="2318004" y="4619244"/>
            <a:chExt cx="2828925" cy="2863850"/>
          </a:xfrm>
        </p:grpSpPr>
        <p:pic>
          <p:nvPicPr>
            <p:cNvPr id="203" name="object 203">
              <a:hlinkClick r:id="rId218"/>
            </p:cNvPr>
            <p:cNvPicPr/>
            <p:nvPr/>
          </p:nvPicPr>
          <p:blipFill>
            <a:blip r:embed="rId219" cstate="print"/>
            <a:stretch>
              <a:fillRect/>
            </a:stretch>
          </p:blipFill>
          <p:spPr>
            <a:xfrm>
              <a:off x="3980688" y="6563867"/>
              <a:ext cx="539495" cy="313931"/>
            </a:xfrm>
            <a:prstGeom prst="rect">
              <a:avLst/>
            </a:prstGeom>
          </p:spPr>
        </p:pic>
        <p:pic>
          <p:nvPicPr>
            <p:cNvPr id="204" name="object 204">
              <a:hlinkClick r:id="rId220"/>
            </p:cNvPr>
            <p:cNvPicPr/>
            <p:nvPr/>
          </p:nvPicPr>
          <p:blipFill>
            <a:blip r:embed="rId221" cstate="print"/>
            <a:stretch>
              <a:fillRect/>
            </a:stretch>
          </p:blipFill>
          <p:spPr>
            <a:xfrm>
              <a:off x="4416552" y="6882383"/>
              <a:ext cx="693419" cy="105156"/>
            </a:xfrm>
            <a:prstGeom prst="rect">
              <a:avLst/>
            </a:prstGeom>
          </p:spPr>
        </p:pic>
        <p:pic>
          <p:nvPicPr>
            <p:cNvPr id="205" name="object 205">
              <a:hlinkClick r:id="rId222"/>
            </p:cNvPr>
            <p:cNvPicPr/>
            <p:nvPr/>
          </p:nvPicPr>
          <p:blipFill>
            <a:blip r:embed="rId223" cstate="print"/>
            <a:stretch>
              <a:fillRect/>
            </a:stretch>
          </p:blipFill>
          <p:spPr>
            <a:xfrm>
              <a:off x="4181855" y="7205472"/>
              <a:ext cx="903719" cy="115824"/>
            </a:xfrm>
            <a:prstGeom prst="rect">
              <a:avLst/>
            </a:prstGeom>
          </p:spPr>
        </p:pic>
        <p:pic>
          <p:nvPicPr>
            <p:cNvPr id="206" name="object 206" descr="">
              <a:hlinkClick r:id="rId224"/>
            </p:cNvPr>
            <p:cNvPicPr/>
            <p:nvPr/>
          </p:nvPicPr>
          <p:blipFill>
            <a:blip r:embed="rId225" cstate="print"/>
            <a:stretch>
              <a:fillRect/>
            </a:stretch>
          </p:blipFill>
          <p:spPr>
            <a:xfrm>
              <a:off x="4090416" y="7367016"/>
              <a:ext cx="922007" cy="115823"/>
            </a:xfrm>
            <a:prstGeom prst="rect">
              <a:avLst/>
            </a:prstGeom>
          </p:spPr>
        </p:pic>
        <p:pic>
          <p:nvPicPr>
            <p:cNvPr id="207" name="object 207">
              <a:hlinkClick r:id="rId226"/>
            </p:cNvPr>
            <p:cNvPicPr/>
            <p:nvPr/>
          </p:nvPicPr>
          <p:blipFill>
            <a:blip r:embed="rId227" cstate="print"/>
            <a:stretch>
              <a:fillRect/>
            </a:stretch>
          </p:blipFill>
          <p:spPr>
            <a:xfrm>
              <a:off x="4000500" y="7005827"/>
              <a:ext cx="665988" cy="143256"/>
            </a:xfrm>
            <a:prstGeom prst="rect">
              <a:avLst/>
            </a:prstGeom>
          </p:spPr>
        </p:pic>
        <p:pic>
          <p:nvPicPr>
            <p:cNvPr id="208" name="object 208">
              <a:hlinkClick r:id="rId228"/>
            </p:cNvPr>
            <p:cNvPicPr/>
            <p:nvPr/>
          </p:nvPicPr>
          <p:blipFill>
            <a:blip r:embed="rId229" cstate="print"/>
            <a:stretch>
              <a:fillRect/>
            </a:stretch>
          </p:blipFill>
          <p:spPr>
            <a:xfrm>
              <a:off x="4459223" y="6545579"/>
              <a:ext cx="687323" cy="338327"/>
            </a:xfrm>
            <a:prstGeom prst="rect">
              <a:avLst/>
            </a:prstGeom>
          </p:spPr>
        </p:pic>
        <p:pic>
          <p:nvPicPr>
            <p:cNvPr id="209" name="object 209" descr="">
              <a:hlinkClick r:id="rId230"/>
            </p:cNvPr>
            <p:cNvPicPr/>
            <p:nvPr/>
          </p:nvPicPr>
          <p:blipFill>
            <a:blip r:embed="rId231" cstate="print"/>
            <a:stretch>
              <a:fillRect/>
            </a:stretch>
          </p:blipFill>
          <p:spPr>
            <a:xfrm>
              <a:off x="2318004" y="4619244"/>
              <a:ext cx="228599" cy="277367"/>
            </a:xfrm>
            <a:prstGeom prst="rect">
              <a:avLst/>
            </a:prstGeom>
          </p:spPr>
        </p:pic>
      </p:grpSp>
      <p:sp>
        <p:nvSpPr>
          <p:cNvPr id="210" name="object 210" descr=""/>
          <p:cNvSpPr txBox="1"/>
          <p:nvPr/>
        </p:nvSpPr>
        <p:spPr>
          <a:xfrm>
            <a:off x="5673090" y="7951469"/>
            <a:ext cx="1544320" cy="523240"/>
          </a:xfrm>
          <a:prstGeom prst="rect">
            <a:avLst/>
          </a:prstGeom>
          <a:solidFill>
            <a:srgbClr val="FFFFFF"/>
          </a:solidFill>
          <a:ln w="19050">
            <a:solidFill>
              <a:srgbClr val="ACBCCE"/>
            </a:solidFill>
          </a:ln>
        </p:spPr>
        <p:txBody>
          <a:bodyPr wrap="square" lIns="0" tIns="41275" rIns="0" bIns="0" rtlCol="0" vert="horz">
            <a:spAutoFit/>
          </a:bodyPr>
          <a:lstStyle/>
          <a:p>
            <a:pPr marL="90805" marR="120014">
              <a:lnSpc>
                <a:spcPct val="100000"/>
              </a:lnSpc>
              <a:spcBef>
                <a:spcPts val="325"/>
              </a:spcBef>
            </a:pPr>
            <a:r>
              <a:rPr dirty="0" sz="700">
                <a:solidFill>
                  <a:srgbClr val="A243FF"/>
                </a:solidFill>
                <a:latin typeface="Arial"/>
                <a:cs typeface="Arial"/>
              </a:rPr>
              <a:t>Purple: </a:t>
            </a:r>
            <a:r>
              <a:rPr dirty="0" sz="700" spc="-10">
                <a:solidFill>
                  <a:srgbClr val="A243FF"/>
                </a:solidFill>
                <a:latin typeface="Arial"/>
                <a:cs typeface="Arial"/>
              </a:rPr>
              <a:t>Platforms</a:t>
            </a:r>
            <a:r>
              <a:rPr dirty="0" sz="700" spc="15">
                <a:solidFill>
                  <a:srgbClr val="A243FF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A243FF"/>
                </a:solidFill>
                <a:latin typeface="Arial"/>
                <a:cs typeface="Arial"/>
              </a:rPr>
              <a:t>and</a:t>
            </a:r>
            <a:r>
              <a:rPr dirty="0" sz="700" spc="15">
                <a:solidFill>
                  <a:srgbClr val="A243F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A243FF"/>
                </a:solidFill>
                <a:latin typeface="Arial"/>
                <a:cs typeface="Arial"/>
              </a:rPr>
              <a:t>Networks</a:t>
            </a:r>
            <a:r>
              <a:rPr dirty="0" sz="700" spc="500">
                <a:solidFill>
                  <a:srgbClr val="A243FF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EC3B8D"/>
                </a:solidFill>
                <a:latin typeface="Arial"/>
                <a:cs typeface="Arial"/>
              </a:rPr>
              <a:t>Magenta:</a:t>
            </a:r>
            <a:r>
              <a:rPr dirty="0" sz="700" spc="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EC3B8D"/>
                </a:solidFill>
                <a:latin typeface="Arial"/>
                <a:cs typeface="Arial"/>
              </a:rPr>
              <a:t>Content</a:t>
            </a:r>
            <a:r>
              <a:rPr dirty="0" sz="700" spc="-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EC3B8D"/>
                </a:solidFill>
                <a:latin typeface="Arial"/>
                <a:cs typeface="Arial"/>
              </a:rPr>
              <a:t>Creation</a:t>
            </a:r>
            <a:r>
              <a:rPr dirty="0" sz="700" spc="50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4EBDA3"/>
                </a:solidFill>
                <a:latin typeface="Arial"/>
                <a:cs typeface="Arial"/>
              </a:rPr>
              <a:t>Green:</a:t>
            </a:r>
            <a:r>
              <a:rPr dirty="0" sz="700" spc="-20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4EBDA3"/>
                </a:solidFill>
                <a:latin typeface="Arial"/>
                <a:cs typeface="Arial"/>
              </a:rPr>
              <a:t>Management/Analytics</a:t>
            </a:r>
            <a:r>
              <a:rPr dirty="0" sz="700" spc="500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Blue: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Marketing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Monetization</a:t>
            </a:r>
            <a:endParaRPr sz="700">
              <a:latin typeface="Arial"/>
              <a:cs typeface="Arial"/>
            </a:endParaRPr>
          </a:p>
        </p:txBody>
      </p:sp>
      <p:sp>
        <p:nvSpPr>
          <p:cNvPr id="211" name="object 211" descr=""/>
          <p:cNvSpPr txBox="1"/>
          <p:nvPr/>
        </p:nvSpPr>
        <p:spPr>
          <a:xfrm>
            <a:off x="6220909" y="7772248"/>
            <a:ext cx="38862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solidFill>
                  <a:srgbClr val="1B1363"/>
                </a:solidFill>
                <a:latin typeface="Arial"/>
                <a:cs typeface="Arial"/>
              </a:rPr>
              <a:t>Legend</a:t>
            </a:r>
            <a:endParaRPr sz="800">
              <a:latin typeface="Arial"/>
              <a:cs typeface="Arial"/>
            </a:endParaRPr>
          </a:p>
        </p:txBody>
      </p:sp>
      <p:sp>
        <p:nvSpPr>
          <p:cNvPr id="212" name="object 212" descr=""/>
          <p:cNvSpPr txBox="1"/>
          <p:nvPr/>
        </p:nvSpPr>
        <p:spPr>
          <a:xfrm>
            <a:off x="508181" y="8555568"/>
            <a:ext cx="236156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Marketing</a:t>
            </a:r>
            <a:r>
              <a:rPr dirty="0" sz="1400" spc="-7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14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 b="1">
                <a:solidFill>
                  <a:srgbClr val="1B1363"/>
                </a:solidFill>
                <a:latin typeface="Arial"/>
                <a:cs typeface="Arial"/>
              </a:rPr>
              <a:t>Monetization</a:t>
            </a:r>
            <a:endParaRPr sz="1400">
              <a:latin typeface="Arial"/>
              <a:cs typeface="Arial"/>
            </a:endParaRPr>
          </a:p>
        </p:txBody>
      </p:sp>
      <p:sp>
        <p:nvSpPr>
          <p:cNvPr id="213" name="object 213" descr=""/>
          <p:cNvSpPr txBox="1"/>
          <p:nvPr/>
        </p:nvSpPr>
        <p:spPr>
          <a:xfrm>
            <a:off x="2858096" y="9022266"/>
            <a:ext cx="21018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Click</a:t>
            </a:r>
            <a:r>
              <a:rPr dirty="0" sz="8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800" spc="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company</a:t>
            </a:r>
            <a:r>
              <a:rPr dirty="0" sz="800" spc="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logos</a:t>
            </a:r>
            <a:r>
              <a:rPr dirty="0" sz="800" spc="2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800" spc="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visit</a:t>
            </a:r>
            <a:r>
              <a:rPr dirty="0" sz="8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i="1">
                <a:solidFill>
                  <a:srgbClr val="1B1363"/>
                </a:solidFill>
                <a:latin typeface="Arial"/>
                <a:cs typeface="Arial"/>
              </a:rPr>
              <a:t>their</a:t>
            </a:r>
            <a:r>
              <a:rPr dirty="0" sz="800" spc="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800" spc="-10" i="1">
                <a:solidFill>
                  <a:srgbClr val="1B1363"/>
                </a:solidFill>
                <a:latin typeface="Arial"/>
                <a:cs typeface="Arial"/>
              </a:rPr>
              <a:t>websites</a:t>
            </a:r>
            <a:endParaRPr sz="800">
              <a:latin typeface="Arial"/>
              <a:cs typeface="Arial"/>
            </a:endParaRPr>
          </a:p>
        </p:txBody>
      </p:sp>
      <p:sp>
        <p:nvSpPr>
          <p:cNvPr id="214" name="object 214" descr=""/>
          <p:cNvSpPr txBox="1"/>
          <p:nvPr/>
        </p:nvSpPr>
        <p:spPr>
          <a:xfrm>
            <a:off x="2760945" y="4600934"/>
            <a:ext cx="1086485" cy="65976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5095">
              <a:lnSpc>
                <a:spcPct val="100000"/>
              </a:lnSpc>
              <a:spcBef>
                <a:spcPts val="290"/>
              </a:spcBef>
            </a:pPr>
            <a:r>
              <a:rPr dirty="0" u="dash" sz="7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Professional</a:t>
            </a:r>
            <a:r>
              <a:rPr dirty="0" u="dash" sz="700" spc="4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dirty="0" u="dash" sz="7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Creators</a:t>
            </a:r>
            <a:endParaRPr sz="700">
              <a:latin typeface="Arial"/>
              <a:cs typeface="Arial"/>
            </a:endParaRPr>
          </a:p>
          <a:p>
            <a:pPr marL="184785" marR="5080" indent="-172720">
              <a:lnSpc>
                <a:spcPct val="100000"/>
              </a:lnSpc>
              <a:spcBef>
                <a:spcPts val="195"/>
              </a:spcBef>
              <a:buChar char="•"/>
              <a:tabLst>
                <a:tab pos="184785" algn="l"/>
              </a:tabLst>
            </a:pP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Film</a:t>
            </a:r>
            <a:r>
              <a:rPr dirty="0" sz="700" spc="-3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dirty="0" sz="700" spc="1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001F5F"/>
                </a:solidFill>
                <a:latin typeface="Arial"/>
                <a:cs typeface="Arial"/>
              </a:rPr>
              <a:t>TV</a:t>
            </a:r>
            <a:r>
              <a:rPr dirty="0" sz="700" spc="50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production</a:t>
            </a:r>
            <a:r>
              <a:rPr dirty="0" sz="700" spc="7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companies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200"/>
              </a:spcBef>
              <a:buChar char="•"/>
              <a:tabLst>
                <a:tab pos="184785" algn="l"/>
              </a:tabLst>
            </a:pP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YouTubers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204"/>
              </a:spcBef>
              <a:buChar char="•"/>
              <a:tabLst>
                <a:tab pos="184785" algn="l"/>
              </a:tabLst>
            </a:pP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Music</a:t>
            </a:r>
            <a:r>
              <a:rPr dirty="0" sz="700" spc="2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artists /</a:t>
            </a:r>
            <a:r>
              <a:rPr dirty="0" sz="700" spc="-2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bands</a:t>
            </a:r>
            <a:endParaRPr sz="700">
              <a:latin typeface="Arial"/>
              <a:cs typeface="Arial"/>
            </a:endParaRPr>
          </a:p>
        </p:txBody>
      </p:sp>
      <p:sp>
        <p:nvSpPr>
          <p:cNvPr id="215" name="object 215" descr=""/>
          <p:cNvSpPr txBox="1"/>
          <p:nvPr/>
        </p:nvSpPr>
        <p:spPr>
          <a:xfrm>
            <a:off x="4001895" y="4596090"/>
            <a:ext cx="962025" cy="65976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281940">
              <a:lnSpc>
                <a:spcPct val="100000"/>
              </a:lnSpc>
              <a:spcBef>
                <a:spcPts val="290"/>
              </a:spcBef>
            </a:pPr>
            <a:r>
              <a:rPr dirty="0" u="dash" sz="7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Influencers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195"/>
              </a:spcBef>
              <a:buChar char="•"/>
              <a:tabLst>
                <a:tab pos="184785" algn="l"/>
              </a:tabLst>
            </a:pP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Beauty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dirty="0" sz="700" spc="2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fashion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204"/>
              </a:spcBef>
              <a:buChar char="•"/>
              <a:tabLst>
                <a:tab pos="184785" algn="l"/>
              </a:tabLst>
            </a:pP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Gaming</a:t>
            </a:r>
            <a:endParaRPr sz="700">
              <a:latin typeface="Arial"/>
              <a:cs typeface="Arial"/>
            </a:endParaRPr>
          </a:p>
          <a:p>
            <a:pPr marL="184785" marR="315595" indent="-172720">
              <a:lnSpc>
                <a:spcPct val="100000"/>
              </a:lnSpc>
              <a:spcBef>
                <a:spcPts val="200"/>
              </a:spcBef>
              <a:buChar char="•"/>
              <a:tabLst>
                <a:tab pos="184785" algn="l"/>
              </a:tabLst>
            </a:pP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Fitness</a:t>
            </a:r>
            <a:r>
              <a:rPr dirty="0" sz="700" spc="1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dirty="0" sz="700" spc="50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wellness</a:t>
            </a:r>
            <a:endParaRPr sz="700">
              <a:latin typeface="Arial"/>
              <a:cs typeface="Arial"/>
            </a:endParaRPr>
          </a:p>
        </p:txBody>
      </p:sp>
      <p:sp>
        <p:nvSpPr>
          <p:cNvPr id="216" name="object 216" descr=""/>
          <p:cNvSpPr txBox="1"/>
          <p:nvPr/>
        </p:nvSpPr>
        <p:spPr>
          <a:xfrm>
            <a:off x="2814096" y="5518871"/>
            <a:ext cx="955040" cy="65976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73990">
              <a:lnSpc>
                <a:spcPct val="100000"/>
              </a:lnSpc>
              <a:spcBef>
                <a:spcPts val="290"/>
              </a:spcBef>
            </a:pPr>
            <a:r>
              <a:rPr dirty="0" u="dash" sz="70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Everyday</a:t>
            </a:r>
            <a:r>
              <a:rPr dirty="0" u="dash" sz="700" spc="-4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 </a:t>
            </a:r>
            <a:r>
              <a:rPr dirty="0" u="dash" sz="7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Users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195"/>
              </a:spcBef>
              <a:buChar char="•"/>
              <a:tabLst>
                <a:tab pos="184785" algn="l"/>
              </a:tabLst>
            </a:pP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Vloggers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200"/>
              </a:spcBef>
              <a:buChar char="•"/>
              <a:tabLst>
                <a:tab pos="184785" algn="l"/>
              </a:tabLst>
            </a:pP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Amateur</a:t>
            </a:r>
            <a:r>
              <a:rPr dirty="0" sz="700" spc="-3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Musicians</a:t>
            </a:r>
            <a:endParaRPr sz="700">
              <a:latin typeface="Arial"/>
              <a:cs typeface="Arial"/>
            </a:endParaRPr>
          </a:p>
          <a:p>
            <a:pPr marL="184785" marR="191770" indent="-172720">
              <a:lnSpc>
                <a:spcPct val="100000"/>
              </a:lnSpc>
              <a:spcBef>
                <a:spcPts val="204"/>
              </a:spcBef>
              <a:buChar char="•"/>
              <a:tabLst>
                <a:tab pos="184785" algn="l"/>
              </a:tabLst>
            </a:pP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Hobbyists</a:t>
            </a:r>
            <a:r>
              <a:rPr dirty="0" sz="700" spc="3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dirty="0" sz="700" spc="50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Enthusiasts</a:t>
            </a:r>
            <a:endParaRPr sz="700">
              <a:latin typeface="Arial"/>
              <a:cs typeface="Arial"/>
            </a:endParaRPr>
          </a:p>
        </p:txBody>
      </p:sp>
      <p:sp>
        <p:nvSpPr>
          <p:cNvPr id="217" name="object 217" descr=""/>
          <p:cNvSpPr txBox="1"/>
          <p:nvPr/>
        </p:nvSpPr>
        <p:spPr>
          <a:xfrm>
            <a:off x="3996221" y="5518834"/>
            <a:ext cx="969010" cy="55308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396240">
              <a:lnSpc>
                <a:spcPct val="100000"/>
              </a:lnSpc>
              <a:spcBef>
                <a:spcPts val="290"/>
              </a:spcBef>
            </a:pPr>
            <a:r>
              <a:rPr dirty="0" u="dash" sz="700" spc="-1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Arial"/>
                <a:cs typeface="Arial"/>
              </a:rPr>
              <a:t>Brands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195"/>
              </a:spcBef>
              <a:buChar char="•"/>
              <a:tabLst>
                <a:tab pos="184785" algn="l"/>
              </a:tabLst>
            </a:pP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Consumer</a:t>
            </a:r>
            <a:r>
              <a:rPr dirty="0" sz="700" spc="-2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brands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204"/>
              </a:spcBef>
              <a:buChar char="•"/>
              <a:tabLst>
                <a:tab pos="184785" algn="l"/>
              </a:tabLst>
            </a:pP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Technology</a:t>
            </a:r>
            <a:r>
              <a:rPr dirty="0" sz="700" spc="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Brands</a:t>
            </a:r>
            <a:endParaRPr sz="700">
              <a:latin typeface="Arial"/>
              <a:cs typeface="Arial"/>
            </a:endParaRPr>
          </a:p>
          <a:p>
            <a:pPr marL="184785" indent="-172085">
              <a:lnSpc>
                <a:spcPct val="100000"/>
              </a:lnSpc>
              <a:spcBef>
                <a:spcPts val="200"/>
              </a:spcBef>
              <a:buChar char="•"/>
              <a:tabLst>
                <a:tab pos="184785" algn="l"/>
              </a:tabLst>
            </a:pPr>
            <a:r>
              <a:rPr dirty="0" sz="700">
                <a:solidFill>
                  <a:srgbClr val="001F5F"/>
                </a:solidFill>
                <a:latin typeface="Arial"/>
                <a:cs typeface="Arial"/>
              </a:rPr>
              <a:t>Lifestyle</a:t>
            </a:r>
            <a:r>
              <a:rPr dirty="0" sz="700" spc="-35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001F5F"/>
                </a:solidFill>
                <a:latin typeface="Arial"/>
                <a:cs typeface="Arial"/>
              </a:rPr>
              <a:t>Brands</a:t>
            </a:r>
            <a:endParaRPr sz="700">
              <a:latin typeface="Arial"/>
              <a:cs typeface="Arial"/>
            </a:endParaRPr>
          </a:p>
        </p:txBody>
      </p:sp>
      <p:sp>
        <p:nvSpPr>
          <p:cNvPr id="218" name="object 218" descr=""/>
          <p:cNvSpPr txBox="1"/>
          <p:nvPr/>
        </p:nvSpPr>
        <p:spPr>
          <a:xfrm>
            <a:off x="2274077" y="4859259"/>
            <a:ext cx="301625" cy="1022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500" spc="-10">
                <a:solidFill>
                  <a:srgbClr val="1B1363"/>
                </a:solidFill>
                <a:latin typeface="Arial"/>
                <a:cs typeface="Arial"/>
              </a:rPr>
              <a:t>Mastoson</a:t>
            </a:r>
            <a:endParaRPr sz="500">
              <a:latin typeface="Arial"/>
              <a:cs typeface="Arial"/>
            </a:endParaRPr>
          </a:p>
        </p:txBody>
      </p:sp>
      <p:sp>
        <p:nvSpPr>
          <p:cNvPr id="219" name="object 219" descr=""/>
          <p:cNvSpPr txBox="1"/>
          <p:nvPr/>
        </p:nvSpPr>
        <p:spPr>
          <a:xfrm>
            <a:off x="262113" y="9012866"/>
            <a:ext cx="1471930" cy="1784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Note:</a:t>
            </a:r>
            <a:r>
              <a:rPr dirty="0" sz="5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Companies</a:t>
            </a:r>
            <a:r>
              <a:rPr dirty="0" sz="5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illustrated</a:t>
            </a:r>
            <a:r>
              <a:rPr dirty="0" sz="500" spc="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dirty="0" sz="5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only</a:t>
            </a:r>
            <a:r>
              <a:rPr dirty="0" sz="5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a </a:t>
            </a:r>
            <a:r>
              <a:rPr dirty="0" sz="500" spc="-10" i="1">
                <a:solidFill>
                  <a:srgbClr val="1B1363"/>
                </a:solidFill>
                <a:latin typeface="Arial"/>
                <a:cs typeface="Arial"/>
              </a:rPr>
              <a:t>sampling;</a:t>
            </a:r>
            <a:r>
              <a:rPr dirty="0" sz="500" spc="50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many</a:t>
            </a:r>
            <a:r>
              <a:rPr dirty="0" sz="5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companies</a:t>
            </a:r>
            <a:r>
              <a:rPr dirty="0" sz="5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can</a:t>
            </a:r>
            <a:r>
              <a:rPr dirty="0" sz="500" spc="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represent</a:t>
            </a:r>
            <a:r>
              <a:rPr dirty="0" sz="5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500" i="1">
                <a:solidFill>
                  <a:srgbClr val="1B1363"/>
                </a:solidFill>
                <a:latin typeface="Arial"/>
                <a:cs typeface="Arial"/>
              </a:rPr>
              <a:t>multiple </a:t>
            </a:r>
            <a:r>
              <a:rPr dirty="0" sz="500" spc="-10" i="1">
                <a:solidFill>
                  <a:srgbClr val="1B1363"/>
                </a:solidFill>
                <a:latin typeface="Arial"/>
                <a:cs typeface="Arial"/>
              </a:rPr>
              <a:t>categories</a:t>
            </a:r>
            <a:endParaRPr sz="500">
              <a:latin typeface="Arial"/>
              <a:cs typeface="Arial"/>
            </a:endParaRPr>
          </a:p>
        </p:txBody>
      </p:sp>
      <p:pic>
        <p:nvPicPr>
          <p:cNvPr id="220" name="object 220">
            <a:hlinkClick r:id="rId232"/>
          </p:cNvPr>
          <p:cNvPicPr/>
          <p:nvPr/>
        </p:nvPicPr>
        <p:blipFill>
          <a:blip r:embed="rId233" cstate="print"/>
          <a:stretch>
            <a:fillRect/>
          </a:stretch>
        </p:blipFill>
        <p:spPr>
          <a:xfrm>
            <a:off x="2075688" y="3930396"/>
            <a:ext cx="306324" cy="306324"/>
          </a:xfrm>
          <a:prstGeom prst="rect">
            <a:avLst/>
          </a:prstGeom>
        </p:spPr>
      </p:pic>
      <p:sp>
        <p:nvSpPr>
          <p:cNvPr id="221" name="object 221" descr=""/>
          <p:cNvSpPr txBox="1"/>
          <p:nvPr/>
        </p:nvSpPr>
        <p:spPr>
          <a:xfrm>
            <a:off x="5946140" y="56028"/>
            <a:ext cx="1757045" cy="330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56540" marR="5080" indent="-244475">
              <a:lnSpc>
                <a:spcPct val="100000"/>
              </a:lnSpc>
              <a:spcBef>
                <a:spcPts val="95"/>
              </a:spcBef>
            </a:pP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0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0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0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0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access</a:t>
            </a:r>
            <a:r>
              <a:rPr dirty="0" sz="10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EC3B8D"/>
                </a:solidFill>
                <a:latin typeface="Arial"/>
                <a:cs typeface="Arial"/>
              </a:rPr>
              <a:t>more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social</a:t>
            </a:r>
            <a:r>
              <a:rPr dirty="0" sz="1000" spc="-4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EC3B8D"/>
                </a:solidFill>
                <a:latin typeface="Arial"/>
                <a:cs typeface="Arial"/>
              </a:rPr>
              <a:t>video</a:t>
            </a:r>
            <a:r>
              <a:rPr dirty="0" sz="1000" spc="-4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222" name="object 222" descr=""/>
          <p:cNvGrpSpPr/>
          <p:nvPr/>
        </p:nvGrpSpPr>
        <p:grpSpPr>
          <a:xfrm>
            <a:off x="5849302" y="-13525"/>
            <a:ext cx="1937385" cy="1700530"/>
            <a:chOff x="5849302" y="-13525"/>
            <a:chExt cx="1937385" cy="1700530"/>
          </a:xfrm>
        </p:grpSpPr>
        <p:pic>
          <p:nvPicPr>
            <p:cNvPr id="223" name="object 223" descr="">
              <a:hlinkClick r:id="rId234"/>
            </p:cNvPr>
            <p:cNvPicPr/>
            <p:nvPr/>
          </p:nvPicPr>
          <p:blipFill>
            <a:blip r:embed="rId235" cstate="print"/>
            <a:stretch>
              <a:fillRect/>
            </a:stretch>
          </p:blipFill>
          <p:spPr>
            <a:xfrm>
              <a:off x="6271260" y="521208"/>
              <a:ext cx="1106424" cy="1109471"/>
            </a:xfrm>
            <a:prstGeom prst="rect">
              <a:avLst/>
            </a:prstGeom>
          </p:spPr>
        </p:pic>
        <p:sp>
          <p:nvSpPr>
            <p:cNvPr id="224" name="object 224" descr=""/>
            <p:cNvSpPr/>
            <p:nvPr/>
          </p:nvSpPr>
          <p:spPr>
            <a:xfrm>
              <a:off x="5863590" y="761"/>
              <a:ext cx="1908810" cy="1671955"/>
            </a:xfrm>
            <a:custGeom>
              <a:avLst/>
              <a:gdLst/>
              <a:ahLst/>
              <a:cxnLst/>
              <a:rect l="l" t="t" r="r" b="b"/>
              <a:pathLst>
                <a:path w="1908809" h="1671955">
                  <a:moveTo>
                    <a:pt x="0" y="0"/>
                  </a:moveTo>
                  <a:lnTo>
                    <a:pt x="1908810" y="0"/>
                  </a:lnTo>
                </a:path>
                <a:path w="1908809" h="1671955">
                  <a:moveTo>
                    <a:pt x="1908810" y="1671827"/>
                  </a:moveTo>
                  <a:lnTo>
                    <a:pt x="0" y="1671827"/>
                  </a:lnTo>
                  <a:lnTo>
                    <a:pt x="0" y="0"/>
                  </a:lnTo>
                </a:path>
              </a:pathLst>
            </a:custGeom>
            <a:ln w="28575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5" name="object 225" descr=""/>
          <p:cNvSpPr/>
          <p:nvPr/>
        </p:nvSpPr>
        <p:spPr>
          <a:xfrm>
            <a:off x="0" y="0"/>
            <a:ext cx="1990725" cy="330835"/>
          </a:xfrm>
          <a:custGeom>
            <a:avLst/>
            <a:gdLst/>
            <a:ahLst/>
            <a:cxnLst/>
            <a:rect l="l" t="t" r="r" b="b"/>
            <a:pathLst>
              <a:path w="1990725" h="330835">
                <a:moveTo>
                  <a:pt x="1990344" y="0"/>
                </a:moveTo>
                <a:lnTo>
                  <a:pt x="0" y="0"/>
                </a:lnTo>
                <a:lnTo>
                  <a:pt x="0" y="330707"/>
                </a:lnTo>
                <a:lnTo>
                  <a:pt x="1990344" y="330707"/>
                </a:lnTo>
                <a:lnTo>
                  <a:pt x="1990344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6" name="object 226" descr=""/>
          <p:cNvSpPr txBox="1"/>
          <p:nvPr/>
        </p:nvSpPr>
        <p:spPr>
          <a:xfrm>
            <a:off x="0" y="0"/>
            <a:ext cx="1990725" cy="330835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wrap="square" lIns="0" tIns="6731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530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Social</a:t>
            </a:r>
            <a:r>
              <a:rPr dirty="0" sz="12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Video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 Landscape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27" name="object 227" descr=""/>
          <p:cNvPicPr/>
          <p:nvPr/>
        </p:nvPicPr>
        <p:blipFill>
          <a:blip r:embed="rId236" cstate="print"/>
          <a:stretch>
            <a:fillRect/>
          </a:stretch>
        </p:blipFill>
        <p:spPr>
          <a:xfrm>
            <a:off x="0" y="9707880"/>
            <a:ext cx="7772244" cy="350519"/>
          </a:xfrm>
          <a:prstGeom prst="rect">
            <a:avLst/>
          </a:prstGeom>
        </p:spPr>
      </p:pic>
      <p:grpSp>
        <p:nvGrpSpPr>
          <p:cNvPr id="228" name="object 228" descr=""/>
          <p:cNvGrpSpPr/>
          <p:nvPr/>
        </p:nvGrpSpPr>
        <p:grpSpPr>
          <a:xfrm>
            <a:off x="-4762" y="9311449"/>
            <a:ext cx="7781925" cy="285750"/>
            <a:chOff x="-4762" y="9311449"/>
            <a:chExt cx="7781925" cy="285750"/>
          </a:xfrm>
        </p:grpSpPr>
        <p:sp>
          <p:nvSpPr>
            <p:cNvPr id="229" name="object 229" descr=""/>
            <p:cNvSpPr/>
            <p:nvPr/>
          </p:nvSpPr>
          <p:spPr>
            <a:xfrm>
              <a:off x="0" y="9316211"/>
              <a:ext cx="7772400" cy="276225"/>
            </a:xfrm>
            <a:custGeom>
              <a:avLst/>
              <a:gdLst/>
              <a:ahLst/>
              <a:cxnLst/>
              <a:rect l="l" t="t" r="r" b="b"/>
              <a:pathLst>
                <a:path w="7772400" h="276225">
                  <a:moveTo>
                    <a:pt x="7772400" y="0"/>
                  </a:moveTo>
                  <a:lnTo>
                    <a:pt x="0" y="0"/>
                  </a:lnTo>
                  <a:lnTo>
                    <a:pt x="0" y="275844"/>
                  </a:lnTo>
                  <a:lnTo>
                    <a:pt x="7772400" y="275844"/>
                  </a:lnTo>
                  <a:lnTo>
                    <a:pt x="77724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0" y="9316211"/>
              <a:ext cx="7772400" cy="276225"/>
            </a:xfrm>
            <a:custGeom>
              <a:avLst/>
              <a:gdLst/>
              <a:ahLst/>
              <a:cxnLst/>
              <a:rect l="l" t="t" r="r" b="b"/>
              <a:pathLst>
                <a:path w="7772400" h="276225">
                  <a:moveTo>
                    <a:pt x="0" y="0"/>
                  </a:moveTo>
                  <a:lnTo>
                    <a:pt x="7772400" y="0"/>
                  </a:lnTo>
                </a:path>
                <a:path w="7772400" h="276225">
                  <a:moveTo>
                    <a:pt x="7772400" y="275844"/>
                  </a:moveTo>
                  <a:lnTo>
                    <a:pt x="0" y="275844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31" name="object 231" descr=""/>
          <p:cNvSpPr txBox="1"/>
          <p:nvPr/>
        </p:nvSpPr>
        <p:spPr>
          <a:xfrm>
            <a:off x="539559" y="9344049"/>
            <a:ext cx="6698615" cy="6375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u="dash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Click</a:t>
            </a:r>
            <a:r>
              <a:rPr dirty="0" u="dash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here</a:t>
            </a:r>
            <a:r>
              <a:rPr dirty="0" u="dash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to</a:t>
            </a:r>
            <a:r>
              <a:rPr dirty="0" u="dash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download the</a:t>
            </a:r>
            <a:r>
              <a:rPr dirty="0" u="dash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full</a:t>
            </a:r>
            <a:r>
              <a:rPr dirty="0" u="dash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report,</a:t>
            </a:r>
            <a:r>
              <a:rPr dirty="0" u="dash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‘What Is…</a:t>
            </a:r>
            <a:r>
              <a:rPr dirty="0" u="dash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The</a:t>
            </a:r>
            <a:r>
              <a:rPr dirty="0" u="dash" sz="12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Social</a:t>
            </a:r>
            <a:r>
              <a:rPr dirty="0" u="dash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Video</a:t>
            </a:r>
            <a:r>
              <a:rPr dirty="0" u="dash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37"/>
              </a:rPr>
              <a:t>Ecosystem’</a:t>
            </a:r>
            <a:r>
              <a:rPr dirty="0" u="none" sz="1200" spc="-75" b="1" i="1">
                <a:solidFill>
                  <a:srgbClr val="FFE600"/>
                </a:solid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to</a:t>
            </a:r>
            <a:r>
              <a:rPr dirty="0" u="dash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learn</a:t>
            </a:r>
            <a:r>
              <a:rPr dirty="0" u="dash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 </a:t>
            </a:r>
            <a:r>
              <a:rPr dirty="0" u="dash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37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9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9105C3-0D6B-4B1E-9BE4-841DD2F060CA}"/>
</file>

<file path=customXml/itemProps2.xml><?xml version="1.0" encoding="utf-8"?>
<ds:datastoreItem xmlns:ds="http://schemas.openxmlformats.org/officeDocument/2006/customXml" ds:itemID="{30E77B92-60F2-47D9-8E52-A4C9028458D2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Leah Montner Dixon</dc:creator>
  <dc:title>PowerPoint Presentation</dc:title>
  <dcterms:created xsi:type="dcterms:W3CDTF">2024-05-01T17:31:38Z</dcterms:created>
  <dcterms:modified xsi:type="dcterms:W3CDTF">2024-05-01T17:31:38Z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2024-04-09T00:00:00Z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24.1.163</vt:lpwstr>
  </property>
</Properties>
</file>