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0CCE23-1711-49CD-8087-5E607E78C8B6}" v="1" dt="2025-12-10T20:16:44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6:44.500" v="0"/>
      <pc:docMkLst>
        <pc:docMk/>
      </pc:docMkLst>
      <pc:sldChg chg="add">
        <pc:chgData name="Dylan Breger" userId="9b3da09f-10fe-42ec-9aa5-9fa2a3e9cc20" providerId="ADAL" clId="{D81AFA50-692E-4678-A384-3793507736DC}" dt="2025-12-10T20:16:44.500" v="0"/>
        <pc:sldMkLst>
          <pc:docMk/>
          <pc:sldMk cId="797673641" sldId="21474741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8F-4239-878A-F157C899381F}"/>
              </c:ext>
            </c:extLst>
          </c:dPt>
          <c:dPt>
            <c:idx val="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78F-4239-878A-F157C899381F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8F-4239-878A-F157C899381F}"/>
              </c:ext>
            </c:extLst>
          </c:dPt>
          <c:dPt>
            <c:idx val="3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78F-4239-878A-F157C899381F}"/>
              </c:ext>
            </c:extLst>
          </c:dPt>
          <c:dPt>
            <c:idx val="4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8F-4239-878A-F157C899381F}"/>
              </c:ext>
            </c:extLst>
          </c:dPt>
          <c:dPt>
            <c:idx val="5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78F-4239-878A-F157C89938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Demographic Targeting</c:v>
                </c:pt>
                <c:pt idx="1">
                  <c:v>Interest-based Targeting</c:v>
                </c:pt>
                <c:pt idx="2">
                  <c:v>Geographic Targeting</c:v>
                </c:pt>
                <c:pt idx="3">
                  <c:v>Contextual Targeting at the Channel Level</c:v>
                </c:pt>
                <c:pt idx="4">
                  <c:v>Behavioral Targeting</c:v>
                </c:pt>
                <c:pt idx="5">
                  <c:v>Contextual Targeting at the Program Level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0.29499999999999998</c:v>
                </c:pt>
                <c:pt idx="1">
                  <c:v>0.21</c:v>
                </c:pt>
                <c:pt idx="2">
                  <c:v>0.19</c:v>
                </c:pt>
                <c:pt idx="3">
                  <c:v>0.11</c:v>
                </c:pt>
                <c:pt idx="4">
                  <c:v>0.10299999999999999</c:v>
                </c:pt>
                <c:pt idx="5">
                  <c:v>9.1999999999999998E-2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8F-4239-878A-F157C8993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799151"/>
        <c:axId val="158799631"/>
      </c:barChart>
      <c:catAx>
        <c:axId val="158799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58799631"/>
        <c:crosses val="autoZero"/>
        <c:auto val="1"/>
        <c:lblAlgn val="ctr"/>
        <c:lblOffset val="100"/>
        <c:noMultiLvlLbl val="0"/>
      </c:catAx>
      <c:valAx>
        <c:axId val="15879963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8799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ED3C8D"/>
              </a:solidFill>
              <a:ln w="19050">
                <a:solidFill>
                  <a:srgbClr val="ED3C8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5F-4294-AF1E-66F4733AAC9F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rgbClr val="00BFF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B5F-4294-AF1E-66F4733AAC9F}"/>
              </c:ext>
            </c:extLst>
          </c:dPt>
          <c:cat>
            <c:strRef>
              <c:f>Sheet1!$A$2:$A$3</c:f>
              <c:strCache>
                <c:ptCount val="2"/>
                <c:pt idx="0">
                  <c:v>Audience-Based Targeting</c:v>
                </c:pt>
                <c:pt idx="1">
                  <c:v>Content-Based Targeting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0-9B5F-4294-AF1E-66F4733AA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40C02-856F-4C42-A232-C06CBAFD695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B0159-437E-42E9-8F88-872B58AEE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2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BA3DF-0C60-E00B-0D9B-C5A13589C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E8D174-C665-8791-1458-190CE90E7A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814C31-6CA4-6D31-9FA5-F1F83A4839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2E936-DF88-BF1A-7F5D-5FEC7C0E3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1797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7C1D2-9B8A-7124-91CD-8EE9E3A4D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231FA-116B-67FB-0617-8C92C786F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7844-5462-F395-F490-8B8F0B803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1B7-484A-5556-C637-A0391E36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A5589-CFE7-5333-315C-4D26B3511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3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752D1-1A46-EC9F-D819-08B60B8E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6605E-6AFA-C2CA-7E5D-00A2E611C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84EDC-18D9-901D-5212-568797776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F66CE-70AE-1F0D-8D37-D57E463D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49682-CCC7-BF8E-C979-0AA6EEC55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386DB1-F188-8909-0538-5C7E71F7C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3E837-054B-2A1F-7C77-1462CFDAC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099D5-1D36-73EC-A304-815DE41F9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184F5-57F3-1B70-ECB3-C736921FB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A73FB-20D8-60A8-8B56-8184D6C7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3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A4ACB-533F-4DA8-8D75-32C1EAD00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E52B8-BA1D-5E51-F6C2-E0F24452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630F6-00B9-4ED2-86C1-26468932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4D195-FD44-5A89-4FCA-CB366466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0A8E1-F679-E009-5BA3-F48C1939E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93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4AAD-05A1-B6E6-B916-E35065835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6B99A-6685-31B7-D3C5-5028F8E23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399A1-5079-3497-3655-17246056E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DCDE3-6BD6-26DE-066A-69779D53B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B4B5B-AE84-622D-ADA6-05C3FAFC0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4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AAED-A6D1-6AD5-349B-22665793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E9552-A884-577E-B472-600B0140C2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6C30C-640D-86F9-BA7B-324D62BCC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63A76-E422-EC5F-0E2C-FE2BA890E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B34EB-CD73-A6DC-1599-E21C105AA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0E3B6-C98B-A3AA-25E7-27DCD344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8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768D-4E24-3E7B-F172-B333116CD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651C2-CEFF-8487-342E-37582C692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6EBE5-711F-0D71-27F1-65535816A8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2EAA5-32CF-4C6D-9665-CF9BC12962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C90174-E302-F087-13D0-9E00AEA707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9F2975-BF3F-9E94-EB59-A476D951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8D2D2-EA27-7746-C733-4B508D1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ACDA1E-D769-54A4-61F2-6CD59D376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61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D3AA-F0B5-B465-7D71-BE583A88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CB8ACA-6E0E-0218-9CA1-5E96D46FF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E9174B-6C0B-8646-B609-63807E2B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CDE0E-4213-1F00-1BD4-B743F9AD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6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CB1DF0-3622-CBC2-1D33-B22CD6253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1AF5EC-B73D-6E55-F55B-61DF35DBD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8BBE01-D112-E406-1407-D744DE81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5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A4A91-A7FD-F00F-2727-AFB436A47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34D90-0E16-D6C2-E38C-388193237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467156-CFEF-C907-C148-D34F3A17A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83817-DC23-7B65-AE20-18E65052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5ABD5-8EF1-CBD4-DB36-0CC64E4A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F676B-C3A7-A4CA-0D79-98665AFDA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1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C760-477D-C75C-CB31-3110DDB58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CCE0C1-6A12-9128-5AC4-41A00EBF3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4913BD-16CC-6235-A4EE-F377D79C2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3203C-0620-1B12-615D-517DCAE0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0DD98-45B0-CE60-079B-8E48F880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3A7BE-F73C-C5B6-20E5-D7AE1A0D7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2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75489-6741-2199-363C-C3856E8C6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EC328-DE73-8B9F-B730-E050DBF56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A932-B83D-7855-6FCA-6F94CF5A1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2E8E3E-438F-45AC-8D02-64712B5D768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55EAD-9857-B318-142A-7BFCD72297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B5439-15F3-526D-20D2-B9005D28F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29AB7-B2C7-4098-8E80-F05351AB0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D78A1-3E5D-57BA-B70A-295F6AC50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0E9FCBC-FE66-5111-BB55-61084692225F}"/>
              </a:ext>
            </a:extLst>
          </p:cNvPr>
          <p:cNvSpPr>
            <a:spLocks/>
          </p:cNvSpPr>
          <p:nvPr/>
        </p:nvSpPr>
        <p:spPr>
          <a:xfrm>
            <a:off x="0" y="1713646"/>
            <a:ext cx="12192000" cy="4482817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7300F6D2-4C3D-E8CA-1FD9-ECA191D28795}"/>
              </a:ext>
            </a:extLst>
          </p:cNvPr>
          <p:cNvGraphicFramePr/>
          <p:nvPr/>
        </p:nvGraphicFramePr>
        <p:xfrm>
          <a:off x="145898" y="2358128"/>
          <a:ext cx="11900205" cy="3614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DC2AAC0-2F36-F4E0-575C-2837A7550B76}"/>
              </a:ext>
            </a:extLst>
          </p:cNvPr>
          <p:cNvSpPr/>
          <p:nvPr/>
        </p:nvSpPr>
        <p:spPr>
          <a:xfrm>
            <a:off x="294467" y="492677"/>
            <a:ext cx="997348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Audience-based targeting strategies top the </a:t>
            </a: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 of CTV buying solutions for marketers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4D995E-6F48-C294-F13C-F8CAAE4CDBAC}"/>
              </a:ext>
            </a:extLst>
          </p:cNvPr>
          <p:cNvSpPr txBox="1"/>
          <p:nvPr/>
        </p:nvSpPr>
        <p:spPr>
          <a:xfrm>
            <a:off x="483207" y="6323787"/>
            <a:ext cx="117077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700" kern="100" dirty="0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Gracenote, </a:t>
            </a:r>
            <a:r>
              <a:rPr lang="en-US" sz="700" i="1" kern="100" dirty="0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Context is King: Recapturing scale without sacrificing premium reach in CTV advertising</a:t>
            </a:r>
            <a:r>
              <a:rPr lang="en-US" sz="700" kern="100" dirty="0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, 2025. Percentages reflect the importance of each targeting approach among survey responses, with 29.5% saying that demographic targeting is the most important.</a:t>
            </a:r>
            <a:endParaRPr kumimoji="0" lang="en-US" sz="700" b="0" i="1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ED33C1-AB7A-B1DA-A9D1-64869F59B960}"/>
              </a:ext>
            </a:extLst>
          </p:cNvPr>
          <p:cNvSpPr txBox="1"/>
          <p:nvPr/>
        </p:nvSpPr>
        <p:spPr>
          <a:xfrm>
            <a:off x="2174369" y="1783090"/>
            <a:ext cx="784326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Importance of Targeting Approaches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1B1464"/>
                </a:solidFill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of marketers</a:t>
            </a:r>
            <a:endParaRPr kumimoji="0" lang="en-US" sz="1400" i="0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55F09F-5191-D5F2-9216-A8C25E50B8A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016ACD-2C0E-09E2-5A15-B4F527770961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 ad innovation insights</a:t>
            </a:r>
          </a:p>
        </p:txBody>
      </p:sp>
      <p:pic>
        <p:nvPicPr>
          <p:cNvPr id="9" name="Picture 2">
            <a:hlinkClick r:id="rId4"/>
            <a:extLst>
              <a:ext uri="{FF2B5EF4-FFF2-40B4-BE49-F238E27FC236}">
                <a16:creationId xmlns:a16="http://schemas.microsoft.com/office/drawing/2014/main" id="{274462C3-E69B-1AE0-AE1E-8282F513A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F168733-8B74-C388-9D01-FE40875F3D22}"/>
              </a:ext>
            </a:extLst>
          </p:cNvPr>
          <p:cNvSpPr/>
          <p:nvPr/>
        </p:nvSpPr>
        <p:spPr>
          <a:xfrm>
            <a:off x="0" y="-2"/>
            <a:ext cx="2979174" cy="32334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Top Targeting Approaches for Marketers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EF26701-B3DE-454F-7BCB-8BABDFF637D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172509C-D49E-BDD5-061A-8149A221CD4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3375FBBB-B1E5-2AB2-0BAC-877A96D440B8}"/>
              </a:ext>
            </a:extLst>
          </p:cNvPr>
          <p:cNvGraphicFramePr/>
          <p:nvPr/>
        </p:nvGraphicFramePr>
        <p:xfrm>
          <a:off x="2262844" y="2290990"/>
          <a:ext cx="8128000" cy="352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6CF94C9-A5A4-3227-B9E4-FDD384EF7D18}"/>
              </a:ext>
            </a:extLst>
          </p:cNvPr>
          <p:cNvSpPr txBox="1"/>
          <p:nvPr/>
        </p:nvSpPr>
        <p:spPr>
          <a:xfrm>
            <a:off x="10017631" y="5890795"/>
            <a:ext cx="18892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1B1464"/>
                </a:solidFill>
                <a:latin typeface="Helvetica" panose="020B0403020202020204" pitchFamily="34" charset="0"/>
              </a:rPr>
              <a:t>(e.g., show title, genre)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BFB1CB-F0CA-FB9E-281A-EE364A979171}"/>
              </a:ext>
            </a:extLst>
          </p:cNvPr>
          <p:cNvSpPr txBox="1"/>
          <p:nvPr/>
        </p:nvSpPr>
        <p:spPr>
          <a:xfrm>
            <a:off x="6096000" y="5884782"/>
            <a:ext cx="18892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1B1464"/>
                </a:solidFill>
                <a:latin typeface="Helvetica" panose="020B0403020202020204" pitchFamily="34" charset="0"/>
              </a:rPr>
              <a:t>(e.g., platform, service)</a:t>
            </a:r>
          </a:p>
        </p:txBody>
      </p:sp>
    </p:spTree>
    <p:extLst>
      <p:ext uri="{BB962C8B-B14F-4D97-AF65-F5344CB8AC3E}">
        <p14:creationId xmlns:p14="http://schemas.microsoft.com/office/powerpoint/2010/main" val="79767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A79182D-AE31-49DA-9B52-A4AA26C0B777}"/>
</file>

<file path=customXml/itemProps2.xml><?xml version="1.0" encoding="utf-8"?>
<ds:datastoreItem xmlns:ds="http://schemas.openxmlformats.org/officeDocument/2006/customXml" ds:itemID="{A29CD256-21BA-4A75-8F7F-4855F1110FA4}"/>
</file>

<file path=customXml/itemProps3.xml><?xml version="1.0" encoding="utf-8"?>
<ds:datastoreItem xmlns:ds="http://schemas.openxmlformats.org/officeDocument/2006/customXml" ds:itemID="{4CAB6D58-936B-4422-8795-1100E780F997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102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2025-12-10T20:14:58Z</dcterms:created>
  <dcterms:modified xsi:type="dcterms:W3CDTF">2025-12-10T20:16:54Z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