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1" y="6454140"/>
            <a:ext cx="12191365" cy="403860"/>
          </a:xfrm>
          <a:custGeom>
            <a:avLst/>
            <a:gdLst/>
            <a:ahLst/>
            <a:cxnLst/>
            <a:rect l="l" t="t" r="r" b="b"/>
            <a:pathLst>
              <a:path w="12191365" h="403859">
                <a:moveTo>
                  <a:pt x="0" y="403860"/>
                </a:moveTo>
                <a:lnTo>
                  <a:pt x="12191238" y="403860"/>
                </a:lnTo>
                <a:lnTo>
                  <a:pt x="12191238" y="0"/>
                </a:lnTo>
                <a:lnTo>
                  <a:pt x="0" y="0"/>
                </a:lnTo>
                <a:lnTo>
                  <a:pt x="0" y="403860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61" y="1686305"/>
            <a:ext cx="12191365" cy="4491990"/>
          </a:xfrm>
          <a:custGeom>
            <a:avLst/>
            <a:gdLst/>
            <a:ahLst/>
            <a:cxnLst/>
            <a:rect l="l" t="t" r="r" b="b"/>
            <a:pathLst>
              <a:path w="12191365" h="4491990">
                <a:moveTo>
                  <a:pt x="0" y="4491977"/>
                </a:moveTo>
                <a:lnTo>
                  <a:pt x="12191238" y="4491977"/>
                </a:lnTo>
                <a:lnTo>
                  <a:pt x="12191238" y="0"/>
                </a:lnTo>
                <a:lnTo>
                  <a:pt x="0" y="0"/>
                </a:lnTo>
                <a:lnTo>
                  <a:pt x="0" y="4491977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80"/>
            <a:ext cx="11708774" cy="35051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?utm_source=website&amp;utm_medium=resource-center&amp;utm_campaign=grab-n-gos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s://thevab.com/insight/unlocking-brand-growth-audience-based-buying?utm_source=website&amp;utm_medium=resource-center&amp;utm_campaign=grab-n-gos" TargetMode="External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43435" y="561346"/>
            <a:ext cx="9364345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ABB</a:t>
            </a:r>
            <a:r>
              <a:rPr dirty="0" sz="2600" spc="-6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enables</a:t>
            </a:r>
            <a:r>
              <a:rPr dirty="0" sz="2600" spc="-4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marketers</a:t>
            </a:r>
            <a:r>
              <a:rPr dirty="0" sz="2600" spc="-3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to</a:t>
            </a:r>
            <a:r>
              <a:rPr dirty="0" sz="2600" spc="-4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seamlessly</a:t>
            </a:r>
            <a:r>
              <a:rPr dirty="0" sz="2600" spc="-3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engage</a:t>
            </a:r>
            <a:r>
              <a:rPr dirty="0" sz="2600" spc="-5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with</a:t>
            </a:r>
            <a:r>
              <a:rPr dirty="0" sz="2600" spc="-5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F1A61"/>
                </a:solidFill>
                <a:latin typeface="Arial"/>
                <a:cs typeface="Arial"/>
              </a:rPr>
              <a:t>multiple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target</a:t>
            </a:r>
            <a:r>
              <a:rPr dirty="0" sz="2600" spc="-6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audiences</a:t>
            </a:r>
            <a:r>
              <a:rPr dirty="0" sz="2600" spc="-6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across</a:t>
            </a:r>
            <a:r>
              <a:rPr dirty="0" sz="2600" spc="-4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platforms</a:t>
            </a:r>
            <a:r>
              <a:rPr dirty="0" sz="2600" spc="-5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beyond</a:t>
            </a:r>
            <a:r>
              <a:rPr dirty="0" sz="2600" spc="-5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linear</a:t>
            </a:r>
            <a:r>
              <a:rPr dirty="0" sz="2600" spc="-4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spc="-25" b="1">
                <a:solidFill>
                  <a:srgbClr val="1F1A61"/>
                </a:solidFill>
                <a:latin typeface="Arial"/>
                <a:cs typeface="Arial"/>
              </a:rPr>
              <a:t>TV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377837" y="54504"/>
            <a:ext cx="17062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9545" marR="5080" indent="-15748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200" spc="-8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ABB</a:t>
            </a:r>
            <a:r>
              <a:rPr dirty="0" sz="1200" spc="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5" name="object 5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540031" y="5766276"/>
            <a:ext cx="11487785" cy="3454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Source:</a:t>
            </a:r>
            <a:r>
              <a:rPr dirty="0" sz="7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VAB</a:t>
            </a:r>
            <a:r>
              <a:rPr dirty="0" sz="700" spc="-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/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Spectrum</a:t>
            </a:r>
            <a:r>
              <a:rPr dirty="0" sz="7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Reach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/ Advertiser</a:t>
            </a:r>
            <a:r>
              <a:rPr dirty="0" sz="7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Perceptions</a:t>
            </a:r>
            <a:r>
              <a:rPr dirty="0" sz="700" spc="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‘Audience-Based</a:t>
            </a:r>
            <a:r>
              <a:rPr dirty="0" sz="700" spc="4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Buying</a:t>
            </a:r>
            <a:r>
              <a:rPr dirty="0" sz="7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Survey,’</a:t>
            </a:r>
            <a:r>
              <a:rPr dirty="0" sz="7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February</a:t>
            </a:r>
            <a:r>
              <a:rPr dirty="0" sz="700" spc="2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2023,</a:t>
            </a:r>
            <a:r>
              <a:rPr dirty="0" sz="7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fielded</a:t>
            </a:r>
            <a:r>
              <a:rPr dirty="0" sz="7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January</a:t>
            </a:r>
            <a:r>
              <a:rPr dirty="0" sz="7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11</a:t>
            </a:r>
            <a:r>
              <a:rPr dirty="0" sz="700" spc="-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–</a:t>
            </a:r>
            <a:r>
              <a:rPr dirty="0" sz="700" spc="-4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27,</a:t>
            </a:r>
            <a:r>
              <a:rPr dirty="0" sz="7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2023 (n=210).</a:t>
            </a:r>
            <a:r>
              <a:rPr dirty="0" sz="7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Survey</a:t>
            </a:r>
            <a:r>
              <a:rPr dirty="0" sz="700" spc="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base:</a:t>
            </a:r>
            <a:r>
              <a:rPr dirty="0" sz="7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Advertising</a:t>
            </a:r>
            <a:r>
              <a:rPr dirty="0" sz="700" spc="4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decision-makers</a:t>
            </a:r>
            <a:r>
              <a:rPr dirty="0" sz="7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who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are involved</a:t>
            </a:r>
            <a:r>
              <a:rPr dirty="0" sz="700" spc="2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in</a:t>
            </a:r>
            <a:r>
              <a:rPr dirty="0" sz="700" spc="-2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buying</a:t>
            </a:r>
            <a:r>
              <a:rPr dirty="0" sz="700" spc="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or planning</a:t>
            </a:r>
            <a:r>
              <a:rPr dirty="0" sz="7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digital</a:t>
            </a:r>
            <a:r>
              <a:rPr dirty="0" sz="7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video, cable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/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broadcast</a:t>
            </a:r>
            <a:r>
              <a:rPr dirty="0" sz="700" spc="4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F1A61"/>
                </a:solidFill>
                <a:latin typeface="Arial"/>
                <a:cs typeface="Arial"/>
              </a:rPr>
              <a:t>TV,</a:t>
            </a:r>
            <a:r>
              <a:rPr dirty="0" sz="7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or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advanced</a:t>
            </a:r>
            <a:r>
              <a:rPr dirty="0" sz="700" spc="5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F1A61"/>
                </a:solidFill>
                <a:latin typeface="Arial"/>
                <a:cs typeface="Arial"/>
              </a:rPr>
              <a:t>TV.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Q140.</a:t>
            </a:r>
            <a:r>
              <a:rPr dirty="0" sz="700" spc="50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What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tactics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is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your [company/main</a:t>
            </a:r>
            <a:r>
              <a:rPr dirty="0" sz="700" spc="5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client]</a:t>
            </a:r>
            <a:r>
              <a:rPr dirty="0" sz="700" spc="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currently</a:t>
            </a:r>
            <a:r>
              <a:rPr dirty="0" sz="7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using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within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[their/your]</a:t>
            </a:r>
            <a:r>
              <a:rPr dirty="0" sz="700" spc="8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audience-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based</a:t>
            </a:r>
            <a:r>
              <a:rPr dirty="0" sz="700" spc="5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7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buying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strategies? Base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=</a:t>
            </a:r>
            <a:r>
              <a:rPr dirty="0" sz="700" spc="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‘Audience-Based</a:t>
            </a:r>
            <a:r>
              <a:rPr dirty="0" sz="700" spc="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Buying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is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</a:t>
            </a:r>
            <a:r>
              <a:rPr dirty="0" sz="7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key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part/small</a:t>
            </a:r>
            <a:r>
              <a:rPr dirty="0" sz="7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part/testing</a:t>
            </a:r>
            <a:r>
              <a:rPr dirty="0" sz="700" spc="7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for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30">
                <a:solidFill>
                  <a:srgbClr val="1B1363"/>
                </a:solidFill>
                <a:latin typeface="Arial"/>
                <a:cs typeface="Arial"/>
              </a:rPr>
              <a:t>TV’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(n=190).</a:t>
            </a:r>
            <a:r>
              <a:rPr dirty="0" sz="700" spc="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*Q154.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Thinking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about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the impact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brand</a:t>
            </a:r>
            <a:r>
              <a:rPr dirty="0" sz="700" spc="4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safety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on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[your/your</a:t>
            </a:r>
            <a:r>
              <a:rPr dirty="0" sz="700" spc="5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main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client’s]</a:t>
            </a:r>
            <a:r>
              <a:rPr dirty="0" sz="700" spc="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implementation</a:t>
            </a:r>
            <a:r>
              <a:rPr dirty="0" sz="700" spc="50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audience-based</a:t>
            </a:r>
            <a:r>
              <a:rPr dirty="0" sz="700" spc="6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7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campaigns,</a:t>
            </a:r>
            <a:r>
              <a:rPr dirty="0" sz="7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how much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do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you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agree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or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disagree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with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following</a:t>
            </a:r>
            <a:r>
              <a:rPr dirty="0" sz="7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statements?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(strongly/somewhat</a:t>
            </a:r>
            <a:r>
              <a:rPr dirty="0" sz="700" spc="5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agree).</a:t>
            </a:r>
            <a:r>
              <a:rPr dirty="0" sz="7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Base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=</a:t>
            </a:r>
            <a:r>
              <a:rPr dirty="0" sz="700" spc="4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Total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Respondents.</a:t>
            </a:r>
            <a:endParaRPr sz="700">
              <a:latin typeface="Arial"/>
              <a:cs typeface="Arial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-4762" y="6173533"/>
            <a:ext cx="12201525" cy="285750"/>
            <a:chOff x="-4762" y="6173533"/>
            <a:chExt cx="12201525" cy="285750"/>
          </a:xfrm>
        </p:grpSpPr>
        <p:sp>
          <p:nvSpPr>
            <p:cNvPr id="9" name="object 9" descr=""/>
            <p:cNvSpPr/>
            <p:nvPr/>
          </p:nvSpPr>
          <p:spPr>
            <a:xfrm>
              <a:off x="0" y="6178283"/>
              <a:ext cx="12192000" cy="276225"/>
            </a:xfrm>
            <a:custGeom>
              <a:avLst/>
              <a:gdLst/>
              <a:ahLst/>
              <a:cxnLst/>
              <a:rect l="l" t="t" r="r" b="b"/>
              <a:pathLst>
                <a:path w="12192000" h="276225">
                  <a:moveTo>
                    <a:pt x="12192000" y="0"/>
                  </a:moveTo>
                  <a:lnTo>
                    <a:pt x="0" y="0"/>
                  </a:lnTo>
                  <a:lnTo>
                    <a:pt x="0" y="275856"/>
                  </a:lnTo>
                  <a:lnTo>
                    <a:pt x="12192000" y="275856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0" y="6178296"/>
              <a:ext cx="12192000" cy="276225"/>
            </a:xfrm>
            <a:custGeom>
              <a:avLst/>
              <a:gdLst/>
              <a:ahLst/>
              <a:cxnLst/>
              <a:rect l="l" t="t" r="r" b="b"/>
              <a:pathLst>
                <a:path w="12192000" h="276225">
                  <a:moveTo>
                    <a:pt x="0" y="0"/>
                  </a:moveTo>
                  <a:lnTo>
                    <a:pt x="12192000" y="0"/>
                  </a:lnTo>
                  <a:lnTo>
                    <a:pt x="12192000" y="275843"/>
                  </a:lnTo>
                  <a:lnTo>
                    <a:pt x="0" y="275843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 txBox="1"/>
          <p:nvPr/>
        </p:nvSpPr>
        <p:spPr>
          <a:xfrm>
            <a:off x="2174881" y="6206225"/>
            <a:ext cx="7829550" cy="586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Click</a:t>
            </a:r>
            <a:r>
              <a:rPr dirty="0" u="sng" sz="1200" spc="-3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here</a:t>
            </a:r>
            <a:r>
              <a:rPr dirty="0" u="sng" sz="1200" spc="-5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download</a:t>
            </a:r>
            <a:r>
              <a:rPr dirty="0" u="sng" sz="1200" spc="-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the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full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report,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‘Unlocking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Brand</a:t>
            </a:r>
            <a:r>
              <a:rPr dirty="0" u="sng" sz="1200" spc="-4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Growth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with</a:t>
            </a:r>
            <a:r>
              <a:rPr dirty="0" u="sng" sz="1200" spc="-6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Audience</a:t>
            </a:r>
            <a:r>
              <a:rPr dirty="0" u="sng" sz="1200" spc="-3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Based</a:t>
            </a:r>
            <a:r>
              <a:rPr dirty="0" u="sng" sz="1200" spc="-5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Buying’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learn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more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1200">
              <a:latin typeface="Arial"/>
              <a:cs typeface="Arial"/>
            </a:endParaRPr>
          </a:p>
          <a:p>
            <a:pPr marL="1844675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761" y="774"/>
            <a:ext cx="2444750" cy="281940"/>
          </a:xfrm>
          <a:custGeom>
            <a:avLst/>
            <a:gdLst/>
            <a:ahLst/>
            <a:cxnLst/>
            <a:rect l="l" t="t" r="r" b="b"/>
            <a:pathLst>
              <a:path w="2444750" h="281940">
                <a:moveTo>
                  <a:pt x="2444483" y="0"/>
                </a:moveTo>
                <a:lnTo>
                  <a:pt x="0" y="0"/>
                </a:lnTo>
                <a:lnTo>
                  <a:pt x="0" y="281927"/>
                </a:lnTo>
                <a:lnTo>
                  <a:pt x="2444483" y="281927"/>
                </a:lnTo>
                <a:lnTo>
                  <a:pt x="2444483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761" y="761"/>
            <a:ext cx="2444750" cy="281940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wrap="square" lIns="0" tIns="42545" rIns="0" bIns="0" rtlCol="0" vert="horz">
            <a:spAutoFit/>
          </a:bodyPr>
          <a:lstStyle/>
          <a:p>
            <a:pPr marL="90170">
              <a:lnSpc>
                <a:spcPct val="100000"/>
              </a:lnSpc>
              <a:spcBef>
                <a:spcPts val="335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Audience</a:t>
            </a:r>
            <a:r>
              <a:rPr dirty="0" sz="1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Based</a:t>
            </a:r>
            <a:r>
              <a:rPr dirty="0" sz="1200" spc="10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Buying</a:t>
            </a:r>
            <a:r>
              <a:rPr dirty="0" sz="1200" spc="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Tactics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572217" y="1732946"/>
            <a:ext cx="7055484" cy="4508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914"/>
              </a:lnSpc>
              <a:spcBef>
                <a:spcPts val="95"/>
              </a:spcBef>
            </a:pP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Tactics</a:t>
            </a:r>
            <a:r>
              <a:rPr dirty="0" u="sng" sz="1600" spc="-3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currently</a:t>
            </a:r>
            <a:r>
              <a:rPr dirty="0" u="sng" sz="1600" spc="-2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being</a:t>
            </a:r>
            <a:r>
              <a:rPr dirty="0" u="sng" sz="1600" spc="-2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used</a:t>
            </a:r>
            <a:r>
              <a:rPr dirty="0" u="sng" sz="1600" spc="-4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within</a:t>
            </a:r>
            <a:r>
              <a:rPr dirty="0" u="sng" sz="1600" spc="-5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audience-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based</a:t>
            </a:r>
            <a:r>
              <a:rPr dirty="0" u="sng" sz="1600" spc="-1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TV</a:t>
            </a:r>
            <a:r>
              <a:rPr dirty="0" u="sng" sz="1600" spc="-4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buying</a:t>
            </a:r>
            <a:r>
              <a:rPr dirty="0" u="sng" sz="1600" spc="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strategies</a:t>
            </a:r>
            <a:endParaRPr sz="1600">
              <a:latin typeface="Arial"/>
              <a:cs typeface="Arial"/>
            </a:endParaRPr>
          </a:p>
          <a:p>
            <a:pPr algn="ctr" marL="1270">
              <a:lnSpc>
                <a:spcPts val="1435"/>
              </a:lnSpc>
            </a:pP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%</a:t>
            </a:r>
            <a:r>
              <a:rPr dirty="0" sz="12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12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respondents using</a:t>
            </a:r>
            <a:r>
              <a:rPr dirty="0" sz="1200" spc="9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ABB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211074" y="2250185"/>
            <a:ext cx="2240280" cy="3455035"/>
          </a:xfrm>
          <a:custGeom>
            <a:avLst/>
            <a:gdLst/>
            <a:ahLst/>
            <a:cxnLst/>
            <a:rect l="l" t="t" r="r" b="b"/>
            <a:pathLst>
              <a:path w="2240280" h="3455035">
                <a:moveTo>
                  <a:pt x="2240280" y="0"/>
                </a:moveTo>
                <a:lnTo>
                  <a:pt x="0" y="0"/>
                </a:lnTo>
                <a:lnTo>
                  <a:pt x="0" y="3454908"/>
                </a:lnTo>
                <a:lnTo>
                  <a:pt x="2240280" y="3454908"/>
                </a:lnTo>
                <a:lnTo>
                  <a:pt x="22402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2593085" y="2250185"/>
            <a:ext cx="2240280" cy="3455035"/>
          </a:xfrm>
          <a:custGeom>
            <a:avLst/>
            <a:gdLst/>
            <a:ahLst/>
            <a:cxnLst/>
            <a:rect l="l" t="t" r="r" b="b"/>
            <a:pathLst>
              <a:path w="2240279" h="3455035">
                <a:moveTo>
                  <a:pt x="2240280" y="0"/>
                </a:moveTo>
                <a:lnTo>
                  <a:pt x="0" y="0"/>
                </a:lnTo>
                <a:lnTo>
                  <a:pt x="0" y="3454908"/>
                </a:lnTo>
                <a:lnTo>
                  <a:pt x="2240280" y="3454908"/>
                </a:lnTo>
                <a:lnTo>
                  <a:pt x="22402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/>
          <p:nvPr/>
        </p:nvSpPr>
        <p:spPr>
          <a:xfrm>
            <a:off x="4976621" y="2250185"/>
            <a:ext cx="2240280" cy="3455035"/>
          </a:xfrm>
          <a:custGeom>
            <a:avLst/>
            <a:gdLst/>
            <a:ahLst/>
            <a:cxnLst/>
            <a:rect l="l" t="t" r="r" b="b"/>
            <a:pathLst>
              <a:path w="2240279" h="3455035">
                <a:moveTo>
                  <a:pt x="2240279" y="0"/>
                </a:moveTo>
                <a:lnTo>
                  <a:pt x="0" y="0"/>
                </a:lnTo>
                <a:lnTo>
                  <a:pt x="0" y="3454908"/>
                </a:lnTo>
                <a:lnTo>
                  <a:pt x="2240279" y="3454908"/>
                </a:lnTo>
                <a:lnTo>
                  <a:pt x="2240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7360157" y="2250185"/>
            <a:ext cx="2240280" cy="3455035"/>
          </a:xfrm>
          <a:custGeom>
            <a:avLst/>
            <a:gdLst/>
            <a:ahLst/>
            <a:cxnLst/>
            <a:rect l="l" t="t" r="r" b="b"/>
            <a:pathLst>
              <a:path w="2240279" h="3455035">
                <a:moveTo>
                  <a:pt x="2240279" y="0"/>
                </a:moveTo>
                <a:lnTo>
                  <a:pt x="0" y="0"/>
                </a:lnTo>
                <a:lnTo>
                  <a:pt x="0" y="3454908"/>
                </a:lnTo>
                <a:lnTo>
                  <a:pt x="2240279" y="3454908"/>
                </a:lnTo>
                <a:lnTo>
                  <a:pt x="2240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/>
          <p:nvPr/>
        </p:nvSpPr>
        <p:spPr>
          <a:xfrm>
            <a:off x="9742169" y="2250185"/>
            <a:ext cx="2240280" cy="3455035"/>
          </a:xfrm>
          <a:custGeom>
            <a:avLst/>
            <a:gdLst/>
            <a:ahLst/>
            <a:cxnLst/>
            <a:rect l="l" t="t" r="r" b="b"/>
            <a:pathLst>
              <a:path w="2240279" h="3455035">
                <a:moveTo>
                  <a:pt x="2240279" y="0"/>
                </a:moveTo>
                <a:lnTo>
                  <a:pt x="0" y="0"/>
                </a:lnTo>
                <a:lnTo>
                  <a:pt x="0" y="3454908"/>
                </a:lnTo>
                <a:lnTo>
                  <a:pt x="2240279" y="3454908"/>
                </a:lnTo>
                <a:lnTo>
                  <a:pt x="2240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 txBox="1"/>
          <p:nvPr/>
        </p:nvSpPr>
        <p:spPr>
          <a:xfrm>
            <a:off x="211074" y="2250185"/>
            <a:ext cx="2240280" cy="3455035"/>
          </a:xfrm>
          <a:prstGeom prst="rect">
            <a:avLst/>
          </a:prstGeom>
          <a:ln w="28575">
            <a:solidFill>
              <a:srgbClr val="1B1363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5"/>
              </a:spcBef>
            </a:pPr>
            <a:endParaRPr sz="3600">
              <a:latin typeface="Times New Roman"/>
              <a:cs typeface="Times New Roman"/>
            </a:endParaRPr>
          </a:p>
          <a:p>
            <a:pPr algn="ctr" marL="33020">
              <a:lnSpc>
                <a:spcPct val="100000"/>
              </a:lnSpc>
            </a:pPr>
            <a:r>
              <a:rPr dirty="0" sz="3600" spc="-25" b="1">
                <a:solidFill>
                  <a:srgbClr val="1F1A61"/>
                </a:solidFill>
                <a:latin typeface="Arial"/>
                <a:cs typeface="Arial"/>
              </a:rPr>
              <a:t>49%</a:t>
            </a:r>
            <a:endParaRPr sz="3600">
              <a:latin typeface="Arial"/>
              <a:cs typeface="Arial"/>
            </a:endParaRPr>
          </a:p>
          <a:p>
            <a:pPr algn="ctr" marL="287020" marR="296545">
              <a:lnSpc>
                <a:spcPct val="100000"/>
              </a:lnSpc>
              <a:spcBef>
                <a:spcPts val="540"/>
              </a:spcBef>
            </a:pPr>
            <a:r>
              <a:rPr dirty="0" sz="1400">
                <a:solidFill>
                  <a:srgbClr val="1F1A61"/>
                </a:solidFill>
                <a:latin typeface="Arial"/>
                <a:cs typeface="Arial"/>
              </a:rPr>
              <a:t>Campaign</a:t>
            </a:r>
            <a:r>
              <a:rPr dirty="0" sz="1400" spc="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1A61"/>
                </a:solidFill>
                <a:latin typeface="Arial"/>
                <a:cs typeface="Arial"/>
              </a:rPr>
              <a:t>is</a:t>
            </a:r>
            <a:r>
              <a:rPr dirty="0" sz="1400" spc="5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1A61"/>
                </a:solidFill>
                <a:latin typeface="Arial"/>
                <a:cs typeface="Arial"/>
              </a:rPr>
              <a:t>running </a:t>
            </a:r>
            <a:r>
              <a:rPr dirty="0" sz="1400" b="1">
                <a:solidFill>
                  <a:srgbClr val="1F1A61"/>
                </a:solidFill>
                <a:latin typeface="Arial"/>
                <a:cs typeface="Arial"/>
              </a:rPr>
              <a:t>across</a:t>
            </a:r>
            <a:r>
              <a:rPr dirty="0" sz="1400" spc="-5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F1A61"/>
                </a:solidFill>
                <a:latin typeface="Arial"/>
                <a:cs typeface="Arial"/>
              </a:rPr>
              <a:t>different </a:t>
            </a:r>
            <a:r>
              <a:rPr dirty="0" sz="1400" b="1">
                <a:solidFill>
                  <a:srgbClr val="1F1A61"/>
                </a:solidFill>
                <a:latin typeface="Arial"/>
                <a:cs typeface="Arial"/>
              </a:rPr>
              <a:t>platforms</a:t>
            </a:r>
            <a:r>
              <a:rPr dirty="0" sz="1400" spc="-6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1F1A61"/>
                </a:solidFill>
                <a:latin typeface="Arial"/>
                <a:cs typeface="Arial"/>
              </a:rPr>
              <a:t>/</a:t>
            </a:r>
            <a:r>
              <a:rPr dirty="0" sz="1400" spc="-1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F1A61"/>
                </a:solidFill>
                <a:latin typeface="Arial"/>
                <a:cs typeface="Arial"/>
              </a:rPr>
              <a:t>screens </a:t>
            </a:r>
            <a:r>
              <a:rPr dirty="0" sz="1400">
                <a:solidFill>
                  <a:srgbClr val="1F1A61"/>
                </a:solidFill>
                <a:latin typeface="Arial"/>
                <a:cs typeface="Arial"/>
              </a:rPr>
              <a:t>beyond</a:t>
            </a:r>
            <a:r>
              <a:rPr dirty="0" sz="1400" spc="6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1A61"/>
                </a:solidFill>
                <a:latin typeface="Arial"/>
                <a:cs typeface="Arial"/>
              </a:rPr>
              <a:t>linear</a:t>
            </a:r>
            <a:r>
              <a:rPr dirty="0" sz="14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spc="-25">
                <a:solidFill>
                  <a:srgbClr val="1F1A61"/>
                </a:solidFill>
                <a:latin typeface="Arial"/>
                <a:cs typeface="Arial"/>
              </a:rPr>
              <a:t>TV</a:t>
            </a:r>
            <a:endParaRPr sz="14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593085" y="2250185"/>
            <a:ext cx="2240280" cy="3455035"/>
          </a:xfrm>
          <a:prstGeom prst="rect">
            <a:avLst/>
          </a:prstGeom>
          <a:ln w="28575">
            <a:solidFill>
              <a:srgbClr val="1B1363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5"/>
              </a:spcBef>
            </a:pPr>
            <a:endParaRPr sz="3600">
              <a:latin typeface="Times New Roman"/>
              <a:cs typeface="Times New Roman"/>
            </a:endParaRPr>
          </a:p>
          <a:p>
            <a:pPr marL="687705">
              <a:lnSpc>
                <a:spcPct val="100000"/>
              </a:lnSpc>
            </a:pPr>
            <a:r>
              <a:rPr dirty="0" sz="3600" spc="-25" b="1">
                <a:solidFill>
                  <a:srgbClr val="1F1A61"/>
                </a:solidFill>
                <a:latin typeface="Arial"/>
                <a:cs typeface="Arial"/>
              </a:rPr>
              <a:t>44%</a:t>
            </a:r>
            <a:endParaRPr sz="3600">
              <a:latin typeface="Arial"/>
              <a:cs typeface="Arial"/>
            </a:endParaRPr>
          </a:p>
          <a:p>
            <a:pPr algn="ctr" marL="113664" marR="120014" indent="1270">
              <a:lnSpc>
                <a:spcPct val="100000"/>
              </a:lnSpc>
              <a:spcBef>
                <a:spcPts val="540"/>
              </a:spcBef>
            </a:pPr>
            <a:r>
              <a:rPr dirty="0" sz="1400">
                <a:solidFill>
                  <a:srgbClr val="1F1A61"/>
                </a:solidFill>
                <a:latin typeface="Arial"/>
                <a:cs typeface="Arial"/>
              </a:rPr>
              <a:t>Targeting</a:t>
            </a:r>
            <a:r>
              <a:rPr dirty="0" sz="14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F1A61"/>
                </a:solidFill>
                <a:latin typeface="Arial"/>
                <a:cs typeface="Arial"/>
              </a:rPr>
              <a:t>multiple </a:t>
            </a:r>
            <a:r>
              <a:rPr dirty="0" sz="1400" b="1">
                <a:solidFill>
                  <a:srgbClr val="1F1A61"/>
                </a:solidFill>
                <a:latin typeface="Arial"/>
                <a:cs typeface="Arial"/>
              </a:rPr>
              <a:t>audiences</a:t>
            </a:r>
            <a:r>
              <a:rPr dirty="0" sz="1400" spc="-4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1A61"/>
                </a:solidFill>
                <a:latin typeface="Arial"/>
                <a:cs typeface="Arial"/>
              </a:rPr>
              <a:t>in</a:t>
            </a:r>
            <a:r>
              <a:rPr dirty="0" sz="14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1A61"/>
                </a:solidFill>
                <a:latin typeface="Arial"/>
                <a:cs typeface="Arial"/>
              </a:rPr>
              <a:t>order</a:t>
            </a:r>
            <a:r>
              <a:rPr dirty="0" sz="1400" spc="-25">
                <a:solidFill>
                  <a:srgbClr val="1F1A61"/>
                </a:solidFill>
                <a:latin typeface="Arial"/>
                <a:cs typeface="Arial"/>
              </a:rPr>
              <a:t> to </a:t>
            </a:r>
            <a:r>
              <a:rPr dirty="0" sz="1400" b="1">
                <a:solidFill>
                  <a:srgbClr val="1F1A61"/>
                </a:solidFill>
                <a:latin typeface="Arial"/>
                <a:cs typeface="Arial"/>
              </a:rPr>
              <a:t>focus</a:t>
            </a:r>
            <a:r>
              <a:rPr dirty="0" sz="1400" spc="-4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1F1A61"/>
                </a:solidFill>
                <a:latin typeface="Arial"/>
                <a:cs typeface="Arial"/>
              </a:rPr>
              <a:t>on</a:t>
            </a:r>
            <a:r>
              <a:rPr dirty="0" sz="1400" spc="-3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1F1A61"/>
                </a:solidFill>
                <a:latin typeface="Arial"/>
                <a:cs typeface="Arial"/>
              </a:rPr>
              <a:t>best</a:t>
            </a:r>
            <a:r>
              <a:rPr dirty="0" sz="1400" spc="-4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F1A61"/>
                </a:solidFill>
                <a:latin typeface="Arial"/>
                <a:cs typeface="Arial"/>
              </a:rPr>
              <a:t>customer </a:t>
            </a:r>
            <a:r>
              <a:rPr dirty="0" sz="1400" spc="-10">
                <a:solidFill>
                  <a:srgbClr val="1F1A61"/>
                </a:solidFill>
                <a:latin typeface="Arial"/>
                <a:cs typeface="Arial"/>
              </a:rPr>
              <a:t>prospects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976621" y="2250185"/>
            <a:ext cx="2240280" cy="3455035"/>
          </a:xfrm>
          <a:prstGeom prst="rect">
            <a:avLst/>
          </a:prstGeom>
          <a:ln w="28575">
            <a:solidFill>
              <a:srgbClr val="1B1363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5"/>
              </a:spcBef>
            </a:pPr>
            <a:endParaRPr sz="3600">
              <a:latin typeface="Times New Roman"/>
              <a:cs typeface="Times New Roman"/>
            </a:endParaRPr>
          </a:p>
          <a:p>
            <a:pPr algn="ctr" marL="38735">
              <a:lnSpc>
                <a:spcPct val="100000"/>
              </a:lnSpc>
            </a:pPr>
            <a:r>
              <a:rPr dirty="0" sz="3600" spc="-25" b="1">
                <a:solidFill>
                  <a:srgbClr val="1F1A61"/>
                </a:solidFill>
                <a:latin typeface="Arial"/>
                <a:cs typeface="Arial"/>
              </a:rPr>
              <a:t>43%</a:t>
            </a:r>
            <a:endParaRPr sz="3600">
              <a:latin typeface="Arial"/>
              <a:cs typeface="Arial"/>
            </a:endParaRPr>
          </a:p>
          <a:p>
            <a:pPr algn="ctr" marL="145415" marR="151130">
              <a:lnSpc>
                <a:spcPct val="100000"/>
              </a:lnSpc>
              <a:spcBef>
                <a:spcPts val="540"/>
              </a:spcBef>
            </a:pPr>
            <a:r>
              <a:rPr dirty="0" sz="1400">
                <a:solidFill>
                  <a:srgbClr val="1F1A61"/>
                </a:solidFill>
                <a:latin typeface="Arial"/>
                <a:cs typeface="Arial"/>
              </a:rPr>
              <a:t>Using</a:t>
            </a:r>
            <a:r>
              <a:rPr dirty="0" sz="1400" spc="114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1A61"/>
                </a:solidFill>
                <a:latin typeface="Arial"/>
                <a:cs typeface="Arial"/>
              </a:rPr>
              <a:t>audience</a:t>
            </a:r>
            <a:r>
              <a:rPr dirty="0" sz="1400" spc="2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1A61"/>
                </a:solidFill>
                <a:latin typeface="Arial"/>
                <a:cs typeface="Arial"/>
              </a:rPr>
              <a:t>data</a:t>
            </a:r>
            <a:r>
              <a:rPr dirty="0" sz="14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spc="-25">
                <a:solidFill>
                  <a:srgbClr val="1F1A61"/>
                </a:solidFill>
                <a:latin typeface="Arial"/>
                <a:cs typeface="Arial"/>
              </a:rPr>
              <a:t>to </a:t>
            </a:r>
            <a:r>
              <a:rPr dirty="0" sz="1400" b="1">
                <a:solidFill>
                  <a:srgbClr val="1F1A61"/>
                </a:solidFill>
                <a:latin typeface="Arial"/>
                <a:cs typeface="Arial"/>
              </a:rPr>
              <a:t>inform</a:t>
            </a:r>
            <a:r>
              <a:rPr dirty="0" sz="1400" spc="-3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1F1A61"/>
                </a:solidFill>
                <a:latin typeface="Arial"/>
                <a:cs typeface="Arial"/>
              </a:rPr>
              <a:t>which</a:t>
            </a:r>
            <a:r>
              <a:rPr dirty="0" sz="1400" spc="-6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F1A61"/>
                </a:solidFill>
                <a:latin typeface="Arial"/>
                <a:cs typeface="Arial"/>
              </a:rPr>
              <a:t>networks </a:t>
            </a:r>
            <a:r>
              <a:rPr dirty="0" sz="1400">
                <a:solidFill>
                  <a:srgbClr val="1F1A61"/>
                </a:solidFill>
                <a:latin typeface="Arial"/>
                <a:cs typeface="Arial"/>
              </a:rPr>
              <a:t>we</a:t>
            </a:r>
            <a:r>
              <a:rPr dirty="0" sz="1400" spc="-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spc="-25">
                <a:solidFill>
                  <a:srgbClr val="1F1A61"/>
                </a:solidFill>
                <a:latin typeface="Arial"/>
                <a:cs typeface="Arial"/>
              </a:rPr>
              <a:t>buy</a:t>
            </a:r>
            <a:endParaRPr sz="14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7360157" y="2250185"/>
            <a:ext cx="2240280" cy="3455035"/>
          </a:xfrm>
          <a:prstGeom prst="rect">
            <a:avLst/>
          </a:prstGeom>
          <a:ln w="28575">
            <a:solidFill>
              <a:srgbClr val="1B1363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5"/>
              </a:spcBef>
            </a:pPr>
            <a:endParaRPr sz="3600">
              <a:latin typeface="Times New Roman"/>
              <a:cs typeface="Times New Roman"/>
            </a:endParaRPr>
          </a:p>
          <a:p>
            <a:pPr marL="684530">
              <a:lnSpc>
                <a:spcPct val="100000"/>
              </a:lnSpc>
            </a:pPr>
            <a:r>
              <a:rPr dirty="0" sz="3600" spc="-25" b="1">
                <a:solidFill>
                  <a:srgbClr val="1F1A61"/>
                </a:solidFill>
                <a:latin typeface="Arial"/>
                <a:cs typeface="Arial"/>
              </a:rPr>
              <a:t>41%</a:t>
            </a:r>
            <a:endParaRPr sz="3600">
              <a:latin typeface="Arial"/>
              <a:cs typeface="Arial"/>
            </a:endParaRPr>
          </a:p>
          <a:p>
            <a:pPr algn="just" marL="371475" marR="356870" indent="-15240">
              <a:lnSpc>
                <a:spcPct val="100400"/>
              </a:lnSpc>
              <a:spcBef>
                <a:spcPts val="535"/>
              </a:spcBef>
            </a:pPr>
            <a:r>
              <a:rPr dirty="0" sz="1400">
                <a:solidFill>
                  <a:srgbClr val="1F1A61"/>
                </a:solidFill>
                <a:latin typeface="Arial"/>
                <a:cs typeface="Arial"/>
              </a:rPr>
              <a:t>Targeting</a:t>
            </a:r>
            <a:r>
              <a:rPr dirty="0" sz="14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F1A61"/>
                </a:solidFill>
                <a:latin typeface="Arial"/>
                <a:cs typeface="Arial"/>
              </a:rPr>
              <a:t>different </a:t>
            </a:r>
            <a:r>
              <a:rPr dirty="0" sz="1400" b="1">
                <a:solidFill>
                  <a:srgbClr val="1F1A61"/>
                </a:solidFill>
                <a:latin typeface="Arial"/>
                <a:cs typeface="Arial"/>
              </a:rPr>
              <a:t>audiences</a:t>
            </a:r>
            <a:r>
              <a:rPr dirty="0" sz="1400" spc="-9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F1A61"/>
                </a:solidFill>
                <a:latin typeface="Arial"/>
                <a:cs typeface="Arial"/>
              </a:rPr>
              <a:t>across </a:t>
            </a:r>
            <a:r>
              <a:rPr dirty="0" sz="1400" b="1">
                <a:solidFill>
                  <a:srgbClr val="1F1A61"/>
                </a:solidFill>
                <a:latin typeface="Arial"/>
                <a:cs typeface="Arial"/>
              </a:rPr>
              <a:t>different</a:t>
            </a:r>
            <a:r>
              <a:rPr dirty="0" sz="1400" spc="-6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F1A61"/>
                </a:solidFill>
                <a:latin typeface="Arial"/>
                <a:cs typeface="Arial"/>
              </a:rPr>
              <a:t>screens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9742169" y="2250185"/>
            <a:ext cx="2240280" cy="3455035"/>
          </a:xfrm>
          <a:prstGeom prst="rect">
            <a:avLst/>
          </a:prstGeom>
          <a:ln w="28575">
            <a:solidFill>
              <a:srgbClr val="1B1363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5"/>
              </a:spcBef>
            </a:pPr>
            <a:endParaRPr sz="3600">
              <a:latin typeface="Times New Roman"/>
              <a:cs typeface="Times New Roman"/>
            </a:endParaRPr>
          </a:p>
          <a:p>
            <a:pPr algn="ctr" marL="34925">
              <a:lnSpc>
                <a:spcPct val="100000"/>
              </a:lnSpc>
            </a:pPr>
            <a:r>
              <a:rPr dirty="0" sz="3600" spc="-25" b="1">
                <a:solidFill>
                  <a:srgbClr val="1F1A61"/>
                </a:solidFill>
                <a:latin typeface="Arial"/>
                <a:cs typeface="Arial"/>
              </a:rPr>
              <a:t>31%</a:t>
            </a:r>
            <a:endParaRPr sz="3600">
              <a:latin typeface="Arial"/>
              <a:cs typeface="Arial"/>
            </a:endParaRPr>
          </a:p>
          <a:p>
            <a:pPr algn="ctr" marL="193675" marR="206375" indent="1270">
              <a:lnSpc>
                <a:spcPct val="100000"/>
              </a:lnSpc>
              <a:spcBef>
                <a:spcPts val="540"/>
              </a:spcBef>
            </a:pPr>
            <a:r>
              <a:rPr dirty="0" sz="1400">
                <a:solidFill>
                  <a:srgbClr val="1F1A61"/>
                </a:solidFill>
                <a:latin typeface="Arial"/>
                <a:cs typeface="Arial"/>
              </a:rPr>
              <a:t>Using</a:t>
            </a:r>
            <a:r>
              <a:rPr dirty="0" sz="1400" spc="4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1A61"/>
                </a:solidFill>
                <a:latin typeface="Arial"/>
                <a:cs typeface="Arial"/>
              </a:rPr>
              <a:t>an</a:t>
            </a:r>
            <a:r>
              <a:rPr dirty="0" sz="1400" spc="-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F1A61"/>
                </a:solidFill>
                <a:latin typeface="Arial"/>
                <a:cs typeface="Arial"/>
              </a:rPr>
              <a:t>audience- </a:t>
            </a:r>
            <a:r>
              <a:rPr dirty="0" sz="1400" b="1">
                <a:solidFill>
                  <a:srgbClr val="1F1A61"/>
                </a:solidFill>
                <a:latin typeface="Arial"/>
                <a:cs typeface="Arial"/>
              </a:rPr>
              <a:t>based</a:t>
            </a:r>
            <a:r>
              <a:rPr dirty="0" sz="1400" spc="-6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1F1A61"/>
                </a:solidFill>
                <a:latin typeface="Arial"/>
                <a:cs typeface="Arial"/>
              </a:rPr>
              <a:t>TV</a:t>
            </a:r>
            <a:r>
              <a:rPr dirty="0" sz="1400" spc="-4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1F1A61"/>
                </a:solidFill>
                <a:latin typeface="Arial"/>
                <a:cs typeface="Arial"/>
              </a:rPr>
              <a:t>buying</a:t>
            </a:r>
            <a:r>
              <a:rPr dirty="0" sz="1400" spc="-2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spc="-20" b="1">
                <a:solidFill>
                  <a:srgbClr val="1F1A61"/>
                </a:solidFill>
                <a:latin typeface="Arial"/>
                <a:cs typeface="Arial"/>
              </a:rPr>
              <a:t>self- </a:t>
            </a:r>
            <a:r>
              <a:rPr dirty="0" sz="1400" b="1">
                <a:solidFill>
                  <a:srgbClr val="1F1A61"/>
                </a:solidFill>
                <a:latin typeface="Arial"/>
                <a:cs typeface="Arial"/>
              </a:rPr>
              <a:t>serve</a:t>
            </a:r>
            <a:r>
              <a:rPr dirty="0" sz="1400" spc="-4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F1A61"/>
                </a:solidFill>
                <a:latin typeface="Arial"/>
                <a:cs typeface="Arial"/>
              </a:rPr>
              <a:t>platform </a:t>
            </a:r>
            <a:r>
              <a:rPr dirty="0" sz="1400">
                <a:solidFill>
                  <a:srgbClr val="1F1A61"/>
                </a:solidFill>
                <a:latin typeface="Arial"/>
                <a:cs typeface="Arial"/>
              </a:rPr>
              <a:t>developed</a:t>
            </a:r>
            <a:r>
              <a:rPr dirty="0" sz="1400" spc="9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1A61"/>
                </a:solidFill>
                <a:latin typeface="Arial"/>
                <a:cs typeface="Arial"/>
              </a:rPr>
              <a:t>by</a:t>
            </a:r>
            <a:r>
              <a:rPr dirty="0" sz="1400" spc="6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1A61"/>
                </a:solidFill>
                <a:latin typeface="Arial"/>
                <a:cs typeface="Arial"/>
              </a:rPr>
              <a:t>a</a:t>
            </a:r>
            <a:r>
              <a:rPr dirty="0" sz="1400" spc="5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1A61"/>
                </a:solidFill>
                <a:latin typeface="Arial"/>
                <a:cs typeface="Arial"/>
              </a:rPr>
              <a:t>media partner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25" name="object 2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23316" y="2363723"/>
            <a:ext cx="1412747" cy="1412747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070859" y="2427732"/>
            <a:ext cx="1284731" cy="1284731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390388" y="2363723"/>
            <a:ext cx="1411223" cy="1412747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862316" y="2427732"/>
            <a:ext cx="1283195" cy="1284731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219944" y="2427732"/>
            <a:ext cx="1284731" cy="128473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236D584-2665-45F8-AEFD-129A3360DBBF}"/>
</file>

<file path=customXml/itemProps2.xml><?xml version="1.0" encoding="utf-8"?>
<ds:datastoreItem xmlns:ds="http://schemas.openxmlformats.org/officeDocument/2006/customXml" ds:itemID="{B5E20DCE-519D-4F6F-8E9D-6FE4819BAA72}"/>
</file>

<file path=customXml/itemProps3.xml><?xml version="1.0" encoding="utf-8"?>
<ds:datastoreItem xmlns:ds="http://schemas.openxmlformats.org/officeDocument/2006/customXml" ds:itemID="{814225F4-7FA3-4122-B543-76A10607599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Download Idea Examples</dc:title>
  <dc:creator>Reed Kiely</dc:creator>
  <dcterms:created xsi:type="dcterms:W3CDTF">2024-05-01T17:34:53Z</dcterms:created>
  <dcterms:modified xsi:type="dcterms:W3CDTF">2024-05-01T17:34:53Z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  <property fmtid="{D5CDD505-2E9C-101B-9397-08002B2CF9AE}" pid="6" name="ContentTypeId">
    <vt:lpwstr>0x010100C24291D3CFFFB3468A8BEBC160241642</vt:lpwstr>
  </property>
</Properties>
</file>