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1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A1617B-7E9B-414A-A2B5-4E4CBAF76C9E}" v="1" dt="2025-03-04T20:38:00.4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1A1617B-7E9B-414A-A2B5-4E4CBAF76C9E}"/>
    <pc:docChg chg="addSld modSld">
      <pc:chgData name="Dylan Breger" userId="9b3da09f-10fe-42ec-9aa5-9fa2a3e9cc20" providerId="ADAL" clId="{71A1617B-7E9B-414A-A2B5-4E4CBAF76C9E}" dt="2025-03-04T20:38:00.412" v="0"/>
      <pc:docMkLst>
        <pc:docMk/>
      </pc:docMkLst>
      <pc:sldChg chg="add">
        <pc:chgData name="Dylan Breger" userId="9b3da09f-10fe-42ec-9aa5-9fa2a3e9cc20" providerId="ADAL" clId="{71A1617B-7E9B-414A-A2B5-4E4CBAF76C9E}" dt="2025-03-04T20:38:00.412" v="0"/>
        <pc:sldMkLst>
          <pc:docMk/>
          <pc:sldMk cId="3031392119" sldId="214747401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901555057244811"/>
          <c:y val="5.536482548332268E-2"/>
          <c:w val="0.4610619733021406"/>
          <c:h val="0.934127170279738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Earn rewards for watching</c:v>
                </c:pt>
                <c:pt idx="1">
                  <c:v>Shorter ad breaks</c:v>
                </c:pt>
                <c:pt idx="2">
                  <c:v>Shorter ad length</c:v>
                </c:pt>
                <c:pt idx="3">
                  <c:v>Single ad in a break</c:v>
                </c:pt>
                <c:pt idx="4">
                  <c:v>Unique offers/promotions</c:v>
                </c:pt>
                <c:pt idx="5">
                  <c:v>Targeted to your shows</c:v>
                </c:pt>
                <c:pt idx="6">
                  <c:v>Time countdown</c:v>
                </c:pt>
                <c:pt idx="7">
                  <c:v>Categories you choose</c:v>
                </c:pt>
                <c:pt idx="8">
                  <c:v>Targeted to products you've searched for</c:v>
                </c:pt>
                <c:pt idx="9">
                  <c:v>Number of ads countdown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0.5</c:v>
                </c:pt>
                <c:pt idx="1">
                  <c:v>0.49</c:v>
                </c:pt>
                <c:pt idx="2">
                  <c:v>0.47</c:v>
                </c:pt>
                <c:pt idx="3">
                  <c:v>0.46</c:v>
                </c:pt>
                <c:pt idx="4">
                  <c:v>0.41</c:v>
                </c:pt>
                <c:pt idx="5">
                  <c:v>0.39</c:v>
                </c:pt>
                <c:pt idx="6">
                  <c:v>0.38</c:v>
                </c:pt>
                <c:pt idx="7">
                  <c:v>0.38</c:v>
                </c:pt>
                <c:pt idx="8">
                  <c:v>0.37</c:v>
                </c:pt>
                <c:pt idx="9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4D-4648-B11F-B1621A9D03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9"/>
        <c:overlap val="-94"/>
        <c:axId val="1490495119"/>
        <c:axId val="1490479759"/>
      </c:barChart>
      <c:catAx>
        <c:axId val="149049511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490479759"/>
        <c:crosses val="autoZero"/>
        <c:auto val="1"/>
        <c:lblAlgn val="ctr"/>
        <c:lblOffset val="100"/>
        <c:noMultiLvlLbl val="0"/>
      </c:catAx>
      <c:valAx>
        <c:axId val="1490479759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4904951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C11B8-8D32-E9FB-D99E-5F71D08BB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2CCA54-0F6E-9D93-A7A6-D13036DED0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20DF3-E97B-3EC0-4989-330CFEEA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45B0-FF08-4C8F-99B0-5AD3F5C96AA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AB6AC-E5B0-9369-3CCA-3129441E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33E80E-32B2-CA42-FD55-6E27BB330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472C-9366-4851-946D-2959E8BCB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236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DCE25-4F86-3868-DFAA-37057852A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2B93BD-F8D8-2D64-D231-CBD16076B0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948B4-A72A-ECD4-40B2-C85C78228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45B0-FF08-4C8F-99B0-5AD3F5C96AA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308ED-A8CF-B909-C2EB-C683720F4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52326-1180-8715-6E70-601B96A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472C-9366-4851-946D-2959E8BCB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7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F31D3E-C43C-6D6C-AE9D-008AFF5602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546B18-855C-223D-FC22-9BCB701E08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504F1-B982-F6D5-7338-FF4D27155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45B0-FF08-4C8F-99B0-5AD3F5C96AA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62FF7-D905-E555-5091-549353CA7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D9A61-2444-658E-4E83-33B568987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472C-9366-4851-946D-2959E8BCB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083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024D5-292A-D1C1-A83D-1860EF3A2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8AE75-4E3C-8CBD-7CE9-69FC8F371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D7B00-2A2F-BF41-6490-BEAD9989C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45B0-FF08-4C8F-99B0-5AD3F5C96AA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3EF50E-DEB5-BDE2-F131-CFD61B729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97446-4410-1905-8A46-E6C8916C5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472C-9366-4851-946D-2959E8BCB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4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E1789-33A2-E7C3-F5A9-6D904660D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3FF39C-51F6-AD87-3BB2-B5C307D49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FD2B7-A229-FBE6-DEC3-834C9E83D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45B0-FF08-4C8F-99B0-5AD3F5C96AA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56DCB-3AB4-DCD3-74ED-1D0CD26BA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4B1E7-B5DF-4F0F-73A3-FC93EDF60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472C-9366-4851-946D-2959E8BCB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79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B503E-ABEE-669D-5530-3A54E676F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06FC2-AF48-AA48-B5FD-D08890BB88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0403-99AA-D491-2BBD-A02113B9BE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936BA0-37CF-A683-76CD-1F0CA53BE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45B0-FF08-4C8F-99B0-5AD3F5C96AA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3023C1-1A84-42F3-1D23-9DD7F75A0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C97A89-0329-75E9-234D-54418E41D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472C-9366-4851-946D-2959E8BCB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428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EEEF8-616D-8AE6-1F5E-1BF28547A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AC6133-0EC7-F26A-C97E-2AFCB4A87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E96EC8-91DF-0E95-75DA-BB80F7CB1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F33714-CD9D-CACC-88E5-490D345DAD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A306F7-9F9F-FC53-06C3-7D6D6BDE12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534185-543C-4D1B-F0CE-AB20D213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45B0-FF08-4C8F-99B0-5AD3F5C96AA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A5A55E-8AC5-3D65-0496-1F57E09A3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E189F4-F277-7E7D-CD91-CB2DD856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472C-9366-4851-946D-2959E8BCB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813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900EB-A432-72CB-DE39-040AEA8F4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52251F-9F21-A065-2042-E59975661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45B0-FF08-4C8F-99B0-5AD3F5C96AA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B98667-7090-E322-2CDD-2A8FF58AE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75951D-C072-CD52-E530-005E586F6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472C-9366-4851-946D-2959E8BCB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6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AA98F9-12E2-AEC0-77D6-F716E213B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45B0-FF08-4C8F-99B0-5AD3F5C96AA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01F225-155E-B82B-2B5B-0BEE3A519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121270-2F2E-6EC2-75C6-B3229E7E6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472C-9366-4851-946D-2959E8BCB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87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B52FB-5606-D315-107C-0B413A9E7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68BE5-E4CF-AD01-73CE-9792981C0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7AA972-CB84-49BD-A019-AF70365C9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A930A6-590B-515D-FCCF-036037F4A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45B0-FF08-4C8F-99B0-5AD3F5C96AA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A5D296-F889-BC8C-8823-6222405D6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8EE153-3CFA-2408-1FF1-41DD76BDA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472C-9366-4851-946D-2959E8BCB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BCFD3-DF5D-C91D-C3F9-F76BA02EA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C70809-C179-B762-34C6-1609FBB010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5419A2-E564-2C8B-6AFD-2ED9B48B2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990AC-EAD4-0ABF-B3F5-086DC3B15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45B0-FF08-4C8F-99B0-5AD3F5C96AA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E8BA43-1702-6EC4-5C5C-A127FD4AF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475760-9D88-6BE0-4D00-BAB4A4D5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4472C-9366-4851-946D-2959E8BCB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32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703C89-E2F8-7645-C8A3-97E35DA8C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62DB03-9B53-14FE-F2E1-07F352D27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24D05-5641-2E7A-6B90-2AA9B2ED69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8045B0-FF08-4C8F-99B0-5AD3F5C96AA2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1A146-52E1-FCB9-7035-4B111ABB51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FF597-B61F-B16D-E800-57DCCB299F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74472C-9366-4851-946D-2959E8BCB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851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hevab.com/signin?utm_source=grab-and-go&amp;utm_medium=vab-insights&amp;utm_campaign=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C0929-6D60-EC6C-95A2-D693349F4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278A701-BB9A-844D-1C1E-C2550B5D63C0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998D97-A893-D87E-5F4C-C0A46932F18E}"/>
              </a:ext>
            </a:extLst>
          </p:cNvPr>
          <p:cNvSpPr txBox="1"/>
          <p:nvPr/>
        </p:nvSpPr>
        <p:spPr>
          <a:xfrm>
            <a:off x="483206" y="6329567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Hub Entertainment Research,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 Advertising: Fact vs Fiction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November 2024. Based on a survey of 3,000 U.S.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consumers ages 14-74 who watch at least one hour of TV per week.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6877D75-6739-D9B7-7E05-405C3BB43B12}"/>
              </a:ext>
            </a:extLst>
          </p:cNvPr>
          <p:cNvSpPr/>
          <p:nvPr/>
        </p:nvSpPr>
        <p:spPr>
          <a:xfrm>
            <a:off x="0" y="0"/>
            <a:ext cx="1924048" cy="32837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TV Ad Attention Tactics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411CA8-72F9-2936-3B79-FDD18928F554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D53A24-100F-7E74-E170-06132171C6AF}"/>
              </a:ext>
            </a:extLst>
          </p:cNvPr>
          <p:cNvSpPr/>
          <p:nvPr/>
        </p:nvSpPr>
        <p:spPr>
          <a:xfrm>
            <a:off x="124717" y="527717"/>
            <a:ext cx="1031306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Contextual content, calls-to-action and more streamlined ad experiences drive higher attention levels among consumers</a:t>
            </a:r>
          </a:p>
        </p:txBody>
      </p:sp>
      <p:pic>
        <p:nvPicPr>
          <p:cNvPr id="2" name="Picture 2">
            <a:hlinkClick r:id="rId2"/>
            <a:extLst>
              <a:ext uri="{FF2B5EF4-FFF2-40B4-BE49-F238E27FC236}">
                <a16:creationId xmlns:a16="http://schemas.microsoft.com/office/drawing/2014/main" id="{836763DE-065C-A464-7120-3EE07C6E9E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74682F-0426-0C6A-BBC1-ED1E79113789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 attention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FD07799D-72A5-083F-BAE6-9D3AA2CEA33A}"/>
              </a:ext>
            </a:extLst>
          </p:cNvPr>
          <p:cNvGraphicFramePr/>
          <p:nvPr/>
        </p:nvGraphicFramePr>
        <p:xfrm>
          <a:off x="145897" y="2226619"/>
          <a:ext cx="11900205" cy="3919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0DAF580-3925-60B2-31C0-572EFAD58426}"/>
              </a:ext>
            </a:extLst>
          </p:cNvPr>
          <p:cNvSpPr txBox="1"/>
          <p:nvPr/>
        </p:nvSpPr>
        <p:spPr>
          <a:xfrm>
            <a:off x="0" y="1857287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Which Would Make You More Likely to Pay Attention to an Ad?</a:t>
            </a:r>
            <a:endParaRPr kumimoji="0" lang="en-US" sz="18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237D3A-634C-8943-3C67-F60FDCA4DD8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9B1E892-1560-90F6-FCE2-1BD74228C268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392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99483E9-35E3-4180-AFF5-51C447698CD7}"/>
</file>

<file path=customXml/itemProps2.xml><?xml version="1.0" encoding="utf-8"?>
<ds:datastoreItem xmlns:ds="http://schemas.openxmlformats.org/officeDocument/2006/customXml" ds:itemID="{F385DC40-ADC2-47C2-BEB3-4A7BF340DD83}"/>
</file>

<file path=customXml/itemProps3.xml><?xml version="1.0" encoding="utf-8"?>
<ds:datastoreItem xmlns:ds="http://schemas.openxmlformats.org/officeDocument/2006/customXml" ds:itemID="{8D7BDDC2-3E98-41AC-938F-A5564046556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2025-03-04T20:37:59Z</dcterms:created>
  <dcterms:modified xsi:type="dcterms:W3CDTF">2025-03-04T20:38:10Z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