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684643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627E8D-9FE4-4691-99FC-8934B1CCDF34}" v="1" dt="2025-03-04T20:36:45.6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5D627E8D-9FE4-4691-99FC-8934B1CCDF34}"/>
    <pc:docChg chg="addSld modSld">
      <pc:chgData name="Dylan Breger" userId="9b3da09f-10fe-42ec-9aa5-9fa2a3e9cc20" providerId="ADAL" clId="{5D627E8D-9FE4-4691-99FC-8934B1CCDF34}" dt="2025-03-04T20:36:45.605" v="0"/>
      <pc:docMkLst>
        <pc:docMk/>
      </pc:docMkLst>
      <pc:sldChg chg="add">
        <pc:chgData name="Dylan Breger" userId="9b3da09f-10fe-42ec-9aa5-9fa2a3e9cc20" providerId="ADAL" clId="{5D627E8D-9FE4-4691-99FC-8934B1CCDF34}" dt="2025-03-04T20:36:45.605" v="0"/>
        <pc:sldMkLst>
          <pc:docMk/>
          <pc:sldMk cId="2940596918" sldId="214684643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0.47820000000000001</c:v>
                </c:pt>
                <c:pt idx="1">
                  <c:v>0.44979999999999998</c:v>
                </c:pt>
                <c:pt idx="2">
                  <c:v>0.46130000000000004</c:v>
                </c:pt>
                <c:pt idx="3">
                  <c:v>0.46130000000000004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DE-4EF1-AF07-84F8AA5966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ax val="0.5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0.16070000000000001</c:v>
                </c:pt>
                <c:pt idx="1">
                  <c:v>0.315</c:v>
                </c:pt>
                <c:pt idx="2">
                  <c:v>0.33460000000000001</c:v>
                </c:pt>
                <c:pt idx="3">
                  <c:v>0.33270000000000005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57-4960-9D0E-6C7F8EC08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  <c:max val="0.5"/>
        </c:scaling>
        <c:delete val="1"/>
        <c:axPos val="l"/>
        <c:numFmt formatCode="0%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3251B-22C6-8A80-11F0-89C5DEACD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D35E85-EDAD-E665-4D6E-C29E355B6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17467-3766-5E45-1FE9-A9A7A776A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D0B46-3C11-906D-A55D-A783F1D66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7E31D-2B87-774E-7762-858C5E52C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57B0C-7C42-F0D4-242E-613D6501C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503A0D-7544-796D-69C3-5311C8489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914F5-0E75-03CC-A6EB-C46C88AE6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ECE24-9922-CD5E-B2AA-8A6BE0431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28593-D0AC-D817-E544-5CE031F01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28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E625E9-2204-020D-1E6E-94E81C3D94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88414A-7F12-7D74-71DA-FB46DCEAE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B87A8-37E2-5FAF-27BB-35CBC72CC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CFD1-2FBE-F285-7D99-F5C6A9B3B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2B69C-FCD5-64F4-0851-B5E5C1DA5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18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C49B7-F0B0-B371-F7BC-FCD78CE5A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62605-8C03-8314-47E1-BE972F053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D3365-6830-79F2-BA66-71B5AD6D8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A6D34-9197-2D54-65BA-AC48FB82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D43A5-164A-60FB-5284-C6A1D3EB0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8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EBB45-D16E-C6BE-0435-B9D482933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22D9D-ECF6-F00B-88DF-80AA46414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8227C-3F67-49DC-799F-1F59A2199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59437-0841-3BD8-7168-8E8E61581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9DBDC-F8B9-4823-A67A-8C1452CAE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71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AE6E0-E3B5-657F-66A2-2577FAB5A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D4F18-76A8-5AA4-8E36-5A02D2CC23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9732C3-945F-43A8-05DA-DB1EFF5FA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3B1939-AA37-BF24-0FF9-32533499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24563-B5CF-64A1-C86B-D2704BBAE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042C9-9E15-C269-6750-57834675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36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2BE3A-F3E6-FC1E-40F3-7F6E30196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50E0AD-7366-4213-7A05-05CAA5D60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E31D0B-D1B3-5035-4491-93E66B07A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D3BE52-823A-5DA6-F5FD-52F0DB282E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BC535A-0CC7-7469-23F1-A045D190E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902D06-7461-FDFC-BF86-B23D26415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BE06AE-9049-F381-288D-AF73C2C72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30F67A-45F1-3CB6-B135-AAFCEF27D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2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B6ABA-A640-8B40-759F-9BB00412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558ECB-C218-642D-859D-32C3731B0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5FCF98-D145-8FC0-9272-32742F3BB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F1F896-133A-375F-CB9A-AB227FEA6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5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EB3F8F-2037-63C6-657B-43CC367B4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10D01F-30CA-7A4D-73C5-657F1C897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D363DE-FBF7-B35F-E772-FCD5E9BF6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8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7E9F1-54C3-1BFF-A59A-1341707E2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DD5A8-3930-CF17-F086-D4C79F617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C459F6-2C54-8497-E1AE-80278526C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8AEDA6-BC82-CDE6-A6AE-F779EFB3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4B588-58FC-3652-C7D7-731F73394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78F33-023A-A976-45E0-7E7AB524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7C96D-370D-A41E-D72C-90CA62431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B00BDC-5D70-1F15-1726-92CAEB6EDC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80C68-4823-0BBB-6774-EBEF5F9BE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09F982-4AC9-0970-0086-EF08CC2A7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B70849-4D26-8576-8238-FF1C13AB0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818BE-32B4-DCE9-A623-C7E16CA91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0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8ADB9C-84A3-D4FE-6719-C340CF0A0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1403E-1F85-667A-A56D-5FD71D4C1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C416A-72CB-CB96-12B2-E4057A87E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3C35F-FF20-427A-B711-91ADF9B65B1D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CE493-1D66-5E59-CFBE-EF6760C7A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93EC8-6B8D-2221-19D8-87E61D750A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8A240C-5785-464C-A9E6-1D312D201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2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signin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hevab.com/insights" TargetMode="External"/><Relationship Id="rId2" Type="http://schemas.openxmlformats.org/officeDocument/2006/relationships/hyperlink" Target="https://thevab.com/insight/connected-device-usage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jpeg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FE0E34B1-2F22-D5FC-615C-DCD859A78828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 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Left to Your Own (Connected) Devices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BC1F031-DB13-30A8-B8AA-8BB3DA8998B3}"/>
              </a:ext>
            </a:extLst>
          </p:cNvPr>
          <p:cNvSpPr/>
          <p:nvPr/>
        </p:nvSpPr>
        <p:spPr>
          <a:xfrm>
            <a:off x="0" y="0"/>
            <a:ext cx="2470826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‘Smart’ Home </a:t>
            </a: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Devices: Attitudes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10D6482-BD74-AB85-114C-BD548DCBAED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5C46A888-7873-0888-1284-1170F720BC3E}"/>
              </a:ext>
            </a:extLst>
          </p:cNvPr>
          <p:cNvSpPr/>
          <p:nvPr/>
        </p:nvSpPr>
        <p:spPr>
          <a:xfrm>
            <a:off x="124717" y="527717"/>
            <a:ext cx="1014323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Nearly half of adults believe smart devices have greatly improved their lives and are becoming central to their homes</a:t>
            </a:r>
          </a:p>
        </p:txBody>
      </p:sp>
      <p:pic>
        <p:nvPicPr>
          <p:cNvPr id="11" name="Picture 10" descr="A person sitting on a couch with a remote control&#10;&#10;Description automatically generated">
            <a:extLst>
              <a:ext uri="{FF2B5EF4-FFF2-40B4-BE49-F238E27FC236}">
                <a16:creationId xmlns:a16="http://schemas.microsoft.com/office/drawing/2014/main" id="{39D1C3F2-AC5B-F6ED-7C47-6C724E4620DC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790"/>
          <a:stretch/>
        </p:blipFill>
        <p:spPr>
          <a:xfrm>
            <a:off x="-3287" y="1698993"/>
            <a:ext cx="6096000" cy="434309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58F71FD-CD8B-D10E-1C40-79CCF7524055}"/>
              </a:ext>
            </a:extLst>
          </p:cNvPr>
          <p:cNvSpPr>
            <a:spLocks/>
          </p:cNvSpPr>
          <p:nvPr/>
        </p:nvSpPr>
        <p:spPr>
          <a:xfrm>
            <a:off x="1" y="1693333"/>
            <a:ext cx="6096000" cy="4348755"/>
          </a:xfrm>
          <a:prstGeom prst="rect">
            <a:avLst/>
          </a:prstGeom>
          <a:solidFill>
            <a:srgbClr val="1B1464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DC7962F-0053-98D7-900D-66DABA194930}"/>
              </a:ext>
            </a:extLst>
          </p:cNvPr>
          <p:cNvSpPr txBox="1"/>
          <p:nvPr/>
        </p:nvSpPr>
        <p:spPr>
          <a:xfrm>
            <a:off x="0" y="1899407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‘The benefits of ‘smart’ home devices / appliances could significantly improve my quality of life’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respondents who agree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BD2CE8-810E-E6BF-7466-19DE9030006B}"/>
              </a:ext>
            </a:extLst>
          </p:cNvPr>
          <p:cNvSpPr txBox="1"/>
          <p:nvPr/>
        </p:nvSpPr>
        <p:spPr>
          <a:xfrm>
            <a:off x="504917" y="6049592"/>
            <a:ext cx="115389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VAB analysis of MRI-Simmons Fall 2021 – 2024 USA Study, A18+. Based on ‘any agree’.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24A059-2DEC-9945-2144-9431E41999A9}"/>
              </a:ext>
            </a:extLst>
          </p:cNvPr>
          <p:cNvSpPr>
            <a:spLocks/>
          </p:cNvSpPr>
          <p:nvPr/>
        </p:nvSpPr>
        <p:spPr>
          <a:xfrm>
            <a:off x="6096000" y="1698994"/>
            <a:ext cx="6096000" cy="4346004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103ED7-2BAC-84D9-CEB0-92260D05BC99}"/>
              </a:ext>
            </a:extLst>
          </p:cNvPr>
          <p:cNvSpPr txBox="1"/>
          <p:nvPr/>
        </p:nvSpPr>
        <p:spPr>
          <a:xfrm>
            <a:off x="6096000" y="1899407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‘Smart’ home devices / appliances have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become an important part of my life’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respondents who agree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F325DE82-4727-9AF2-85C3-7BE75B621CFA}"/>
              </a:ext>
            </a:extLst>
          </p:cNvPr>
          <p:cNvGraphicFramePr/>
          <p:nvPr/>
        </p:nvGraphicFramePr>
        <p:xfrm>
          <a:off x="-1" y="2894908"/>
          <a:ext cx="6096000" cy="300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1A4A098C-C55C-022D-A2F4-B151513027CD}"/>
              </a:ext>
            </a:extLst>
          </p:cNvPr>
          <p:cNvGraphicFramePr/>
          <p:nvPr/>
        </p:nvGraphicFramePr>
        <p:xfrm>
          <a:off x="6096000" y="2894908"/>
          <a:ext cx="6096000" cy="300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B5DF25F3-BC89-A53F-5898-9F9D2A54BD3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158EBF6-EE32-55BB-AFF3-BB40C33B1CAD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connected device insights</a:t>
            </a:r>
          </a:p>
        </p:txBody>
      </p:sp>
      <p:pic>
        <p:nvPicPr>
          <p:cNvPr id="26" name="Picture 2">
            <a:hlinkClick r:id="rId8"/>
            <a:extLst>
              <a:ext uri="{FF2B5EF4-FFF2-40B4-BE49-F238E27FC236}">
                <a16:creationId xmlns:a16="http://schemas.microsoft.com/office/drawing/2014/main" id="{6A8F7623-B926-E71C-9DDC-5397AE62C1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901715C1-A70C-8A9C-FD94-AE6E8F1F884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0596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F828863-59B8-4769-A523-93BCF2C0498F}"/>
</file>

<file path=customXml/itemProps2.xml><?xml version="1.0" encoding="utf-8"?>
<ds:datastoreItem xmlns:ds="http://schemas.openxmlformats.org/officeDocument/2006/customXml" ds:itemID="{79A3D253-6EFB-49E7-B812-7B5C7D589165}"/>
</file>

<file path=customXml/itemProps3.xml><?xml version="1.0" encoding="utf-8"?>
<ds:datastoreItem xmlns:ds="http://schemas.openxmlformats.org/officeDocument/2006/customXml" ds:itemID="{828693C1-1854-45C8-A21F-B0667DB69C0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2025-03-04T20:36:43Z</dcterms:created>
  <dcterms:modified xsi:type="dcterms:W3CDTF">2025-03-04T20:36:54Z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