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684645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BAAC41-67C7-40C3-B2D1-02C40675BEFD}" v="1" dt="2025-05-06T20:48:58.2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04BAAC41-67C7-40C3-B2D1-02C40675BEFD}"/>
    <pc:docChg chg="addSld modSld">
      <pc:chgData name="Dylan Breger" userId="9b3da09f-10fe-42ec-9aa5-9fa2a3e9cc20" providerId="ADAL" clId="{04BAAC41-67C7-40C3-B2D1-02C40675BEFD}" dt="2025-05-06T20:48:58.226" v="0"/>
      <pc:docMkLst>
        <pc:docMk/>
      </pc:docMkLst>
      <pc:sldChg chg="add">
        <pc:chgData name="Dylan Breger" userId="9b3da09f-10fe-42ec-9aa5-9fa2a3e9cc20" providerId="ADAL" clId="{04BAAC41-67C7-40C3-B2D1-02C40675BEFD}" dt="2025-05-06T20:48:58.226" v="0"/>
        <pc:sldMkLst>
          <pc:docMk/>
          <pc:sldMk cId="1822476219" sldId="214684645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16319-3C92-434D-B6D8-83FD532653C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453CDD-EDD0-46EF-8CB8-E419F75BC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875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D1BE5C-322E-720E-BFFA-61C080E56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16E947-6307-20D8-3AA8-C7A9BBA85E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9FDD98-6180-4572-7797-1EAC32646D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763821-C355-0CCF-F049-29FC6589BB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0143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AF677-1F17-48DE-352A-8611157AB1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64D486-678A-66A5-AA87-1CA0B827B0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63165D-69FF-BABF-C0D2-CBC6A44B5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3E39-9AD8-4CD5-9960-62122791CAD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3FD7B-2E98-4B55-A9D2-026D947FA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58D641-0DBF-0F16-186D-C0B51CB60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127F7-8D7A-4E40-B698-4555F39CC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98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7A4CA-8409-FC10-4254-D41495929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F95D6F-E427-78CF-F7B8-6349F4F998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506C51-E050-DB2E-F54B-931AD856B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3E39-9AD8-4CD5-9960-62122791CAD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6B1B5C-BDBB-8F38-B9D2-2D0665771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3CAA39-FBF3-649D-1229-270ED5A90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127F7-8D7A-4E40-B698-4555F39CC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912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82C65C-C423-1075-BBF5-728C2F8662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4DDC26-D199-A08F-B61D-1E917EEFB4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D9E531-3593-059E-BC08-829C3B6D4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3E39-9AD8-4CD5-9960-62122791CAD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0E655B-67FA-7FEC-4B79-22A073A4B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1C0C0-4CAE-1C86-0F1D-B732157CD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127F7-8D7A-4E40-B698-4555F39CC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219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7837D-474F-8263-86DF-C13A16A01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20CC4-A617-3229-6D3F-426DA5162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ABCC92-FE88-1CF6-0F3C-D88FA165A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3E39-9AD8-4CD5-9960-62122791CAD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332E09-88EA-8186-19B7-2D7CB90B8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3D1453-F04D-7ABC-A83D-D3BB8805B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127F7-8D7A-4E40-B698-4555F39CC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772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0CE80-33E7-CDA4-537F-C423D6037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7F20DD-E832-5E2D-0006-066B9438B6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43AE65-1B2A-8EDE-57B0-EC0D50405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3E39-9AD8-4CD5-9960-62122791CAD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F986A-369A-1826-D9B4-03B16B1ED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A75F7D-7DA2-CFE1-F269-3FB32D2C8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127F7-8D7A-4E40-B698-4555F39CC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759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025C8-BEDD-1C8B-7D44-E9867D9A3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F0F7AB-6B10-984B-DC94-E14F9FACD5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344827-F659-9C09-6718-9A868C1031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66A189-68FE-A3AF-3E3A-C091F5E7A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3E39-9AD8-4CD5-9960-62122791CAD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BD673B-A6D1-2AC5-4CA5-5D824FAB7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F57ACE-C97A-7202-CC05-15DF92E5E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127F7-8D7A-4E40-B698-4555F39CC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397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010C9-DC0C-34C2-45C8-09C3620CF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FC2DDD-7741-880F-C250-8C4C601CD0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ED4B2B-3099-7697-1FE0-15AFFA7225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0C2181-4985-8664-D2E2-992ACABC7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844023-D7B3-2520-3520-37B3816180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9C42F9-15D2-A873-CB20-F39F67AE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3E39-9AD8-4CD5-9960-62122791CAD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29ECA-1E35-B901-1C2B-AF12E7BF0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3CE8CF-B6CD-4B69-E925-069103EA5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127F7-8D7A-4E40-B698-4555F39CC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400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033F5-2315-EF42-3B7F-60615EC4F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947A75-E3DF-49D9-6528-EDB6018FA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3E39-9AD8-4CD5-9960-62122791CAD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C5C24F-E786-DDD1-71F7-AC8909599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387667-C27F-7EEC-2D75-1FB98F16E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127F7-8D7A-4E40-B698-4555F39CC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162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967F35-C9EE-882D-67BB-ECBCBF2BD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3E39-9AD8-4CD5-9960-62122791CAD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EA140B-CD1D-5989-5141-87A36DBF8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275947-3392-6A90-C902-76002A5E5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127F7-8D7A-4E40-B698-4555F39CC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660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4F9BA-B80A-8991-E03B-DCAA8FB14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55F9BE-28B2-AAF8-4FF3-D10C8221F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62E70F-3ACE-FD1C-9852-79F228EE2E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FED534-B737-A0BB-53F7-A7E0FD251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3E39-9AD8-4CD5-9960-62122791CAD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9E335F-ACDC-DEF1-CAEA-393A1A29B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7A660B-42DF-7756-A9CF-39EB10136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127F7-8D7A-4E40-B698-4555F39CC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067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53426-014A-5973-7076-D6CBC9201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F99B0E-E2A5-0CFE-989C-CEFC6F19E1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95C03E-2048-6403-8E5C-82C141073F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81C6E9-E280-62CF-9870-DA92F2AA9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3E39-9AD8-4CD5-9960-62122791CAD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FD5139-2E66-B297-53E0-B0EA606FE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74BFCC-925E-1F42-0992-DF3522F48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127F7-8D7A-4E40-B698-4555F39CC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95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708DB2-9D1B-AC5B-CCD2-685947AFD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6D794-46A5-FBE3-61C6-49959982F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948CE8-0D94-39B3-99AD-CB87828339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513E39-9AD8-4CD5-9960-62122791CAD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93F25C-7933-5C92-FB04-0BB7797460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48C581-7A60-72B4-0865-6C1719567B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5127F7-8D7A-4E40-B698-4555F39CC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234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hyperlink" Target="https://thevab.com/insight/shoppable-tv?utm_source=grab-and-go&amp;utm_medium=vab-insights&amp;utm_campaign=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hyperlink" Target="https://thevab.com/insigh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0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C9F177-CC2F-C285-6789-F94FFA2CE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13CE8A4-338A-1043-7C87-3C358C777B3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673438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15C29BCE-6526-90E0-BB9B-07BAC5A5F9AD}"/>
              </a:ext>
            </a:extLst>
          </p:cNvPr>
          <p:cNvSpPr/>
          <p:nvPr/>
        </p:nvSpPr>
        <p:spPr>
          <a:xfrm>
            <a:off x="712193" y="2825564"/>
            <a:ext cx="3030624" cy="1077397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F50BC0B2-D22D-71D3-8A9F-C88D0F14141A}"/>
              </a:ext>
            </a:extLst>
          </p:cNvPr>
          <p:cNvSpPr/>
          <p:nvPr/>
        </p:nvSpPr>
        <p:spPr>
          <a:xfrm>
            <a:off x="4580688" y="2825564"/>
            <a:ext cx="3030624" cy="1077397"/>
          </a:xfrm>
          <a:prstGeom prst="roundRect">
            <a:avLst/>
          </a:prstGeom>
          <a:solidFill>
            <a:schemeClr val="bg1"/>
          </a:solidFill>
          <a:ln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5F158BF1-9CE9-1AAF-5D8C-C830597ACB16}"/>
              </a:ext>
            </a:extLst>
          </p:cNvPr>
          <p:cNvSpPr/>
          <p:nvPr/>
        </p:nvSpPr>
        <p:spPr>
          <a:xfrm>
            <a:off x="8516364" y="2825564"/>
            <a:ext cx="3030624" cy="1077397"/>
          </a:xfrm>
          <a:prstGeom prst="roundRect">
            <a:avLst/>
          </a:prstGeom>
          <a:solidFill>
            <a:schemeClr val="bg1"/>
          </a:solidFill>
          <a:ln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6F5EB70A-C7E5-45DF-7A02-E29CECCC0D3F}"/>
              </a:ext>
            </a:extLst>
          </p:cNvPr>
          <p:cNvSpPr/>
          <p:nvPr/>
        </p:nvSpPr>
        <p:spPr>
          <a:xfrm>
            <a:off x="712193" y="4809857"/>
            <a:ext cx="3030624" cy="1077397"/>
          </a:xfrm>
          <a:prstGeom prst="roundRect">
            <a:avLst/>
          </a:prstGeom>
          <a:solidFill>
            <a:schemeClr val="bg1"/>
          </a:solidFill>
          <a:ln>
            <a:solidFill>
              <a:srgbClr val="A84AF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336A3D42-738B-59BD-80EB-A5BFC00DF344}"/>
              </a:ext>
            </a:extLst>
          </p:cNvPr>
          <p:cNvSpPr/>
          <p:nvPr/>
        </p:nvSpPr>
        <p:spPr>
          <a:xfrm>
            <a:off x="4580688" y="4809857"/>
            <a:ext cx="3030624" cy="1077397"/>
          </a:xfrm>
          <a:prstGeom prst="roundRect">
            <a:avLst/>
          </a:prstGeom>
          <a:solidFill>
            <a:schemeClr val="bg1"/>
          </a:solidFill>
          <a:ln>
            <a:solidFill>
              <a:srgbClr val="FF6E3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BEE5BEBC-5418-BFDE-D966-51697BFA5AE5}"/>
              </a:ext>
            </a:extLst>
          </p:cNvPr>
          <p:cNvSpPr/>
          <p:nvPr/>
        </p:nvSpPr>
        <p:spPr>
          <a:xfrm>
            <a:off x="8516364" y="4809857"/>
            <a:ext cx="3030624" cy="1077397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CE09C651-1D11-D726-4F74-506032A12A9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19B31AE-BE4A-0D5F-9F55-8D1954294AE8}"/>
              </a:ext>
            </a:extLst>
          </p:cNvPr>
          <p:cNvSpPr/>
          <p:nvPr/>
        </p:nvSpPr>
        <p:spPr>
          <a:xfrm>
            <a:off x="49855" y="425272"/>
            <a:ext cx="1108550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Consumers are open to interacting with brands on TV through multiple devices including their remotes and phones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005AA94-460C-B7FB-99BC-38CC5F889BD7}"/>
              </a:ext>
            </a:extLst>
          </p:cNvPr>
          <p:cNvSpPr txBox="1"/>
          <p:nvPr/>
        </p:nvSpPr>
        <p:spPr>
          <a:xfrm>
            <a:off x="645012" y="2833348"/>
            <a:ext cx="316498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70%</a:t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</a:br>
            <a:endParaRPr kumimoji="0" lang="en-US" sz="3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Heebo" pitchFamily="2" charset="-79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Saving products to a wish list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 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directly on the TV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92B4634-F16E-3BD4-9D00-6F3A2D7CC566}"/>
              </a:ext>
            </a:extLst>
          </p:cNvPr>
          <p:cNvSpPr txBox="1"/>
          <p:nvPr/>
        </p:nvSpPr>
        <p:spPr>
          <a:xfrm>
            <a:off x="4513507" y="2833348"/>
            <a:ext cx="316498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67%</a:t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</a:br>
            <a:endParaRPr kumimoji="0" lang="en-US" sz="3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Heebo" pitchFamily="2" charset="-79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Sending a text 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for more information or discount code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5AB7D2-53A5-36D9-CF1D-D4FC7FFD84A6}"/>
              </a:ext>
            </a:extLst>
          </p:cNvPr>
          <p:cNvSpPr txBox="1"/>
          <p:nvPr/>
        </p:nvSpPr>
        <p:spPr>
          <a:xfrm>
            <a:off x="8449183" y="2833348"/>
            <a:ext cx="316498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62%</a:t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</a:br>
            <a:endParaRPr kumimoji="0" lang="en-US" sz="3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Heebo" pitchFamily="2" charset="-79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Scanning a QR code 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to checkout on a mobile device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B85A269-D137-8784-647E-ECAD1BE530BF}"/>
              </a:ext>
            </a:extLst>
          </p:cNvPr>
          <p:cNvSpPr txBox="1"/>
          <p:nvPr/>
        </p:nvSpPr>
        <p:spPr>
          <a:xfrm>
            <a:off x="645012" y="4817641"/>
            <a:ext cx="316498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A84AFE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62%</a:t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</a:br>
            <a:endParaRPr kumimoji="0" lang="en-US" sz="3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Heebo" pitchFamily="2" charset="-79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Using a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A84AFE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voice to add to cart</a:t>
            </a:r>
            <a:b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</a:b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via home smart speaker or TV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8D8612B-85A5-8FF8-A0C6-BBCA84DEF769}"/>
              </a:ext>
            </a:extLst>
          </p:cNvPr>
          <p:cNvSpPr txBox="1"/>
          <p:nvPr/>
        </p:nvSpPr>
        <p:spPr>
          <a:xfrm>
            <a:off x="4513507" y="4817641"/>
            <a:ext cx="316498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6E30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60%</a:t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</a:br>
            <a:endParaRPr kumimoji="0" lang="en-US" sz="3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Heebo" pitchFamily="2" charset="-79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6E30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Saving shipping / payment 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details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6E30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 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for quick checkout on TV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B8FB74E-A9B0-C63E-33B5-0010F152F96A}"/>
              </a:ext>
            </a:extLst>
          </p:cNvPr>
          <p:cNvSpPr txBox="1"/>
          <p:nvPr/>
        </p:nvSpPr>
        <p:spPr>
          <a:xfrm>
            <a:off x="8449183" y="4817641"/>
            <a:ext cx="316498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54%</a:t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</a:br>
            <a:endParaRPr kumimoji="0" lang="en-US" sz="3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Heebo" pitchFamily="2" charset="-79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AI assistant contacting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Heebo" pitchFamily="2" charset="-79"/>
              </a:rPr>
              <a:t> them via email, text or social media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30A4CA3-7B25-9D20-B842-4429A050915A}"/>
              </a:ext>
            </a:extLst>
          </p:cNvPr>
          <p:cNvSpPr txBox="1"/>
          <p:nvPr/>
        </p:nvSpPr>
        <p:spPr>
          <a:xfrm>
            <a:off x="0" y="1684150"/>
            <a:ext cx="1219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% of viewers who are open to using the following methods for purchasing products or services via TV</a:t>
            </a:r>
          </a:p>
        </p:txBody>
      </p:sp>
      <p:pic>
        <p:nvPicPr>
          <p:cNvPr id="44" name="Picture 43" descr="A pink line drawing of a clipboard with hearts&#10;&#10;AI-generated content may be incorrect.">
            <a:extLst>
              <a:ext uri="{FF2B5EF4-FFF2-40B4-BE49-F238E27FC236}">
                <a16:creationId xmlns:a16="http://schemas.microsoft.com/office/drawing/2014/main" id="{E1F3E7E7-CD7F-EEF9-DBB7-E0E5D3F92FB1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75622" y="2069281"/>
            <a:ext cx="703766" cy="703766"/>
          </a:xfrm>
          <a:prstGeom prst="rect">
            <a:avLst/>
          </a:prstGeom>
        </p:spPr>
      </p:pic>
      <p:pic>
        <p:nvPicPr>
          <p:cNvPr id="46" name="Picture 45" descr="A blue and black chat bubble&#10;&#10;AI-generated content may be incorrect.">
            <a:extLst>
              <a:ext uri="{FF2B5EF4-FFF2-40B4-BE49-F238E27FC236}">
                <a16:creationId xmlns:a16="http://schemas.microsoft.com/office/drawing/2014/main" id="{734136DE-7E78-6892-9C00-6A548AF568D1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44117" y="2069281"/>
            <a:ext cx="703766" cy="703766"/>
          </a:xfrm>
          <a:prstGeom prst="rect">
            <a:avLst/>
          </a:prstGeom>
        </p:spPr>
      </p:pic>
      <p:pic>
        <p:nvPicPr>
          <p:cNvPr id="47" name="Picture 46" descr="A qr code on a black background&#10;&#10;AI-generated content may be incorrect.">
            <a:extLst>
              <a:ext uri="{FF2B5EF4-FFF2-40B4-BE49-F238E27FC236}">
                <a16:creationId xmlns:a16="http://schemas.microsoft.com/office/drawing/2014/main" id="{4927B0D8-3CFA-04CD-6E60-3DD84A44EFBD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79793" y="2069281"/>
            <a:ext cx="703766" cy="703766"/>
          </a:xfrm>
          <a:prstGeom prst="rect">
            <a:avLst/>
          </a:prstGeom>
        </p:spPr>
      </p:pic>
      <p:pic>
        <p:nvPicPr>
          <p:cNvPr id="48" name="Picture 47" descr="A purple and black device&#10;&#10;AI-generated content may be incorrect.">
            <a:extLst>
              <a:ext uri="{FF2B5EF4-FFF2-40B4-BE49-F238E27FC236}">
                <a16:creationId xmlns:a16="http://schemas.microsoft.com/office/drawing/2014/main" id="{1C317D8C-6ACB-471B-A7D2-71A65155D6C4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75622" y="4023444"/>
            <a:ext cx="703766" cy="703766"/>
          </a:xfrm>
          <a:prstGeom prst="rect">
            <a:avLst/>
          </a:prstGeom>
        </p:spPr>
      </p:pic>
      <p:pic>
        <p:nvPicPr>
          <p:cNvPr id="49" name="Picture 48" descr="A black and orange credit card&#10;&#10;AI-generated content may be incorrect.">
            <a:extLst>
              <a:ext uri="{FF2B5EF4-FFF2-40B4-BE49-F238E27FC236}">
                <a16:creationId xmlns:a16="http://schemas.microsoft.com/office/drawing/2014/main" id="{9F85DD39-F0A1-EFDD-03A9-2DF138E3D27B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44117" y="4023444"/>
            <a:ext cx="703766" cy="703766"/>
          </a:xfrm>
          <a:prstGeom prst="rect">
            <a:avLst/>
          </a:prstGeom>
        </p:spPr>
      </p:pic>
      <p:pic>
        <p:nvPicPr>
          <p:cNvPr id="10" name="Picture 9" descr="A blue line art of a robot&#10;&#10;AI-generated content may be incorrect.">
            <a:extLst>
              <a:ext uri="{FF2B5EF4-FFF2-40B4-BE49-F238E27FC236}">
                <a16:creationId xmlns:a16="http://schemas.microsoft.com/office/drawing/2014/main" id="{0F0CC6FF-FEB8-8479-A67A-6D6CE2131A27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81797" y="4017527"/>
            <a:ext cx="699758" cy="69975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D844A7A-BA77-4FE8-D47D-D1F7DFFC6AB5}"/>
              </a:ext>
            </a:extLst>
          </p:cNvPr>
          <p:cNvSpPr txBox="1">
            <a:spLocks/>
          </p:cNvSpPr>
          <p:nvPr/>
        </p:nvSpPr>
        <p:spPr>
          <a:xfrm>
            <a:off x="493572" y="6036112"/>
            <a:ext cx="73319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20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LG Ad Solutions, </a:t>
            </a:r>
            <a:r>
              <a:rPr kumimoji="0" lang="en-US" sz="800" b="0" i="1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Shoppable TV Report 2025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March 2025.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C3A8AFD-4DB3-5B5B-B171-6BE370B74286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TV innovations</a:t>
            </a:r>
            <a:endParaRPr kumimoji="0" lang="en-US" sz="1000" b="1" i="0" u="none" strike="noStrike" kern="1200" cap="none" spc="0" normalizeH="0" baseline="0" noProof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28" name="Picture 2">
            <a:hlinkClick r:id="rId10"/>
            <a:extLst>
              <a:ext uri="{FF2B5EF4-FFF2-40B4-BE49-F238E27FC236}">
                <a16:creationId xmlns:a16="http://schemas.microsoft.com/office/drawing/2014/main" id="{B46BBD05-CD18-4E3F-E2F5-F50E4DF02A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BF70649B-69FB-D89E-DFB1-B59982B283CA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E7917F2-4171-9297-94C6-72ABA0F62B75}"/>
              </a:ext>
            </a:extLst>
          </p:cNvPr>
          <p:cNvSpPr/>
          <p:nvPr/>
        </p:nvSpPr>
        <p:spPr>
          <a:xfrm>
            <a:off x="-4" y="1"/>
            <a:ext cx="3596643" cy="276414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Shoppable TV: How Consumers Interact With Ads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E1DCBC5-7571-63F2-40DA-35F1A3B140E0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extBox 2">
            <a:hlinkClick r:id="rId13"/>
            <a:extLst>
              <a:ext uri="{FF2B5EF4-FFF2-40B4-BE49-F238E27FC236}">
                <a16:creationId xmlns:a16="http://schemas.microsoft.com/office/drawing/2014/main" id="{577ED578-5DFE-2422-F5EC-3FE6ACE4FF9B}"/>
              </a:ext>
            </a:extLst>
          </p:cNvPr>
          <p:cNvSpPr txBox="1">
            <a:spLocks/>
          </p:cNvSpPr>
          <p:nvPr/>
        </p:nvSpPr>
        <p:spPr>
          <a:xfrm>
            <a:off x="-3" y="622450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VAB’s full report,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lang="en-US" sz="1200" b="1" u="sng">
                <a:solidFill>
                  <a:srgbClr val="FFE600"/>
                </a:solidFill>
                <a:latin typeface="Helvetica" pitchFamily="2" charset="0"/>
              </a:rPr>
              <a:t>The Rise of Shoppable TV: Bringing Commerce and Premium Video Content Together’</a:t>
            </a:r>
            <a:endParaRPr kumimoji="0" lang="en-US" sz="1200" b="1" i="1" u="sng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476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B062B02-B3B3-4204-B78B-6C77EFEA90C7}"/>
</file>

<file path=customXml/itemProps2.xml><?xml version="1.0" encoding="utf-8"?>
<ds:datastoreItem xmlns:ds="http://schemas.openxmlformats.org/officeDocument/2006/customXml" ds:itemID="{70FD40C1-1658-4CA1-9B67-B9F5B3900233}"/>
</file>

<file path=customXml/itemProps3.xml><?xml version="1.0" encoding="utf-8"?>
<ds:datastoreItem xmlns:ds="http://schemas.openxmlformats.org/officeDocument/2006/customXml" ds:itemID="{D9314670-0997-4F56-A674-38B4E60CA133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176</Words>
  <Application>Microsoft Office PowerPoint</Application>
  <PresentationFormat>Widescreen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2025-05-06T20:48:55Z</dcterms:created>
  <dcterms:modified xsi:type="dcterms:W3CDTF">2025-05-06T20:49:05Z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