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6444996"/>
            <a:ext cx="12191365" cy="413384"/>
          </a:xfrm>
          <a:custGeom>
            <a:avLst/>
            <a:gdLst/>
            <a:ahLst/>
            <a:cxnLst/>
            <a:rect l="l" t="t" r="r" b="b"/>
            <a:pathLst>
              <a:path w="12191365" h="413384">
                <a:moveTo>
                  <a:pt x="0" y="413003"/>
                </a:moveTo>
                <a:lnTo>
                  <a:pt x="12191238" y="413003"/>
                </a:lnTo>
                <a:lnTo>
                  <a:pt x="12191238" y="0"/>
                </a:lnTo>
                <a:lnTo>
                  <a:pt x="0" y="0"/>
                </a:lnTo>
                <a:lnTo>
                  <a:pt x="0" y="413003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61" y="1686305"/>
            <a:ext cx="12191365" cy="4481830"/>
          </a:xfrm>
          <a:custGeom>
            <a:avLst/>
            <a:gdLst/>
            <a:ahLst/>
            <a:cxnLst/>
            <a:rect l="l" t="t" r="r" b="b"/>
            <a:pathLst>
              <a:path w="12191365" h="4481830">
                <a:moveTo>
                  <a:pt x="0" y="4481322"/>
                </a:moveTo>
                <a:lnTo>
                  <a:pt x="12191238" y="4481322"/>
                </a:lnTo>
                <a:lnTo>
                  <a:pt x="12191238" y="0"/>
                </a:lnTo>
                <a:lnTo>
                  <a:pt x="0" y="0"/>
                </a:lnTo>
                <a:lnTo>
                  <a:pt x="0" y="4481322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goaddressable.com/report/go-addressable-and-cimm-guidelines-for-planning-buying-addressable-tv-advertising/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3435" y="563487"/>
            <a:ext cx="9033510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Campaigns</a:t>
            </a:r>
            <a:r>
              <a:rPr dirty="0" sz="26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all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sizes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are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investing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addressable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to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achieve</a:t>
            </a:r>
            <a:r>
              <a:rPr dirty="0" sz="2600" spc="-7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incremental</a:t>
            </a:r>
            <a:r>
              <a:rPr dirty="0" sz="2600" spc="-7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reach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449466" y="54504"/>
            <a:ext cx="1562100" cy="3467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 indent="33020">
              <a:lnSpc>
                <a:spcPct val="100000"/>
              </a:lnSpc>
              <a:spcBef>
                <a:spcPts val="105"/>
              </a:spcBef>
            </a:pP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050" spc="-3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05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05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05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addressable</a:t>
            </a:r>
            <a:r>
              <a:rPr dirty="0" sz="1050" spc="-4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TV</a:t>
            </a:r>
            <a:r>
              <a:rPr dirty="0" sz="105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05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5" name="object 5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540119" y="5969852"/>
            <a:ext cx="4590415" cy="132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Source: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CIMM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&amp;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Go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Addressable,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Guidelines for</a:t>
            </a:r>
            <a:r>
              <a:rPr dirty="0" sz="700" spc="-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Planning</a:t>
            </a:r>
            <a:r>
              <a:rPr dirty="0" sz="700" spc="3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700" spc="3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Buying</a:t>
            </a:r>
            <a:r>
              <a:rPr dirty="0" sz="700" spc="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Addressable</a:t>
            </a:r>
            <a:r>
              <a:rPr dirty="0" sz="700" spc="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5" i="1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700" spc="-3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Advertising,</a:t>
            </a:r>
            <a:r>
              <a:rPr dirty="0" sz="700" spc="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February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2024.</a:t>
            </a:r>
            <a:endParaRPr sz="700">
              <a:latin typeface="Arial"/>
              <a:cs typeface="Arial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761" y="774"/>
            <a:ext cx="1923414" cy="277495"/>
          </a:xfrm>
          <a:custGeom>
            <a:avLst/>
            <a:gdLst/>
            <a:ahLst/>
            <a:cxnLst/>
            <a:rect l="l" t="t" r="r" b="b"/>
            <a:pathLst>
              <a:path w="1923414" h="277495">
                <a:moveTo>
                  <a:pt x="1923275" y="0"/>
                </a:moveTo>
                <a:lnTo>
                  <a:pt x="0" y="0"/>
                </a:lnTo>
                <a:lnTo>
                  <a:pt x="0" y="277355"/>
                </a:lnTo>
                <a:lnTo>
                  <a:pt x="1923275" y="277355"/>
                </a:lnTo>
                <a:lnTo>
                  <a:pt x="1923275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761" y="761"/>
            <a:ext cx="1923414" cy="27749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40005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315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Addressable</a:t>
            </a:r>
            <a:r>
              <a:rPr dirty="0" sz="1200" spc="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45">
                <a:solidFill>
                  <a:srgbClr val="FFFFFF"/>
                </a:solidFill>
                <a:latin typeface="Arial"/>
                <a:cs typeface="Arial"/>
              </a:rPr>
              <a:t>TV</a:t>
            </a:r>
            <a:r>
              <a:rPr dirty="0" sz="12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Reach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-4762" y="6162865"/>
            <a:ext cx="12201525" cy="287020"/>
            <a:chOff x="-4762" y="6162865"/>
            <a:chExt cx="12201525" cy="287020"/>
          </a:xfrm>
        </p:grpSpPr>
        <p:sp>
          <p:nvSpPr>
            <p:cNvPr id="11" name="object 11" descr=""/>
            <p:cNvSpPr/>
            <p:nvPr/>
          </p:nvSpPr>
          <p:spPr>
            <a:xfrm>
              <a:off x="0" y="6167628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12192000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12192000" y="27736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6167628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0" y="0"/>
                  </a:moveTo>
                  <a:lnTo>
                    <a:pt x="12192000" y="0"/>
                  </a:lnTo>
                </a:path>
                <a:path w="12192000" h="277495">
                  <a:moveTo>
                    <a:pt x="12192000" y="277368"/>
                  </a:moveTo>
                  <a:lnTo>
                    <a:pt x="0" y="277368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/>
          <p:nvPr/>
        </p:nvSpPr>
        <p:spPr>
          <a:xfrm>
            <a:off x="2102822" y="6196815"/>
            <a:ext cx="7994015" cy="596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Click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here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see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more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on</a:t>
            </a:r>
            <a:r>
              <a:rPr dirty="0" u="sng" sz="1200" spc="-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Go</a:t>
            </a:r>
            <a:r>
              <a:rPr dirty="0" u="sng" sz="1200" spc="-5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Addressable’s</a:t>
            </a:r>
            <a:r>
              <a:rPr dirty="0" u="sng" sz="1200" spc="-6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‘Guidelines</a:t>
            </a:r>
            <a:r>
              <a:rPr dirty="0" u="sng" sz="1200" spc="-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for</a:t>
            </a:r>
            <a:r>
              <a:rPr dirty="0" u="sng" sz="1200" spc="-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Planning</a:t>
            </a:r>
            <a:r>
              <a:rPr dirty="0" u="sng" sz="1200" spc="-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and</a:t>
            </a:r>
            <a:r>
              <a:rPr dirty="0" u="sng" sz="1200" spc="-2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Buying</a:t>
            </a:r>
            <a:r>
              <a:rPr dirty="0" u="sng" sz="1200" spc="-5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Addressable</a:t>
            </a:r>
            <a:r>
              <a:rPr dirty="0" u="sng" sz="1200" spc="-5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TV</a:t>
            </a:r>
            <a:r>
              <a:rPr dirty="0" u="sng" sz="1200" spc="-4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Advertising’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1200">
              <a:latin typeface="Arial"/>
              <a:cs typeface="Arial"/>
            </a:endParaRPr>
          </a:p>
          <a:p>
            <a:pPr marL="1916430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2171700" y="2964179"/>
            <a:ext cx="7848600" cy="2569845"/>
            <a:chOff x="2171700" y="2964179"/>
            <a:chExt cx="7848600" cy="2569845"/>
          </a:xfrm>
        </p:grpSpPr>
        <p:sp>
          <p:nvSpPr>
            <p:cNvPr id="15" name="object 15" descr=""/>
            <p:cNvSpPr/>
            <p:nvPr/>
          </p:nvSpPr>
          <p:spPr>
            <a:xfrm>
              <a:off x="2671572" y="3249167"/>
              <a:ext cx="5689600" cy="2280285"/>
            </a:xfrm>
            <a:custGeom>
              <a:avLst/>
              <a:gdLst/>
              <a:ahLst/>
              <a:cxnLst/>
              <a:rect l="l" t="t" r="r" b="b"/>
              <a:pathLst>
                <a:path w="5689600" h="2280285">
                  <a:moveTo>
                    <a:pt x="457200" y="626364"/>
                  </a:moveTo>
                  <a:lnTo>
                    <a:pt x="0" y="626364"/>
                  </a:lnTo>
                  <a:lnTo>
                    <a:pt x="0" y="2279904"/>
                  </a:lnTo>
                  <a:lnTo>
                    <a:pt x="457200" y="2279904"/>
                  </a:lnTo>
                  <a:lnTo>
                    <a:pt x="457200" y="626364"/>
                  </a:lnTo>
                  <a:close/>
                </a:path>
                <a:path w="5689600" h="2280285">
                  <a:moveTo>
                    <a:pt x="3072384" y="284988"/>
                  </a:moveTo>
                  <a:lnTo>
                    <a:pt x="2616708" y="284988"/>
                  </a:lnTo>
                  <a:lnTo>
                    <a:pt x="2616708" y="2279904"/>
                  </a:lnTo>
                  <a:lnTo>
                    <a:pt x="3072384" y="2279904"/>
                  </a:lnTo>
                  <a:lnTo>
                    <a:pt x="3072384" y="284988"/>
                  </a:lnTo>
                  <a:close/>
                </a:path>
                <a:path w="5689600" h="2280285">
                  <a:moveTo>
                    <a:pt x="5689092" y="0"/>
                  </a:moveTo>
                  <a:lnTo>
                    <a:pt x="5231892" y="0"/>
                  </a:lnTo>
                  <a:lnTo>
                    <a:pt x="5231892" y="2279904"/>
                  </a:lnTo>
                  <a:lnTo>
                    <a:pt x="5689092" y="2279904"/>
                  </a:lnTo>
                  <a:lnTo>
                    <a:pt x="5689092" y="0"/>
                  </a:lnTo>
                  <a:close/>
                </a:path>
              </a:pathLst>
            </a:custGeom>
            <a:solidFill>
              <a:srgbClr val="00BE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252203" y="3022091"/>
              <a:ext cx="5687695" cy="2506980"/>
            </a:xfrm>
            <a:custGeom>
              <a:avLst/>
              <a:gdLst/>
              <a:ahLst/>
              <a:cxnLst/>
              <a:rect l="l" t="t" r="r" b="b"/>
              <a:pathLst>
                <a:path w="5687695" h="2506979">
                  <a:moveTo>
                    <a:pt x="455688" y="797052"/>
                  </a:moveTo>
                  <a:lnTo>
                    <a:pt x="0" y="797052"/>
                  </a:lnTo>
                  <a:lnTo>
                    <a:pt x="0" y="2506980"/>
                  </a:lnTo>
                  <a:lnTo>
                    <a:pt x="455688" y="2506980"/>
                  </a:lnTo>
                  <a:lnTo>
                    <a:pt x="455688" y="797052"/>
                  </a:lnTo>
                  <a:close/>
                </a:path>
                <a:path w="5687695" h="2506979">
                  <a:moveTo>
                    <a:pt x="3072396" y="341376"/>
                  </a:moveTo>
                  <a:lnTo>
                    <a:pt x="2615196" y="341376"/>
                  </a:lnTo>
                  <a:lnTo>
                    <a:pt x="2615196" y="2506980"/>
                  </a:lnTo>
                  <a:lnTo>
                    <a:pt x="3072396" y="2506980"/>
                  </a:lnTo>
                  <a:lnTo>
                    <a:pt x="3072396" y="341376"/>
                  </a:lnTo>
                  <a:close/>
                </a:path>
                <a:path w="5687695" h="2506979">
                  <a:moveTo>
                    <a:pt x="5687580" y="0"/>
                  </a:moveTo>
                  <a:lnTo>
                    <a:pt x="5231904" y="0"/>
                  </a:lnTo>
                  <a:lnTo>
                    <a:pt x="5231904" y="2506980"/>
                  </a:lnTo>
                  <a:lnTo>
                    <a:pt x="5687580" y="2506980"/>
                  </a:lnTo>
                  <a:lnTo>
                    <a:pt x="568758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831336" y="2964179"/>
              <a:ext cx="5689600" cy="2565400"/>
            </a:xfrm>
            <a:custGeom>
              <a:avLst/>
              <a:gdLst/>
              <a:ahLst/>
              <a:cxnLst/>
              <a:rect l="l" t="t" r="r" b="b"/>
              <a:pathLst>
                <a:path w="5689600" h="2565400">
                  <a:moveTo>
                    <a:pt x="457200" y="798576"/>
                  </a:moveTo>
                  <a:lnTo>
                    <a:pt x="0" y="798576"/>
                  </a:lnTo>
                  <a:lnTo>
                    <a:pt x="0" y="2564904"/>
                  </a:lnTo>
                  <a:lnTo>
                    <a:pt x="457200" y="2564904"/>
                  </a:lnTo>
                  <a:lnTo>
                    <a:pt x="457200" y="798576"/>
                  </a:lnTo>
                  <a:close/>
                </a:path>
                <a:path w="5689600" h="2565400">
                  <a:moveTo>
                    <a:pt x="3072384" y="399288"/>
                  </a:moveTo>
                  <a:lnTo>
                    <a:pt x="2616708" y="399288"/>
                  </a:lnTo>
                  <a:lnTo>
                    <a:pt x="2616708" y="2564892"/>
                  </a:lnTo>
                  <a:lnTo>
                    <a:pt x="3072384" y="2564892"/>
                  </a:lnTo>
                  <a:lnTo>
                    <a:pt x="3072384" y="399288"/>
                  </a:lnTo>
                  <a:close/>
                </a:path>
                <a:path w="5689600" h="2565400">
                  <a:moveTo>
                    <a:pt x="5689092" y="0"/>
                  </a:moveTo>
                  <a:lnTo>
                    <a:pt x="5231892" y="0"/>
                  </a:lnTo>
                  <a:lnTo>
                    <a:pt x="5231892" y="2564892"/>
                  </a:lnTo>
                  <a:lnTo>
                    <a:pt x="5689092" y="2564892"/>
                  </a:lnTo>
                  <a:lnTo>
                    <a:pt x="5689092" y="0"/>
                  </a:lnTo>
                  <a:close/>
                </a:path>
              </a:pathLst>
            </a:custGeom>
            <a:solidFill>
              <a:srgbClr val="4EBDA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2171700" y="5529072"/>
              <a:ext cx="7848600" cy="0"/>
            </a:xfrm>
            <a:custGeom>
              <a:avLst/>
              <a:gdLst/>
              <a:ahLst/>
              <a:cxnLst/>
              <a:rect l="l" t="t" r="r" b="b"/>
              <a:pathLst>
                <a:path w="7848600" h="0">
                  <a:moveTo>
                    <a:pt x="0" y="0"/>
                  </a:moveTo>
                  <a:lnTo>
                    <a:pt x="7848600" y="0"/>
                  </a:lnTo>
                </a:path>
              </a:pathLst>
            </a:custGeom>
            <a:ln w="9525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2687123" y="3560519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29%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303268" y="3218578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35%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919414" y="2933593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40%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266822" y="3503563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30%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8499113" y="2705767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44%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846521" y="3446607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31%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882968" y="3047709"/>
            <a:ext cx="101091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91820" algn="l"/>
              </a:tabLst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38%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38%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9078812" y="2648811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45%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905503" y="5612517"/>
            <a:ext cx="11499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Small</a:t>
            </a:r>
            <a:r>
              <a:rPr dirty="0" sz="1200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Campaign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433057" y="5612517"/>
            <a:ext cx="13265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Medium</a:t>
            </a:r>
            <a:r>
              <a:rPr dirty="0" sz="12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Campaign</a:t>
            </a:r>
            <a:endParaRPr sz="120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8125203" y="5612517"/>
            <a:ext cx="11741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Large</a:t>
            </a:r>
            <a:r>
              <a:rPr dirty="0" sz="1200" spc="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Campaign</a:t>
            </a:r>
            <a:endParaRPr sz="1200">
              <a:latin typeface="Arial"/>
              <a:cs typeface="Arial"/>
            </a:endParaRPr>
          </a:p>
        </p:txBody>
      </p:sp>
      <p:sp>
        <p:nvSpPr>
          <p:cNvPr id="30" name="object 30" descr=""/>
          <p:cNvSpPr/>
          <p:nvPr/>
        </p:nvSpPr>
        <p:spPr>
          <a:xfrm>
            <a:off x="4101084" y="2447544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19">
                <a:moveTo>
                  <a:pt x="83820" y="0"/>
                </a:moveTo>
                <a:lnTo>
                  <a:pt x="0" y="0"/>
                </a:lnTo>
                <a:lnTo>
                  <a:pt x="0" y="83820"/>
                </a:lnTo>
                <a:lnTo>
                  <a:pt x="83820" y="83820"/>
                </a:lnTo>
                <a:lnTo>
                  <a:pt x="83820" y="0"/>
                </a:lnTo>
                <a:close/>
              </a:path>
            </a:pathLst>
          </a:custGeom>
          <a:solidFill>
            <a:srgbClr val="00BE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 descr=""/>
          <p:cNvSpPr/>
          <p:nvPr/>
        </p:nvSpPr>
        <p:spPr>
          <a:xfrm>
            <a:off x="5283708" y="2447544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19">
                <a:moveTo>
                  <a:pt x="83820" y="0"/>
                </a:moveTo>
                <a:lnTo>
                  <a:pt x="0" y="0"/>
                </a:lnTo>
                <a:lnTo>
                  <a:pt x="0" y="83820"/>
                </a:lnTo>
                <a:lnTo>
                  <a:pt x="83820" y="83820"/>
                </a:lnTo>
                <a:lnTo>
                  <a:pt x="83820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 descr=""/>
          <p:cNvSpPr/>
          <p:nvPr/>
        </p:nvSpPr>
        <p:spPr>
          <a:xfrm>
            <a:off x="6829043" y="2447544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19">
                <a:moveTo>
                  <a:pt x="83820" y="0"/>
                </a:moveTo>
                <a:lnTo>
                  <a:pt x="0" y="0"/>
                </a:lnTo>
                <a:lnTo>
                  <a:pt x="0" y="83820"/>
                </a:lnTo>
                <a:lnTo>
                  <a:pt x="83820" y="83820"/>
                </a:lnTo>
                <a:lnTo>
                  <a:pt x="83820" y="0"/>
                </a:lnTo>
                <a:close/>
              </a:path>
            </a:pathLst>
          </a:custGeom>
          <a:solidFill>
            <a:srgbClr val="4EBD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 descr=""/>
          <p:cNvSpPr txBox="1"/>
          <p:nvPr/>
        </p:nvSpPr>
        <p:spPr>
          <a:xfrm>
            <a:off x="2613433" y="1766314"/>
            <a:ext cx="6986270" cy="81406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910"/>
              </a:lnSpc>
              <a:spcBef>
                <a:spcPts val="95"/>
              </a:spcBef>
            </a:pP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Reallocating</a:t>
            </a:r>
            <a:r>
              <a:rPr dirty="0" u="sng" sz="1600" spc="-3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Linear</a:t>
            </a:r>
            <a:r>
              <a:rPr dirty="0" u="sng" sz="1600" spc="-3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TV</a:t>
            </a:r>
            <a:r>
              <a:rPr dirty="0" u="sng" sz="1600" spc="-5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Dollars</a:t>
            </a:r>
            <a:r>
              <a:rPr dirty="0" u="sng" sz="1600" spc="-3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to</a:t>
            </a:r>
            <a:r>
              <a:rPr dirty="0" u="sng" sz="1600" spc="-10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Addressable</a:t>
            </a:r>
            <a:r>
              <a:rPr dirty="0" u="sng" sz="1600" spc="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TV</a:t>
            </a:r>
            <a:r>
              <a:rPr dirty="0" u="sng" sz="1600" spc="-5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for</a:t>
            </a:r>
            <a:r>
              <a:rPr dirty="0" u="sng" sz="1600" spc="-3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Incremental</a:t>
            </a:r>
            <a:r>
              <a:rPr dirty="0" u="sng" sz="1600" spc="-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Reach</a:t>
            </a:r>
            <a:endParaRPr sz="1600">
              <a:latin typeface="Arial"/>
              <a:cs typeface="Arial"/>
            </a:endParaRPr>
          </a:p>
          <a:p>
            <a:pPr algn="ctr" marL="635">
              <a:lnSpc>
                <a:spcPts val="1670"/>
              </a:lnSpc>
            </a:pP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%</a:t>
            </a:r>
            <a:r>
              <a:rPr dirty="0" sz="14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Reach</a:t>
            </a:r>
            <a:endParaRPr sz="1400">
              <a:latin typeface="Arial"/>
              <a:cs typeface="Arial"/>
            </a:endParaRPr>
          </a:p>
          <a:p>
            <a:pPr algn="ctr" marL="175895">
              <a:lnSpc>
                <a:spcPct val="100000"/>
              </a:lnSpc>
              <a:spcBef>
                <a:spcPts val="1185"/>
              </a:spcBef>
              <a:tabLst>
                <a:tab pos="1358265" algn="l"/>
                <a:tab pos="2903855" algn="l"/>
              </a:tabLst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100%</a:t>
            </a:r>
            <a:r>
              <a:rPr dirty="0" sz="12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Linear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	25%</a:t>
            </a:r>
            <a:r>
              <a:rPr dirty="0" sz="12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Addressable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	50%</a:t>
            </a:r>
            <a:r>
              <a:rPr dirty="0" sz="12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Addressable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9882C4B-8C4D-45E3-B9E9-5F307B371A55}"/>
</file>

<file path=customXml/itemProps2.xml><?xml version="1.0" encoding="utf-8"?>
<ds:datastoreItem xmlns:ds="http://schemas.openxmlformats.org/officeDocument/2006/customXml" ds:itemID="{6FFFE9A6-EC38-4A24-B7CA-9AC8E83334AF}"/>
</file>

<file path=customXml/itemProps3.xml><?xml version="1.0" encoding="utf-8"?>
<ds:datastoreItem xmlns:ds="http://schemas.openxmlformats.org/officeDocument/2006/customXml" ds:itemID="{CA0FBF52-F12F-4A7C-9158-7512D9E704D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Grab &amp; Go</dc:title>
  <dc:creator>Reed Kiely</dc:creator>
  <dcterms:created xsi:type="dcterms:W3CDTF">2024-05-01T17:35:30Z</dcterms:created>
  <dcterms:modified xsi:type="dcterms:W3CDTF">2024-05-01T17:35:30Z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  <property fmtid="{D5CDD505-2E9C-101B-9397-08002B2CF9AE}" pid="6" name="ContentTypeId">
    <vt:lpwstr>0x010100C24291D3CFFFB3468A8BEBC160241642</vt:lpwstr>
  </property>
</Properties>
</file>