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6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84E409-1AA0-454B-9150-53D2A7817474}" v="1" dt="2025-02-04T19:52:47.3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1A84E409-1AA0-454B-9150-53D2A7817474}"/>
    <pc:docChg chg="addSld modSld">
      <pc:chgData name="Dylan Breger" userId="9b3da09f-10fe-42ec-9aa5-9fa2a3e9cc20" providerId="ADAL" clId="{1A84E409-1AA0-454B-9150-53D2A7817474}" dt="2025-02-04T19:52:47.357" v="0"/>
      <pc:docMkLst>
        <pc:docMk/>
      </pc:docMkLst>
      <pc:sldChg chg="add">
        <pc:chgData name="Dylan Breger" userId="9b3da09f-10fe-42ec-9aa5-9fa2a3e9cc20" providerId="ADAL" clId="{1A84E409-1AA0-454B-9150-53D2A7817474}" dt="2025-02-04T19:52:47.357" v="0"/>
        <pc:sldMkLst>
          <pc:docMk/>
          <pc:sldMk cId="413827635" sldId="214737665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209619503083594"/>
          <c:y val="5.5361317486170092E-3"/>
          <c:w val="0.63113200644432688"/>
          <c:h val="0.9250455856437347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Contextual targeting</c:v>
                </c:pt>
                <c:pt idx="1">
                  <c:v>First-party data</c:v>
                </c:pt>
                <c:pt idx="2">
                  <c:v>Alternative identifiers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0.41</c:v>
                </c:pt>
                <c:pt idx="1">
                  <c:v>0.4</c:v>
                </c:pt>
                <c:pt idx="2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5A-4F0B-BE46-D456A33F1C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438713487"/>
        <c:axId val="1438726927"/>
      </c:barChart>
      <c:catAx>
        <c:axId val="143871348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438726927"/>
        <c:crosses val="autoZero"/>
        <c:auto val="1"/>
        <c:lblAlgn val="ctr"/>
        <c:lblOffset val="100"/>
        <c:noMultiLvlLbl val="0"/>
      </c:catAx>
      <c:valAx>
        <c:axId val="1438726927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14387134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DF1D3-9EA6-4831-AFD9-62B6F3030FB2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068FF7-0EA8-4695-8FF4-4123E5D30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608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7998F-C917-4B46-D52C-8183B582D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DB9537-11E3-6ECC-D76A-27B054F178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A484C3-4C8B-52B3-33B1-9E42A8D7FC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9FB899-7AFC-1779-6566-75E7D4B923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7138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B3C3-F82E-FE78-6416-6FA4E398A7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2D6381-124D-3D85-CD63-FDA55DDB0A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5D6E8-5540-9FC9-8C87-313CCBFDB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C308-2EBA-4F35-A087-48B979C11D23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9F064-4564-E1C5-4FDA-E7E9F93DA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5CBA1-3D68-575C-70D4-1B9DC1B12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A81-D89C-49B3-9509-0CA12A52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32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ED543-6AD4-8119-B7CD-7D7785305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532093-B4FF-64D7-2388-74F0179A41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5F801-E1A6-5C26-AA36-6D9AF4C10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C308-2EBA-4F35-A087-48B979C11D23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A9AFB-7762-1DA0-460B-4D8232890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21199-9DF7-1F59-24FA-2EA72DF81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A81-D89C-49B3-9509-0CA12A52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05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E67D97-82CE-F32A-C9EF-01BDA7467E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BF100E-C2B9-F643-0921-FAF2D96FFF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F39DF-0405-8042-8201-BECD21F6A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C308-2EBA-4F35-A087-48B979C11D23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1EB35-C6F2-08AD-2357-CD7ABA8BF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20B22-5D7A-FF0D-B471-185CEECCF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A81-D89C-49B3-9509-0CA12A52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73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86AF1-55BB-907C-755B-347B4CBFA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E51FE-8BDB-6808-41CE-A4688A32D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1232F-37C1-58F5-89EE-F757CFEF0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C308-2EBA-4F35-A087-48B979C11D23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E2A77-F75B-EDEC-3736-1264CE1D1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E5EBC-AB59-517A-6643-AFB1C2319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A81-D89C-49B3-9509-0CA12A52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5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55F03-8ACD-9B80-494C-C65DD1942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FFF750-F03E-5698-4BAF-CF3D9665F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887D4-2976-319D-AB8A-7CCD55336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C308-2EBA-4F35-A087-48B979C11D23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1688A-FDCE-97A4-890C-3F641ECDE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68AD9-8524-8E18-9A8A-8F8DEBCD5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A81-D89C-49B3-9509-0CA12A52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888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E9AD8-5307-DD25-23EA-9D6B28AA9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2F4C4-B4F6-24BA-FCCA-9246F75B70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A20A57-C278-6298-21A2-163F5ADCA0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2D4FF7-3AF1-0B41-63C6-BD28263A4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C308-2EBA-4F35-A087-48B979C11D23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86432-8FCF-9EF1-4B8A-630FFFAAD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20A8A0-6522-A9B6-4786-C4373A448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A81-D89C-49B3-9509-0CA12A52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68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0BABD-1874-A67F-CDFE-7388AA5AF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A0C1FD-82C5-4992-4664-943518B96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7581DB-2AEA-1DA1-613B-AA33A55C52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D0AD77-F86D-517D-3164-17F90D614E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643369-7C3A-D31F-CE4A-4206FB77C9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F68061-2182-A631-AAD4-F90CD3485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C308-2EBA-4F35-A087-48B979C11D23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EF98D2-CA61-E6AA-9722-20BCE496B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A231E8-7055-9649-2C11-BA164F3C7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A81-D89C-49B3-9509-0CA12A52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49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71C6D-3836-52DF-82A3-8AEC96DE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85A7B4-D53B-16BA-60DA-18192AECF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C308-2EBA-4F35-A087-48B979C11D23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E2B8B-D513-3F34-6C5C-A7DD1AD01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046BD5-B49A-5EA2-8B20-23A3CEE7B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A81-D89C-49B3-9509-0CA12A52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8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587613-3D59-C3E4-1AAE-6F394D307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C308-2EBA-4F35-A087-48B979C11D23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2655F4-DEFB-04E0-D516-A59D5071F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ECA8EA-9626-B96F-A053-0CDB8C20C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A81-D89C-49B3-9509-0CA12A52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099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CD5B0-1C71-AA9A-9FD6-34A9DFF7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EEBF5-97C4-17B5-0633-1A42AAF3B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0E5158-F174-9F72-7B61-AB41EC65F0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7573ED-F2FC-467B-FC55-0DFB17D53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C308-2EBA-4F35-A087-48B979C11D23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5E6464-4DED-185B-900D-7DB9BD69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1912EC-3C3C-7F6C-59DE-4B7B5A8FE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A81-D89C-49B3-9509-0CA12A52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567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0015-F17B-C9E5-15AE-1E4AE61AC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59110F-7415-164C-1F4F-2784AFD0F4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9C0C75-81C7-1164-1481-750CC9994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6C6C96-B2C2-DF7F-E323-C9F2EA5DE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C308-2EBA-4F35-A087-48B979C11D23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D9A398-B7BA-80C9-BF09-9F842734B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457C7E-0A43-2836-6FB8-0D49A18EB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AA81-D89C-49B3-9509-0CA12A52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53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FFDEF1-0260-7817-4134-C9A8DE477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AD9933-94BB-32FF-58D9-B79651CEB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3CC7FC-9F39-5460-3AAE-8978B18888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1FC308-2EBA-4F35-A087-48B979C11D23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0181A-3A2A-68ED-D7D1-1EBCB82EBE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384B9-C3A4-A55F-C58D-EF222FFA3D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6AAA81-D89C-49B3-9509-0CA12A52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993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png"/><Relationship Id="rId7" Type="http://schemas.openxmlformats.org/officeDocument/2006/relationships/hyperlink" Target="https://thevab.com/signin?utm_source=grab-and-go&amp;utm_medium=vab-insights&amp;utm_campaign=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proximic.com/Insights/Presentations-and-Whitepapers/2025/2025-State-of-Programmatic-Report" TargetMode="External"/><Relationship Id="rId5" Type="http://schemas.openxmlformats.org/officeDocument/2006/relationships/chart" Target="../charts/chart1.xm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BDAD5-0735-8A6B-6135-E30625019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4A03EAEF-B8BA-18B5-BE7D-DA5867B88E5A}"/>
              </a:ext>
            </a:extLst>
          </p:cNvPr>
          <p:cNvSpPr>
            <a:spLocks/>
          </p:cNvSpPr>
          <p:nvPr/>
        </p:nvSpPr>
        <p:spPr>
          <a:xfrm>
            <a:off x="-14125" y="1696163"/>
            <a:ext cx="12202272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7991660-10DD-E893-F860-59D78640690B}"/>
              </a:ext>
            </a:extLst>
          </p:cNvPr>
          <p:cNvSpPr txBox="1"/>
          <p:nvPr/>
        </p:nvSpPr>
        <p:spPr>
          <a:xfrm>
            <a:off x="890542" y="1856658"/>
            <a:ext cx="10410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u="sng">
                <a:solidFill>
                  <a:srgbClr val="1F1A62"/>
                </a:solidFill>
                <a:latin typeface="Helvetica" panose="020B0403020202020204" pitchFamily="34" charset="0"/>
              </a:rPr>
              <a:t>Primary Strategy To Maintain Targeting Effectiveness In 2025</a:t>
            </a:r>
            <a:endParaRPr kumimoji="0" lang="en-US" sz="1600" b="0" i="0" u="sng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9802BD-41E0-8FBB-333C-E8BCBB3F8274}"/>
              </a:ext>
            </a:extLst>
          </p:cNvPr>
          <p:cNvSpPr txBox="1"/>
          <p:nvPr/>
        </p:nvSpPr>
        <p:spPr>
          <a:xfrm>
            <a:off x="483206" y="5967220"/>
            <a:ext cx="106979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Proximic by Comscore,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State of Programmatic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2025.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Q: Primary strategy to maintain targeting effectiveness in 2025 amidst growing privacy laws and a continued loss of persistent user identifiers.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8A11B83-E310-7245-1229-86B572B2DD21}"/>
              </a:ext>
            </a:extLst>
          </p:cNvPr>
          <p:cNvSpPr/>
          <p:nvPr/>
        </p:nvSpPr>
        <p:spPr>
          <a:xfrm>
            <a:off x="-1" y="0"/>
            <a:ext cx="3326861" cy="305460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Primary Targeting Effectiveness Strategies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53E1FD-B86E-0BF5-D2E7-9C749D8D3451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programmatic insights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4AC8364-9AB2-F253-33A3-67B19C88B73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4B0DA64A-4E29-1A16-8B43-DE77CBC6D2F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EA52F683-47CC-302F-47B2-39F1AEBF6F6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C10FF1E-2982-B33C-AC1C-AD5D7C173967}"/>
              </a:ext>
            </a:extLst>
          </p:cNvPr>
          <p:cNvSpPr/>
          <p:nvPr/>
        </p:nvSpPr>
        <p:spPr>
          <a:xfrm>
            <a:off x="124717" y="527717"/>
            <a:ext cx="10286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Marketers intend to rely on contextual targeting and first-party data amidst changes in privacy laws</a:t>
            </a: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906C8C24-943C-D6D9-B414-E921B3BDEE61}"/>
              </a:ext>
            </a:extLst>
          </p:cNvPr>
          <p:cNvGraphicFramePr/>
          <p:nvPr/>
        </p:nvGraphicFramePr>
        <p:xfrm>
          <a:off x="595038" y="2378797"/>
          <a:ext cx="11001925" cy="3604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CCB4235-EAEE-712A-6D1D-B4C19FAD3578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</a:t>
            </a:r>
            <a:r>
              <a:rPr lang="en-US" sz="1200" b="1" i="1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from </a:t>
            </a:r>
            <a:r>
              <a:rPr kumimoji="0" lang="en-US" sz="1200" b="1" i="1" strike="noStrike" kern="1200" cap="none" spc="0" normalizeH="0" baseline="0" noProof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Proximic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by </a:t>
            </a:r>
            <a:r>
              <a:rPr kumimoji="0" lang="en-US" sz="1200" b="1" i="1" strike="noStrike" kern="1200" cap="none" spc="0" normalizeH="0" baseline="0" noProof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Comscore</a:t>
            </a:r>
            <a:endParaRPr kumimoji="0" lang="en-US" sz="1200" b="1" i="1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1" name="Picture 10">
            <a:hlinkClick r:id="rId7"/>
            <a:extLst>
              <a:ext uri="{FF2B5EF4-FFF2-40B4-BE49-F238E27FC236}">
                <a16:creationId xmlns:a16="http://schemas.microsoft.com/office/drawing/2014/main" id="{B9258EAD-84B3-82D4-EFDE-38CCFDA5B4C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827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2025-02-04T19:52:46Z</dcterms:created>
  <dcterms:modified xsi:type="dcterms:W3CDTF">2025-02-04T19:52:55Z</dcterms:modified>
</cp:coreProperties>
</file>