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2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0BE625-2EBD-4102-8CDF-3B4B3EE95AB2}" v="1" dt="2025-09-09T20:50:15.2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09-09T20:50:15.245" v="0"/>
      <pc:docMkLst>
        <pc:docMk/>
      </pc:docMkLst>
      <pc:sldChg chg="add">
        <pc:chgData name="Dylan Breger" userId="9b3da09f-10fe-42ec-9aa5-9fa2a3e9cc20" providerId="ADAL" clId="{D81AFA50-692E-4678-A384-3793507736DC}" dt="2025-09-09T20:50:15.245" v="0"/>
        <pc:sldMkLst>
          <pc:docMk/>
          <pc:sldMk cId="3794182557" sldId="214747422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E8622-F581-4A7D-B0F2-1E632D1EF1F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7671E-3A50-4397-ABD8-C00A5DB8A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38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BFFEF-1167-D290-65E5-4F49835EF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EF09F6-7F7F-836F-D6F7-ACBD99ED7E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633B36-3FD9-A0EF-CB11-7227800C2A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FA31D2-6FFD-76BC-3D09-902E70A7F9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5728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A159C-B548-1756-CFBA-3F104048D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703D24-C840-03F9-B7C5-A16D84BE0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301E6-931C-8870-1FE5-CBB2E42D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43A39-C8AA-178D-0077-7B86DF7D6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279F0-DD5B-F4A1-190A-B60B89A86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5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EC179-1A4A-7FBB-3786-CE47D902E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11AE0A-1A73-A747-3AFE-760A81D56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B2862-499A-43F3-88B6-F9196C06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5CB37-604C-7A3E-CE77-ADE376BD9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1559D-7E3F-53F9-876F-93C64EF9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9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0B0EFC-F6A7-6FC1-B288-5A1179F90F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C5F787-F465-02CB-E9F7-EFD6AD705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76D9D-5BCB-8D93-8CCC-920CE24AE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14333-93EF-E7BE-251E-2F9218B5B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4C91-115B-05F0-B03F-6A2004B6D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24A09-59B8-82A8-DEFB-B95913320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721DD-AAE7-469D-A713-F9AAAF997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2AD3E-E602-E427-9327-EE91E3CFA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53AA0-FCC8-F2B2-6A0F-7BBDF6C2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712E5-B9CA-3DFE-D631-0F20A07E7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1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5A72F-B820-1C7F-831D-137E94261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91424-6078-E06B-F5AE-86348D51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8823E-AE1F-2A60-166D-4BA36C3F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69267-2476-454C-0597-26606A3BC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9F4FB-D361-8774-D4BD-30E8F2D76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5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55C61-2B25-837B-CAFA-26B4AE52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7FCBD-8FF2-EAD7-765D-2A0167143D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69BDC6-7BA1-A3CC-935D-4B1DBB00E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E2965-3AE3-BF23-B50D-F8FCD2F09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2A4A6-EA10-DFB7-3816-CB053EFC5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3C59C1-1316-4089-A1E8-245C7759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5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4C96-EDCB-306F-3969-6F678F22A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CDF3B-AAA6-EADA-CBED-98DD1B5B4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FE7226-A181-91D6-C252-865C340A4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DCA941-89AD-15A7-9198-8E557591D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7B1FBA-BFB7-DE13-0792-87AF0FEB1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0F782-BDD2-4076-A5C8-189B3EC8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BF226C-A0F2-73D9-2223-EB8C9906D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1AE1BB-B26D-EBD0-50CE-AE67D454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9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B0813-9463-CF48-65AE-38EBC7EC4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A5B07B-8B63-1BC1-55DB-30BDD1F8C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32E3A-15DF-DFB8-6DBB-82393F6A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8829A-0D72-175C-94C5-7B4DC330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75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F0D30-F956-E0DF-5207-34ACCEC5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20A01C-6514-0096-1847-47FC3206A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7B941-8ECE-598B-F092-014D1DAB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4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A817C-81AE-5D70-7342-FECC0BC1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D359D-9029-A73F-4892-7B1B1FEC4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6D9730-1EE6-D393-F04C-1E0CC855B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8E5A1-D5D1-79AF-559D-E4ECD4288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16DDD-10F0-FD90-DD04-E96092D89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E1D3A-45EA-C92C-C332-CF7BA5AB9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4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886E5-8423-80F8-21E9-8A39489F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7A530E-FB9F-F194-BAE7-1D127C2F0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9046E-6313-3C1D-44ED-C9506C1D4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5B8CE-79DD-4B6F-6CDB-E02753181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59C65-455E-8B35-5054-D26666A6F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AC883-1C71-18CF-4439-D2A06F1F6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72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7CA796-E9BD-6055-DB4E-9AAA3EFDC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8ADFF-3322-A4E2-C202-8AC06FDD8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4FB72-CE25-7A17-3AFF-9246BEDE25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4AAE36-5B69-45A4-A894-18A95793D39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CCE21-8B9F-46EE-99CC-639662092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01769-20AA-9EE0-02C5-9431E0B67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556A12-B885-40F9-A69D-EF537599B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7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www.directv.com/insider/magna-media-trials-directv-advertising-pause-ads/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F47DC-2F17-B5C1-7521-023F1852B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F57002E-5EF8-A31A-749E-26BB12B3D54A}"/>
              </a:ext>
            </a:extLst>
          </p:cNvPr>
          <p:cNvSpPr/>
          <p:nvPr/>
        </p:nvSpPr>
        <p:spPr>
          <a:xfrm>
            <a:off x="81022" y="493004"/>
            <a:ext cx="104212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Pause ads resonate most when they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offer personalized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recommendations or savings, especially among younger adults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B266878-F309-8EF1-799F-D9498EF082CC}"/>
              </a:ext>
            </a:extLst>
          </p:cNvPr>
          <p:cNvSpPr/>
          <p:nvPr/>
        </p:nvSpPr>
        <p:spPr>
          <a:xfrm>
            <a:off x="0" y="1685014"/>
            <a:ext cx="12192000" cy="4306744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159E8D-5708-E620-19F1-11ACED737F51}"/>
              </a:ext>
            </a:extLst>
          </p:cNvPr>
          <p:cNvSpPr/>
          <p:nvPr/>
        </p:nvSpPr>
        <p:spPr>
          <a:xfrm>
            <a:off x="3468" y="-1"/>
            <a:ext cx="2867748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Pause Ads: Preferences by Generation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317FA2E-8539-81B6-752A-04D3F56D615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B777E8-7BE5-9D1C-A806-05481EB2CA7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1F8910-EFD6-E159-EA4C-DE1E3A8CCE01}"/>
              </a:ext>
            </a:extLst>
          </p:cNvPr>
          <p:cNvSpPr txBox="1"/>
          <p:nvPr/>
        </p:nvSpPr>
        <p:spPr>
          <a:xfrm>
            <a:off x="-3" y="1787212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U.S. Adults Who Are Open to Pause Ads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071FD7-163A-BA8C-D31E-1A70D43BED2A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innovation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4C66FC-F13E-D494-AD66-B98F6D28495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82A33A-6EF5-4022-F2FB-7D0A533F1C73}"/>
              </a:ext>
            </a:extLst>
          </p:cNvPr>
          <p:cNvSpPr txBox="1"/>
          <p:nvPr/>
        </p:nvSpPr>
        <p:spPr>
          <a:xfrm>
            <a:off x="4343925" y="2246519"/>
            <a:ext cx="1892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Gen Z</a:t>
            </a:r>
          </a:p>
          <a:p>
            <a:pPr algn="ctr"/>
            <a:r>
              <a:rPr lang="en-US" sz="1600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(A18-28)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63E008-290A-D032-E4C8-0497C8F91827}"/>
              </a:ext>
            </a:extLst>
          </p:cNvPr>
          <p:cNvSpPr txBox="1"/>
          <p:nvPr/>
        </p:nvSpPr>
        <p:spPr>
          <a:xfrm>
            <a:off x="6286500" y="2246519"/>
            <a:ext cx="1892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Millennials</a:t>
            </a:r>
          </a:p>
          <a:p>
            <a:pPr algn="ctr"/>
            <a:r>
              <a:rPr lang="en-US" sz="1600"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(A29-44)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283FAB-8DFC-FB8A-04D1-81913D11D1C7}"/>
              </a:ext>
            </a:extLst>
          </p:cNvPr>
          <p:cNvSpPr txBox="1"/>
          <p:nvPr/>
        </p:nvSpPr>
        <p:spPr>
          <a:xfrm>
            <a:off x="8229075" y="2246519"/>
            <a:ext cx="1892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Gen X</a:t>
            </a:r>
          </a:p>
          <a:p>
            <a:pPr algn="ctr"/>
            <a:r>
              <a:rPr lang="en-US" sz="1600"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(A45-60)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05AF98-5E30-8445-325B-59C75F3971C9}"/>
              </a:ext>
            </a:extLst>
          </p:cNvPr>
          <p:cNvSpPr txBox="1"/>
          <p:nvPr/>
        </p:nvSpPr>
        <p:spPr>
          <a:xfrm>
            <a:off x="10198509" y="2246519"/>
            <a:ext cx="1892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Baby Boomers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(A61-70)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42A67D-DF7D-C57E-D0D8-706C5F0DC2F6}"/>
              </a:ext>
            </a:extLst>
          </p:cNvPr>
          <p:cNvSpPr txBox="1"/>
          <p:nvPr/>
        </p:nvSpPr>
        <p:spPr>
          <a:xfrm>
            <a:off x="218440" y="3019460"/>
            <a:ext cx="4025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Ability to save offers / reminders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5F75D70-3F4E-B0D6-0EB9-25F16D38C05C}"/>
              </a:ext>
            </a:extLst>
          </p:cNvPr>
          <p:cNvSpPr txBox="1"/>
          <p:nvPr/>
        </p:nvSpPr>
        <p:spPr>
          <a:xfrm>
            <a:off x="218439" y="3600799"/>
            <a:ext cx="4025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Product recommendations based on what I’m watching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C4A41B-C39A-A4DA-96E3-8B386D9D0688}"/>
              </a:ext>
            </a:extLst>
          </p:cNvPr>
          <p:cNvSpPr txBox="1"/>
          <p:nvPr/>
        </p:nvSpPr>
        <p:spPr>
          <a:xfrm>
            <a:off x="218438" y="4491859"/>
            <a:ext cx="4025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Clickable button to visit the brand’s site / app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832874-8945-D7C0-1D2B-AF943A918AD2}"/>
              </a:ext>
            </a:extLst>
          </p:cNvPr>
          <p:cNvSpPr txBox="1"/>
          <p:nvPr/>
        </p:nvSpPr>
        <p:spPr>
          <a:xfrm>
            <a:off x="218438" y="5382918"/>
            <a:ext cx="4025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QR code to scan and learn more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27BA6AD-D274-BA21-B39E-E541B7BF1C8A}"/>
              </a:ext>
            </a:extLst>
          </p:cNvPr>
          <p:cNvCxnSpPr>
            <a:cxnSpLocks/>
          </p:cNvCxnSpPr>
          <p:nvPr/>
        </p:nvCxnSpPr>
        <p:spPr>
          <a:xfrm>
            <a:off x="141809" y="2880516"/>
            <a:ext cx="11929918" cy="0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828D42A-4A15-E5BB-4C3C-8176027D862A}"/>
              </a:ext>
            </a:extLst>
          </p:cNvPr>
          <p:cNvCxnSpPr>
            <a:cxnSpLocks/>
          </p:cNvCxnSpPr>
          <p:nvPr/>
        </p:nvCxnSpPr>
        <p:spPr>
          <a:xfrm>
            <a:off x="4318000" y="2237950"/>
            <a:ext cx="0" cy="3728934"/>
          </a:xfrm>
          <a:prstGeom prst="line">
            <a:avLst/>
          </a:prstGeom>
          <a:ln w="9525"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E80700D-8A36-4B80-D31C-236F8EE6BCE6}"/>
              </a:ext>
            </a:extLst>
          </p:cNvPr>
          <p:cNvCxnSpPr>
            <a:cxnSpLocks/>
          </p:cNvCxnSpPr>
          <p:nvPr/>
        </p:nvCxnSpPr>
        <p:spPr>
          <a:xfrm>
            <a:off x="6261231" y="2237950"/>
            <a:ext cx="0" cy="3728934"/>
          </a:xfrm>
          <a:prstGeom prst="line">
            <a:avLst/>
          </a:prstGeom>
          <a:ln w="9525"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22C56F3-FF58-6871-251C-A96E6E481BEB}"/>
              </a:ext>
            </a:extLst>
          </p:cNvPr>
          <p:cNvCxnSpPr>
            <a:cxnSpLocks/>
          </p:cNvCxnSpPr>
          <p:nvPr/>
        </p:nvCxnSpPr>
        <p:spPr>
          <a:xfrm>
            <a:off x="8204462" y="2237950"/>
            <a:ext cx="0" cy="3728934"/>
          </a:xfrm>
          <a:prstGeom prst="line">
            <a:avLst/>
          </a:prstGeom>
          <a:ln w="9525"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241321F-BD87-CBE6-A19C-CAAB1A43ABA7}"/>
              </a:ext>
            </a:extLst>
          </p:cNvPr>
          <p:cNvCxnSpPr>
            <a:cxnSpLocks/>
          </p:cNvCxnSpPr>
          <p:nvPr/>
        </p:nvCxnSpPr>
        <p:spPr>
          <a:xfrm>
            <a:off x="10147693" y="2237950"/>
            <a:ext cx="0" cy="3728934"/>
          </a:xfrm>
          <a:prstGeom prst="line">
            <a:avLst/>
          </a:prstGeom>
          <a:ln w="9525"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73E1A6A-D2CA-E1FD-5885-FDEC33909C92}"/>
              </a:ext>
            </a:extLst>
          </p:cNvPr>
          <p:cNvCxnSpPr>
            <a:cxnSpLocks/>
          </p:cNvCxnSpPr>
          <p:nvPr/>
        </p:nvCxnSpPr>
        <p:spPr>
          <a:xfrm>
            <a:off x="141809" y="3502816"/>
            <a:ext cx="11929918" cy="0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23C9261-A39B-90F2-F461-67EAFF3B9209}"/>
              </a:ext>
            </a:extLst>
          </p:cNvPr>
          <p:cNvCxnSpPr>
            <a:cxnSpLocks/>
          </p:cNvCxnSpPr>
          <p:nvPr/>
        </p:nvCxnSpPr>
        <p:spPr>
          <a:xfrm>
            <a:off x="141809" y="4366416"/>
            <a:ext cx="11929918" cy="0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B1E1111-D360-652A-47BB-D9E101435D64}"/>
              </a:ext>
            </a:extLst>
          </p:cNvPr>
          <p:cNvCxnSpPr>
            <a:cxnSpLocks/>
          </p:cNvCxnSpPr>
          <p:nvPr/>
        </p:nvCxnSpPr>
        <p:spPr>
          <a:xfrm>
            <a:off x="141809" y="5252813"/>
            <a:ext cx="11929918" cy="0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5984424E-4512-4DA5-8A70-804CF6DFB499}"/>
              </a:ext>
            </a:extLst>
          </p:cNvPr>
          <p:cNvSpPr txBox="1"/>
          <p:nvPr/>
        </p:nvSpPr>
        <p:spPr>
          <a:xfrm>
            <a:off x="4914900" y="2995623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00BFF2"/>
                </a:solidFill>
              </a:rPr>
              <a:t>54%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C52CE83-D955-F647-6044-1D7EA0316F69}"/>
              </a:ext>
            </a:extLst>
          </p:cNvPr>
          <p:cNvSpPr txBox="1"/>
          <p:nvPr/>
        </p:nvSpPr>
        <p:spPr>
          <a:xfrm>
            <a:off x="6801047" y="2995623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ED3C8D"/>
                </a:solidFill>
              </a:rPr>
              <a:t>55%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DF10B66-96E9-8DAB-5E41-D32E1DDC95A2}"/>
              </a:ext>
            </a:extLst>
          </p:cNvPr>
          <p:cNvSpPr txBox="1"/>
          <p:nvPr/>
        </p:nvSpPr>
        <p:spPr>
          <a:xfrm>
            <a:off x="8744278" y="2995623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4EBEA4"/>
                </a:solidFill>
              </a:rPr>
              <a:t>58%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2A741D9-644D-5AE9-B6A1-4A96D2087FFE}"/>
              </a:ext>
            </a:extLst>
          </p:cNvPr>
          <p:cNvSpPr txBox="1"/>
          <p:nvPr/>
        </p:nvSpPr>
        <p:spPr>
          <a:xfrm>
            <a:off x="10712909" y="2995623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/>
              <a:t>46%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0C9BE69-C6BD-98B4-FC69-F2220C1151CD}"/>
              </a:ext>
            </a:extLst>
          </p:cNvPr>
          <p:cNvSpPr txBox="1"/>
          <p:nvPr/>
        </p:nvSpPr>
        <p:spPr>
          <a:xfrm>
            <a:off x="4914900" y="3741922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00BFF2"/>
                </a:solidFill>
              </a:rPr>
              <a:t>53%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BD662-0334-CAD7-5BC7-75A64C1421B0}"/>
              </a:ext>
            </a:extLst>
          </p:cNvPr>
          <p:cNvSpPr txBox="1"/>
          <p:nvPr/>
        </p:nvSpPr>
        <p:spPr>
          <a:xfrm>
            <a:off x="6801047" y="3741922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ED3C8D"/>
                </a:solidFill>
              </a:rPr>
              <a:t>58%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EB72451-EDE4-EC03-FE57-2DDDAFF34CEB}"/>
              </a:ext>
            </a:extLst>
          </p:cNvPr>
          <p:cNvSpPr txBox="1"/>
          <p:nvPr/>
        </p:nvSpPr>
        <p:spPr>
          <a:xfrm>
            <a:off x="8744278" y="3741922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4EBEA4"/>
                </a:solidFill>
              </a:rPr>
              <a:t>51%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631C8E-D7E7-7D92-5F18-4F2046D9E92F}"/>
              </a:ext>
            </a:extLst>
          </p:cNvPr>
          <p:cNvSpPr txBox="1"/>
          <p:nvPr/>
        </p:nvSpPr>
        <p:spPr>
          <a:xfrm>
            <a:off x="10712909" y="3741922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/>
              <a:t>42%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FD18E-E981-D3C6-CA16-469A8AD3F0D1}"/>
              </a:ext>
            </a:extLst>
          </p:cNvPr>
          <p:cNvSpPr txBox="1"/>
          <p:nvPr/>
        </p:nvSpPr>
        <p:spPr>
          <a:xfrm>
            <a:off x="4914900" y="4599919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00BFF2"/>
                </a:solidFill>
              </a:rPr>
              <a:t>53%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D0AC760-441B-7404-2176-2AC654C09ECF}"/>
              </a:ext>
            </a:extLst>
          </p:cNvPr>
          <p:cNvSpPr txBox="1"/>
          <p:nvPr/>
        </p:nvSpPr>
        <p:spPr>
          <a:xfrm>
            <a:off x="6801047" y="4599919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ED3C8D"/>
                </a:solidFill>
              </a:rPr>
              <a:t>50%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F361158-5A78-1B46-A18B-4083A6AC06A1}"/>
              </a:ext>
            </a:extLst>
          </p:cNvPr>
          <p:cNvSpPr txBox="1"/>
          <p:nvPr/>
        </p:nvSpPr>
        <p:spPr>
          <a:xfrm>
            <a:off x="8744278" y="4599919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4EBEA4"/>
                </a:solidFill>
              </a:rPr>
              <a:t>46%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6F51F8A-30E3-7E96-F6A5-D5C19E349288}"/>
              </a:ext>
            </a:extLst>
          </p:cNvPr>
          <p:cNvSpPr txBox="1"/>
          <p:nvPr/>
        </p:nvSpPr>
        <p:spPr>
          <a:xfrm>
            <a:off x="10712909" y="4599919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/>
              <a:t>35%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2444186-ECFA-C273-9162-BC486D2FD133}"/>
              </a:ext>
            </a:extLst>
          </p:cNvPr>
          <p:cNvSpPr txBox="1"/>
          <p:nvPr/>
        </p:nvSpPr>
        <p:spPr>
          <a:xfrm>
            <a:off x="4914900" y="5424970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00BFF2"/>
                </a:solidFill>
              </a:rPr>
              <a:t>51%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AEAD5F6-F6FC-DC70-3AF4-E1E5AFC12E65}"/>
              </a:ext>
            </a:extLst>
          </p:cNvPr>
          <p:cNvSpPr txBox="1"/>
          <p:nvPr/>
        </p:nvSpPr>
        <p:spPr>
          <a:xfrm>
            <a:off x="6801047" y="5424970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ED3C8D"/>
                </a:solidFill>
              </a:rPr>
              <a:t>45%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E79398A-C9CC-1283-C839-C1D1BB1494A3}"/>
              </a:ext>
            </a:extLst>
          </p:cNvPr>
          <p:cNvSpPr txBox="1"/>
          <p:nvPr/>
        </p:nvSpPr>
        <p:spPr>
          <a:xfrm>
            <a:off x="8744278" y="5424970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>
                <a:solidFill>
                  <a:srgbClr val="4EBEA4"/>
                </a:solidFill>
              </a:rPr>
              <a:t>42%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DEA3650-01B9-A7BE-6A5A-0872A53C502A}"/>
              </a:ext>
            </a:extLst>
          </p:cNvPr>
          <p:cNvSpPr txBox="1"/>
          <p:nvPr/>
        </p:nvSpPr>
        <p:spPr>
          <a:xfrm>
            <a:off x="10712909" y="5424970"/>
            <a:ext cx="863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defRPr>
            </a:lvl1pPr>
          </a:lstStyle>
          <a:p>
            <a:r>
              <a:rPr lang="en-US" sz="2000" b="1"/>
              <a:t>32%</a:t>
            </a:r>
          </a:p>
        </p:txBody>
      </p:sp>
      <p:sp>
        <p:nvSpPr>
          <p:cNvPr id="4" name="TextBox 3">
            <a:hlinkClick r:id="rId5"/>
            <a:extLst>
              <a:ext uri="{FF2B5EF4-FFF2-40B4-BE49-F238E27FC236}">
                <a16:creationId xmlns:a16="http://schemas.microsoft.com/office/drawing/2014/main" id="{C66F947D-8CB0-2631-176A-BB8A775CBC04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DIRECTV</a:t>
            </a:r>
          </a:p>
        </p:txBody>
      </p:sp>
      <p:pic>
        <p:nvPicPr>
          <p:cNvPr id="2" name="Picture 2">
            <a:hlinkClick r:id="rId6"/>
            <a:extLst>
              <a:ext uri="{FF2B5EF4-FFF2-40B4-BE49-F238E27FC236}">
                <a16:creationId xmlns:a16="http://schemas.microsoft.com/office/drawing/2014/main" id="{D3AC6134-77EB-A4DB-DD0C-F0A49121BC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7FB3217-7435-5FBA-0AAE-08640514B506}"/>
              </a:ext>
            </a:extLst>
          </p:cNvPr>
          <p:cNvSpPr txBox="1"/>
          <p:nvPr/>
        </p:nvSpPr>
        <p:spPr>
          <a:xfrm>
            <a:off x="483207" y="6078943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DIRECTV Advertising &amp; MAGNA Media Trials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Pause: Reaching TV Viewers During Can’t Miss Moments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July 2025.</a:t>
            </a:r>
          </a:p>
        </p:txBody>
      </p:sp>
    </p:spTree>
    <p:extLst>
      <p:ext uri="{BB962C8B-B14F-4D97-AF65-F5344CB8AC3E}">
        <p14:creationId xmlns:p14="http://schemas.microsoft.com/office/powerpoint/2010/main" val="3794182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E863731-1693-4B7A-BE4C-D29048555EEE}"/>
</file>

<file path=customXml/itemProps2.xml><?xml version="1.0" encoding="utf-8"?>
<ds:datastoreItem xmlns:ds="http://schemas.openxmlformats.org/officeDocument/2006/customXml" ds:itemID="{9C16E9B2-7827-43FE-84A8-FB936E75F1A8}"/>
</file>

<file path=customXml/itemProps3.xml><?xml version="1.0" encoding="utf-8"?>
<ds:datastoreItem xmlns:ds="http://schemas.openxmlformats.org/officeDocument/2006/customXml" ds:itemID="{926DA31A-9B39-415F-BB3E-A64BF4BB96A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2025-09-09T20:50:14Z</dcterms:created>
  <dcterms:modified xsi:type="dcterms:W3CDTF">2025-09-09T20:50:25Z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