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31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E8CB2D-D896-4CE5-81BD-2D52E9072AB9}" v="1" dt="2025-12-10T20:15:54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2-10T20:15:54.224" v="0"/>
      <pc:docMkLst>
        <pc:docMk/>
      </pc:docMkLst>
      <pc:sldChg chg="add">
        <pc:chgData name="Dylan Breger" userId="9b3da09f-10fe-42ec-9aa5-9fa2a3e9cc20" providerId="ADAL" clId="{D81AFA50-692E-4678-A384-3793507736DC}" dt="2025-12-10T20:15:54.224" v="0"/>
        <pc:sldMkLst>
          <pc:docMk/>
          <pc:sldMk cId="2588281550" sldId="21474743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F32D4-A0FC-4E19-99D7-F20BA2A35F4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1FDD7-93A5-43A6-B7EE-8FD87CC6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31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31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B1664-80B8-289E-DDE5-8327E3056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036E7C-8AED-04BE-E2D0-D7E08135DF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0A608-4AE5-4585-EA2D-C44380CA7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754D2-5B99-0446-3DB6-0DE78A83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7AC93-9F34-A723-158C-D703EA4C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3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F3FD8-A2B9-016C-C865-D19E64C39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FDE34-D3A6-F480-0023-A4CDFA5734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A9175-5253-BBB7-0EE2-95AB7E012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B0813-E9B0-821F-4D8F-DA81E5382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340A9-3384-8C79-BFD4-4BF339E42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6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435F7C-DC52-554E-CACF-12E8E7C22F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ECDE3C-8708-03A1-01DF-F2959D125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885FE-6865-3943-FFCF-3D3E250E3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79855-05E8-AF72-28A5-54B46C616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D91BC-28CC-A6DE-B0E5-7088ECD34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8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882B5-DF18-27C9-3726-6CB833282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B51C5-84AF-6CA5-6624-31A327A4A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1A81A-CD9C-CBF7-2B40-EE5F243EC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E87FD-E9DA-F173-2B66-2DFE370C2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5B03B-F467-5D07-A606-1421E1F7E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6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A183C-0D0B-E9A4-A147-35E150003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0F5DE-2DCF-C301-E5C0-B437FD5B4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5E69E-6D29-BC97-311D-1407444B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DB1B6-C265-A4A0-5860-5DE01D1E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F4AB9-C1AE-B52D-3273-0043CFADD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24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F287-3BFC-3F23-60EA-13FC07C83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C1C73-F947-1C3D-909B-D7A410CA7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547D3-1015-04F9-37D5-75F15D389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6137B-86E5-1E4F-927B-68D3A288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DB345-67BE-782B-A07D-5EE6DCA21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52264F-97AA-1854-0521-31222ADD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8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02862-C709-997D-DA1E-B42293330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798F3-7267-7B44-8565-1CC236946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875D9-1246-CD3E-646D-8BC23DD4A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CECA4A-C176-25B8-5331-EA8ED753BF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EC5C6D-4CD0-08B3-D970-B6BB6D336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36DA20-94C3-F863-56C4-AF0D6D45F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EDB21A-C47E-E012-009C-F1674D93E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2A4135-0D4C-DB32-54C2-E372314B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4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30470-FDC3-CED6-B120-AA0E90D47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DB49FD-F1E1-0D39-DFC3-44621F4BB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B80C27-66FE-5DDF-91EF-C949E1DA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A6299C-38CC-EF7A-FB7D-FEC729CA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1FC277-6378-F7EA-0E2A-69EEBFFAB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6701E3-812E-AA2A-1D16-EC338FA2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867504-547A-DA65-4379-B65C0D174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2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FF3EF-F8B0-E236-DFC3-EB4F4D00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4E280-C1E7-253F-F0D6-7A78769FB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A24FEA-E11B-3A47-9759-23341FBCF4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D919A-6FD8-63BD-08E4-D8D891A33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3B115-19C4-1BA5-FEE8-9D869E53E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9C5D7-E5EA-37B2-A345-066AF12C0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66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3E6D-B67A-9337-E4BD-73600F087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E156CC-DF66-38E0-8634-F2DD288BD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DA1C34-9776-41F8-A73C-7810C1D82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75B5B-112C-A992-42F4-85DDB1D5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AD086-5B1B-611E-B084-F51999E72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84EA0-C80F-4D3E-4D5F-B8AB6ED49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2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607EB7-1003-732D-F978-7D355ADEE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1D026-5E1D-2010-34C4-642C71135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451FC-2AD3-1C87-72A2-71C1DE10A2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8949CA-B84F-41BF-A87B-7DC05DA3F9A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B17B4-048D-F731-96DA-BB5A13FA4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94DC9-0826-157A-8473-EB2BC976DA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09A924-9621-4E77-AC43-B98C81DB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01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info.seedtag.com/neuro-contextual-research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2D00A-B6A0-ACC9-66AB-0D56F5FDAC39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DA105B-D67D-B05D-71EA-637DC928FD6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015ADBA-C051-7483-E1A8-7A19A440E1F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700386-63A1-13A4-F11D-1FCB389E6875}"/>
              </a:ext>
            </a:extLst>
          </p:cNvPr>
          <p:cNvSpPr txBox="1"/>
          <p:nvPr/>
        </p:nvSpPr>
        <p:spPr>
          <a:xfrm>
            <a:off x="483207" y="6062584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Seedtag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Tapping Into the Brain’s Design: Neuroscience and AI for Real Human Connection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, November 2025.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517E19-42A5-26EF-7CDD-42E578872C1B}"/>
              </a:ext>
            </a:extLst>
          </p:cNvPr>
          <p:cNvSpPr txBox="1"/>
          <p:nvPr/>
        </p:nvSpPr>
        <p:spPr>
          <a:xfrm>
            <a:off x="-10269" y="2230899"/>
            <a:ext cx="122125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Neuro-contextual ads use AI and neuroscience to match ads to a viewer’s real-time emotions for stronger engagement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0035DE-344D-1045-64DD-3E3A7839633C}"/>
              </a:ext>
            </a:extLst>
          </p:cNvPr>
          <p:cNvSpPr/>
          <p:nvPr/>
        </p:nvSpPr>
        <p:spPr>
          <a:xfrm>
            <a:off x="1" y="0"/>
            <a:ext cx="2174240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Neuro-Contextual Ad Impact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C79BE0-FFCE-3369-9D87-3CFE69664AA2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Neuro-contextual ads deliver stronger engagement and more action-driving emotions than other ad formats</a:t>
            </a:r>
          </a:p>
        </p:txBody>
      </p:sp>
      <p:sp>
        <p:nvSpPr>
          <p:cNvPr id="12" name="TextBox 11">
            <a:hlinkClick r:id="rId5"/>
            <a:extLst>
              <a:ext uri="{FF2B5EF4-FFF2-40B4-BE49-F238E27FC236}">
                <a16:creationId xmlns:a16="http://schemas.microsoft.com/office/drawing/2014/main" id="{C1ED232E-4169-231A-D8F2-2344108D7CF5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Seedtag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31A0F6-A07D-B433-6D64-66B9E0F9D30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19082C-6755-0109-7B61-AF837D03275C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engagement insights</a:t>
            </a:r>
          </a:p>
        </p:txBody>
      </p:sp>
      <p:pic>
        <p:nvPicPr>
          <p:cNvPr id="15" name="Picture 2">
            <a:hlinkClick r:id="rId6"/>
            <a:extLst>
              <a:ext uri="{FF2B5EF4-FFF2-40B4-BE49-F238E27FC236}">
                <a16:creationId xmlns:a16="http://schemas.microsoft.com/office/drawing/2014/main" id="{86B1070A-C346-F3A8-0A45-DF5B60C352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278F153-28B8-C90A-C1C2-FEE5274228FB}"/>
              </a:ext>
            </a:extLst>
          </p:cNvPr>
          <p:cNvSpPr/>
          <p:nvPr/>
        </p:nvSpPr>
        <p:spPr>
          <a:xfrm>
            <a:off x="160760" y="2829560"/>
            <a:ext cx="3721608" cy="2392567"/>
          </a:xfrm>
          <a:prstGeom prst="roundRect">
            <a:avLst/>
          </a:prstGeom>
          <a:solidFill>
            <a:schemeClr val="bg1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4441522-9C21-1BE1-1232-CB2B83A73CA4}"/>
              </a:ext>
            </a:extLst>
          </p:cNvPr>
          <p:cNvSpPr txBox="1"/>
          <p:nvPr/>
        </p:nvSpPr>
        <p:spPr>
          <a:xfrm>
            <a:off x="1131276" y="3079939"/>
            <a:ext cx="1780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3.5X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57328AC-22EE-6385-159C-9FBD5A718170}"/>
              </a:ext>
            </a:extLst>
          </p:cNvPr>
          <p:cNvSpPr txBox="1"/>
          <p:nvPr/>
        </p:nvSpPr>
        <p:spPr>
          <a:xfrm>
            <a:off x="415567" y="3990226"/>
            <a:ext cx="32119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Higher Neural Engagement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than non-contextual ad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3A910CA-05C1-CB7F-66BC-3C394739CD9C}"/>
              </a:ext>
            </a:extLst>
          </p:cNvPr>
          <p:cNvSpPr/>
          <p:nvPr/>
        </p:nvSpPr>
        <p:spPr>
          <a:xfrm>
            <a:off x="4235197" y="2829560"/>
            <a:ext cx="3721608" cy="2392567"/>
          </a:xfrm>
          <a:prstGeom prst="roundRect">
            <a:avLst/>
          </a:prstGeom>
          <a:solidFill>
            <a:schemeClr val="bg1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559BFCD-4FCC-99FE-63A9-F3A4E4368101}"/>
              </a:ext>
            </a:extLst>
          </p:cNvPr>
          <p:cNvSpPr txBox="1"/>
          <p:nvPr/>
        </p:nvSpPr>
        <p:spPr>
          <a:xfrm>
            <a:off x="5205713" y="3079939"/>
            <a:ext cx="1780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30%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494D4EC-0389-0911-A461-D623922E1CA3}"/>
              </a:ext>
            </a:extLst>
          </p:cNvPr>
          <p:cNvSpPr txBox="1"/>
          <p:nvPr/>
        </p:nvSpPr>
        <p:spPr>
          <a:xfrm>
            <a:off x="4490004" y="3990226"/>
            <a:ext cx="32119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Higher Neural Engagement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than standard contextual ads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424FDE69-BB37-DC98-2A18-9E52AF60AA80}"/>
              </a:ext>
            </a:extLst>
          </p:cNvPr>
          <p:cNvSpPr/>
          <p:nvPr/>
        </p:nvSpPr>
        <p:spPr>
          <a:xfrm>
            <a:off x="8309633" y="2829560"/>
            <a:ext cx="3721608" cy="2392567"/>
          </a:xfrm>
          <a:prstGeom prst="roundRect">
            <a:avLst/>
          </a:prstGeom>
          <a:solidFill>
            <a:schemeClr val="bg1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FC96F6A-7D1A-360F-F45B-E4DADFC3B89F}"/>
              </a:ext>
            </a:extLst>
          </p:cNvPr>
          <p:cNvSpPr txBox="1"/>
          <p:nvPr/>
        </p:nvSpPr>
        <p:spPr>
          <a:xfrm>
            <a:off x="9280149" y="3079939"/>
            <a:ext cx="1780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26</a:t>
            </a:r>
            <a:r>
              <a:rPr kumimoji="0" lang="en-US" sz="54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7DE527D-4449-FC48-0A23-610BF6843E23}"/>
              </a:ext>
            </a:extLst>
          </p:cNvPr>
          <p:cNvSpPr txBox="1"/>
          <p:nvPr/>
        </p:nvSpPr>
        <p:spPr>
          <a:xfrm>
            <a:off x="8564439" y="3990226"/>
            <a:ext cx="3211995" cy="924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Lift in Positive, 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Action-Driving Emotions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1B1464"/>
                </a:solidFill>
                <a:latin typeface="Helvetica" panose="020B0403020202020204" pitchFamily="34" charset="0"/>
              </a:rPr>
              <a:t>than standard contextual ads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8281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283BFF-CC5E-45DC-8F85-8B21D2DFA970}"/>
</file>

<file path=customXml/itemProps2.xml><?xml version="1.0" encoding="utf-8"?>
<ds:datastoreItem xmlns:ds="http://schemas.openxmlformats.org/officeDocument/2006/customXml" ds:itemID="{C8BB283E-C498-400E-AA52-484581B4BA19}"/>
</file>

<file path=customXml/itemProps3.xml><?xml version="1.0" encoding="utf-8"?>
<ds:datastoreItem xmlns:ds="http://schemas.openxmlformats.org/officeDocument/2006/customXml" ds:itemID="{574007AE-88BF-4F2B-8182-66FCA76AEFDE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105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2025-12-10T20:14:59Z</dcterms:created>
  <dcterms:modified xsi:type="dcterms:W3CDTF">2025-12-10T20:16:02Z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