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02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AAC075-4A8B-472F-8B91-ACAFA51EEC9B}" v="1" dt="2025-09-09T20:49:54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09-09T20:49:54.222" v="0"/>
      <pc:docMkLst>
        <pc:docMk/>
      </pc:docMkLst>
      <pc:sldChg chg="add">
        <pc:chgData name="Dylan Breger" userId="9b3da09f-10fe-42ec-9aa5-9fa2a3e9cc20" providerId="ADAL" clId="{D81AFA50-692E-4678-A384-3793507736DC}" dt="2025-09-09T20:49:54.222" v="0"/>
        <pc:sldMkLst>
          <pc:docMk/>
          <pc:sldMk cId="1750458988" sldId="214747402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187500000000001E-2"/>
          <c:y val="1.3228670505471891E-2"/>
          <c:w val="0.96562499999999996"/>
          <c:h val="0.885038878430175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B1464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Shoppable</c:v>
                </c:pt>
                <c:pt idx="1">
                  <c:v>Native</c:v>
                </c:pt>
                <c:pt idx="2">
                  <c:v>Pause</c:v>
                </c:pt>
                <c:pt idx="3">
                  <c:v>Lower third</c:v>
                </c:pt>
                <c:pt idx="4">
                  <c:v>Frame</c:v>
                </c:pt>
                <c:pt idx="5">
                  <c:v>Interactive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0.66</c:v>
                </c:pt>
                <c:pt idx="1">
                  <c:v>0.56999999999999995</c:v>
                </c:pt>
                <c:pt idx="2">
                  <c:v>0.46</c:v>
                </c:pt>
                <c:pt idx="3">
                  <c:v>0.43</c:v>
                </c:pt>
                <c:pt idx="4">
                  <c:v>0.4</c:v>
                </c:pt>
                <c:pt idx="5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14-4331-8020-BB502BF2358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7"/>
        <c:axId val="1326327552"/>
        <c:axId val="1326328032"/>
      </c:barChart>
      <c:catAx>
        <c:axId val="132632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604020202020204"/>
                <a:ea typeface="+mn-ea"/>
                <a:cs typeface="Helvetica" panose="020B0604020202020204"/>
              </a:defRPr>
            </a:pPr>
            <a:endParaRPr lang="en-US"/>
          </a:p>
        </c:txPr>
        <c:crossAx val="1326328032"/>
        <c:crosses val="autoZero"/>
        <c:auto val="1"/>
        <c:lblAlgn val="ctr"/>
        <c:lblOffset val="100"/>
        <c:noMultiLvlLbl val="0"/>
      </c:catAx>
      <c:valAx>
        <c:axId val="1326328032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1326327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rgbClr val="1B1464"/>
          </a:solidFill>
          <a:latin typeface="Helvetica" panose="020B0604020202020204"/>
          <a:cs typeface="Helvetica" panose="020B0604020202020204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C56BD-282A-4E0B-A014-2AFA46472190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D51B9-0FD3-4A88-8D19-1E3EE5A6F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3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55EF7-18C0-73B3-78C4-1F8827C3D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5820A9-317C-BEC6-EB68-46092F233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4218DE-8B02-8D30-B63B-CC9CA736F9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3F09A9-0FE7-03F0-A449-33EAEC198B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3837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35573-9ADE-3944-D402-D5FB82FBA6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61CB3A-CA47-9071-2DD5-7888D4336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5FFB5-2B10-FD58-E3E2-DC922103A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869D9-14D0-C445-701E-AC9D81276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2A4DC-7650-4FEC-A675-032A6E2DC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4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AE1B7-064D-5951-BEC6-5F6A0DA49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0ED9DF-123B-10D0-9FD0-A2823B971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D279E-4438-3A5D-380A-E52A5C381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457DB-39D0-EE21-FFFF-20562D79B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3D1D2-143D-E358-2385-AA3855A6B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2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A36BB7-1693-9B21-1C1F-F47FABD5AC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E78EE4-3F04-7BCB-4155-6A4550AE4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54AB2-289A-BA74-EAD8-F677DAF48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0E308-C143-8B32-A3A2-9A2B71E02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3E45E-A7F6-86F2-7E69-CD7E9ECCF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36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53D1-9254-2D39-53FD-4F9FEFEBB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1D47F-5E32-CDC0-4DAF-BE65D9AA6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612A5-0856-925B-31DB-8F32DF53B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F332C-F53F-6721-74C6-48D8779E1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FD64A-B4BF-4BD2-D41C-341BA09D3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09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B38F8-EB4A-D112-3F33-AACD0DED1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6BC8C-F46D-7249-1FE9-4CAB26F5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6384F-A8FA-953C-84AC-B4CF9229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9BEFC-D144-42E5-C26A-A536FD7C8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77CC9-D02C-5ECE-AFD5-EB1E4B9BB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4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370D6-9C88-9452-A837-110B530F3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51C96-B519-18DC-5DD9-CC952294E4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BF0842-F014-936C-AA7C-BD526A182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4904E2-ECF6-4B55-8EDB-EB1563F43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3B23B5-0AFA-3153-6DD9-0FFBE4C81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D292FC-567E-C832-C310-15BDAFEB4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24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67D1D-0C0D-17D0-4376-B7F6A298F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0B306-AB9F-7B4A-48F0-5A664EE08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0AC241-7FAD-15C0-4F40-AE1994C62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F676C7-5E50-B70F-023A-4C031EA73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7D8297-07A8-7B80-3C90-8489ACDEBC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9A534B-919B-7E01-44B8-7BA7B7CB0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1BBEAC-C89F-4B43-C1B5-2EF06BDC8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826033-4AFE-6FF3-0E21-7BC794AD7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8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2041C-A978-8A49-DA71-4F1A19B1B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0507D7-A510-C340-1799-6CABD1DEB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D23199-CD16-5E6D-BD00-DB2902DCF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1117D1-320F-E6BD-3CBA-C11877607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342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CD5AEB-3135-AB71-0F5A-27EF5FC10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F660D3-6B6C-8D8E-F42F-C61881769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BF2D1-8C8C-1D39-C918-8144B211C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3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247AA-8C69-9A63-4C69-E8246AFDE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A295E-2F27-2E5F-624F-847908EE4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D9572E-6D60-69A9-86A2-ABBA42BCFE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388ED-13A3-7208-6914-CE01BFFD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8C487-C3F2-3B25-F442-9C2BA1B2C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099243-F0A1-74F5-9A56-7F0F5EB64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663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95562-5C82-7540-ABF0-1CF86D35C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522990-986A-9079-C954-B798654733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17F588-B6DA-7D17-A1CE-727FCD8EB3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E387E-157E-1C86-8CC1-59D20A405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F06AA-7ECD-F732-7D48-D1A107198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D2D6E-415D-5407-AD72-A5E81FE3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8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98E988-FE06-5D00-EB5D-8ECB3B45C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DFDE90-1A10-D580-E27E-2A0408693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00E5C-8159-F0EB-5E35-9DCE6AE733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976298-9964-4347-841F-9FD41C587F6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1E510-0282-62D8-38E9-E9618C97C9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BA467-00E3-A284-A9F9-68CEDDCC4F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FA0253-09EC-4CD0-A977-8153B419F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9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hyperlink" Target="https://thevab.com/insights" TargetMode="External"/><Relationship Id="rId4" Type="http://schemas.openxmlformats.org/officeDocument/2006/relationships/hyperlink" Target="https://www.freewheel.com/insights/reports/freewheel-viewer-experience-lab-innovative-ad-formats-in-stream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A339D-0125-E205-9B01-5A04607BE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823EC32-6A04-CEAD-0CF2-AADD8723CB0D}"/>
              </a:ext>
            </a:extLst>
          </p:cNvPr>
          <p:cNvSpPr/>
          <p:nvPr/>
        </p:nvSpPr>
        <p:spPr>
          <a:xfrm>
            <a:off x="89452" y="493004"/>
            <a:ext cx="1021664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Several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innovative TV ad formats are available for brands to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further engage consumers within high quality programming 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547E14-2ED8-0285-ACA7-E1D7495DB8AC}"/>
              </a:ext>
            </a:extLst>
          </p:cNvPr>
          <p:cNvSpPr/>
          <p:nvPr/>
        </p:nvSpPr>
        <p:spPr>
          <a:xfrm>
            <a:off x="0" y="1685014"/>
            <a:ext cx="12192000" cy="428875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8039B8-6EEE-254C-341B-B3FCE88A6802}"/>
              </a:ext>
            </a:extLst>
          </p:cNvPr>
          <p:cNvSpPr/>
          <p:nvPr/>
        </p:nvSpPr>
        <p:spPr>
          <a:xfrm>
            <a:off x="0" y="-1"/>
            <a:ext cx="2682240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Most Viewed Innovative Ad Formats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56711FA-34CE-ED52-2909-7DC75716407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F4A3398-5D88-3408-B8DB-3F7860EF19E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CFE2F0E-3592-C07E-2FA5-4999D2F96A8B}"/>
              </a:ext>
            </a:extLst>
          </p:cNvPr>
          <p:cNvSpPr txBox="1"/>
          <p:nvPr/>
        </p:nvSpPr>
        <p:spPr>
          <a:xfrm>
            <a:off x="-3" y="1787212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Viewers Who Have Seen the Following Ad Format on Their TV in the Past Month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4BEEA79-09D9-9518-4526-AB398DD2F84E}"/>
              </a:ext>
            </a:extLst>
          </p:cNvPr>
          <p:cNvSpPr txBox="1"/>
          <p:nvPr/>
        </p:nvSpPr>
        <p:spPr>
          <a:xfrm>
            <a:off x="0" y="5973764"/>
            <a:ext cx="12230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Freewheel,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Innovative Ad Formats in Streaming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May 2025. ‘Shoppable’ – features a QR code or lets you interact with your remote to give information or access to buy a product; ‘Native’- appears on the home screen while scrolling/searching for what to watch; ‘Pause’ – Appears when content is paused;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‘Lower third’ - appears at the bottom of the screen while watching content’;  ‘Frame (or L-Banner)’ - Appears on a portion of the screen while watching content; ‘Interactive’ - An ad with trivia or an interactive game.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hlinkClick r:id="rId4"/>
            <a:extLst>
              <a:ext uri="{FF2B5EF4-FFF2-40B4-BE49-F238E27FC236}">
                <a16:creationId xmlns:a16="http://schemas.microsoft.com/office/drawing/2014/main" id="{D074AF5B-BB5C-772D-B45E-271F4DDC55AC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Freewheel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81F8C9B-8632-8E5F-F562-F686F3D928DB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innovation 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4F59D4-DB4A-353D-4533-0954BB2DB72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1C6ECC2-50DA-56AD-4D80-79C04843C175}"/>
              </a:ext>
            </a:extLst>
          </p:cNvPr>
          <p:cNvGraphicFramePr/>
          <p:nvPr/>
        </p:nvGraphicFramePr>
        <p:xfrm>
          <a:off x="196645" y="2165626"/>
          <a:ext cx="11710220" cy="37284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Picture 2">
            <a:hlinkClick r:id="rId7"/>
            <a:extLst>
              <a:ext uri="{FF2B5EF4-FFF2-40B4-BE49-F238E27FC236}">
                <a16:creationId xmlns:a16="http://schemas.microsoft.com/office/drawing/2014/main" id="{BA476750-152B-6DCD-0FD9-007F0DB58D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458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0C610A6-23CC-4111-AAB8-1568A4314BD4}"/>
</file>

<file path=customXml/itemProps2.xml><?xml version="1.0" encoding="utf-8"?>
<ds:datastoreItem xmlns:ds="http://schemas.openxmlformats.org/officeDocument/2006/customXml" ds:itemID="{DFE35A63-A8DD-43F0-9E3A-5440E4474023}"/>
</file>

<file path=customXml/itemProps3.xml><?xml version="1.0" encoding="utf-8"?>
<ds:datastoreItem xmlns:ds="http://schemas.openxmlformats.org/officeDocument/2006/customXml" ds:itemID="{C6B31DED-7D3F-4181-9C62-AD646FAACE0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2025-09-09T20:49:53Z</dcterms:created>
  <dcterms:modified xsi:type="dcterms:W3CDTF">2025-09-09T20:49:56Z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