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7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820FD4-D99D-4E48-932B-795CC10ADC15}" v="1" dt="2025-10-02T19:17:33.8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delSld modSld">
      <pc:chgData name="Dylan Breger" userId="9b3da09f-10fe-42ec-9aa5-9fa2a3e9cc20" providerId="ADAL" clId="{D81AFA50-692E-4678-A384-3793507736DC}" dt="2025-10-02T19:17:35.547" v="2" actId="47"/>
      <pc:docMkLst>
        <pc:docMk/>
      </pc:docMkLst>
      <pc:sldChg chg="new del">
        <pc:chgData name="Dylan Breger" userId="9b3da09f-10fe-42ec-9aa5-9fa2a3e9cc20" providerId="ADAL" clId="{D81AFA50-692E-4678-A384-3793507736DC}" dt="2025-10-02T19:17:35.547" v="2" actId="47"/>
        <pc:sldMkLst>
          <pc:docMk/>
          <pc:sldMk cId="2598422708" sldId="256"/>
        </pc:sldMkLst>
      </pc:sldChg>
      <pc:sldChg chg="add">
        <pc:chgData name="Dylan Breger" userId="9b3da09f-10fe-42ec-9aa5-9fa2a3e9cc20" providerId="ADAL" clId="{D81AFA50-692E-4678-A384-3793507736DC}" dt="2025-10-02T19:17:33.864" v="1"/>
        <pc:sldMkLst>
          <pc:docMk/>
          <pc:sldMk cId="2979105849" sldId="2147376768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330625396789382"/>
          <c:y val="3.8966769741257304E-2"/>
          <c:w val="0.4049544524653147"/>
          <c:h val="0.9220664605174854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Heebo" pitchFamily="2" charset="-79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1"/>
                <c:pt idx="0">
                  <c:v>Start or participate in a virtual meet up or watch parties</c:v>
                </c:pt>
                <c:pt idx="1">
                  <c:v>Participate in in-show polls or voting for non-scripted content</c:v>
                </c:pt>
                <c:pt idx="2">
                  <c:v>Shop for products related to the show you are watching</c:v>
                </c:pt>
                <c:pt idx="3">
                  <c:v>Participate in live trivia or mini-games related to the show you are watching</c:v>
                </c:pt>
                <c:pt idx="4">
                  <c:v>Shop for sports merchandise related to a live game or sporting event you are watching</c:v>
                </c:pt>
                <c:pt idx="5">
                  <c:v>Use Multi-Angle Viewing for Sports*</c:v>
                </c:pt>
                <c:pt idx="6">
                  <c:v>Participate in interactive storylines for scripted content</c:v>
                </c:pt>
                <c:pt idx="7">
                  <c:v>Engage with TV content through gaming experiences</c:v>
                </c:pt>
                <c:pt idx="8">
                  <c:v>Purchase merchandise, collectibles, or fashion inspired by a movie or TV show you just watched</c:v>
                </c:pt>
                <c:pt idx="9">
                  <c:v>Share live reactions to TV content while watching a show or event on a platform</c:v>
                </c:pt>
                <c:pt idx="10">
                  <c:v>Use a mobile app or website linked to the TV show for deeper engagement</c:v>
                </c:pt>
              </c:strCache>
            </c:strRef>
          </c:cat>
          <c:val>
            <c:numRef>
              <c:f>Sheet1!$B$2:$B$13</c:f>
              <c:numCache>
                <c:formatCode>0%</c:formatCode>
                <c:ptCount val="12"/>
                <c:pt idx="0">
                  <c:v>0.28000000000000003</c:v>
                </c:pt>
                <c:pt idx="1">
                  <c:v>0.28999999999999998</c:v>
                </c:pt>
                <c:pt idx="2">
                  <c:v>0.31</c:v>
                </c:pt>
                <c:pt idx="3">
                  <c:v>0.31</c:v>
                </c:pt>
                <c:pt idx="4">
                  <c:v>0.32</c:v>
                </c:pt>
                <c:pt idx="5">
                  <c:v>0.32</c:v>
                </c:pt>
                <c:pt idx="6">
                  <c:v>0.32</c:v>
                </c:pt>
                <c:pt idx="7">
                  <c:v>0.33</c:v>
                </c:pt>
                <c:pt idx="8">
                  <c:v>0.34</c:v>
                </c:pt>
                <c:pt idx="9">
                  <c:v>0.36</c:v>
                </c:pt>
                <c:pt idx="10">
                  <c:v>0.39</c:v>
                </c:pt>
                <c:pt idx="1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B9-4C5A-838B-91C0CA028C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axId val="1260587791"/>
        <c:axId val="1260587311"/>
      </c:barChart>
      <c:catAx>
        <c:axId val="12605877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Heebo" pitchFamily="2" charset="-79"/>
              </a:defRPr>
            </a:pPr>
            <a:endParaRPr lang="en-US"/>
          </a:p>
        </c:txPr>
        <c:crossAx val="1260587311"/>
        <c:crosses val="autoZero"/>
        <c:auto val="1"/>
        <c:lblAlgn val="l"/>
        <c:lblOffset val="100"/>
        <c:noMultiLvlLbl val="0"/>
      </c:catAx>
      <c:valAx>
        <c:axId val="1260587311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2605877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  <a:cs typeface="Heebo" pitchFamily="2" charset="-79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5C0ECA-524D-4C19-8795-8A2798803A5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E0A5E-E1E8-409E-8628-6858F8290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34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D5906E-F958-DAF1-7E34-28CA75DCD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A9F2F8-52D0-8B45-6D27-3C35BF1FFB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35E5E2-3B62-14B1-9041-0BF8CF2B72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AFB42E-22C5-567B-F86C-7D77D8E35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06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61011-C74C-1A94-1643-433A3F557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E2B2A4-8EC5-ED47-4E87-B240AA0973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99336-FF7A-F088-776D-CC079A6E6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B0948-3842-1F69-0D1C-C5D342A9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B2217-836B-5B5B-8990-EF4D16B8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9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EE2A4-1541-4868-72A4-025E989E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F360FD-6403-D41C-0C0B-8829024FD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7B3C8-22E6-FAA1-219F-69AA69EE5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DD9A3-61A5-9AFB-C2FE-DA5F0B46C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6A9E0-E42D-C700-B8F2-EFD4F997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200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692EF9-0E1F-6575-B587-27D74DE9D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0506E-2619-4468-EA38-D5F427CC47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E5E73-3765-251F-C039-3D39B6355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8B61A-6E59-14D1-CA3D-CD1608449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DAFCD-18FA-2ECB-D98F-FE613FA08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E27C-5AD2-626D-5C2D-F8F6D9157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88681-A03D-5059-568F-99E9640B3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4512B-8748-17DC-3B8D-8EE325AB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A9C5-F68F-9B68-87B2-6EDE2AB3E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099F59-C2FE-FCB5-646E-A05E7CE8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2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D7ADD-84BF-545D-E271-E62CA8F58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D92AB-A837-047F-92ED-F9A528A5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5261-A828-2A55-1C48-C264328F1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B9BC4-6236-1A7D-B69E-E48B4EF3D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09E1B-CF85-4724-28C3-71044CCF8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95A4E-77DD-0242-8900-B9C478DCA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CD09-8D86-F86A-ACF2-92179D453C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2CB90-1EFD-0CAA-BFAE-6F0ED5497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F5C07-5E90-7839-EE87-16BC45F9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87ADB-1B78-D77F-10BD-F65EB1DF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0F8AEB-6A2E-FCAA-E452-0436F9173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51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8403E-F94C-21A5-E5F6-1D7064BD5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89426-7221-93A5-5533-F93C83147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D2F8D3-3E2D-50FB-98DE-6B2344379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8197AB-5071-54C2-0B62-20780CD3D1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418158-CC36-F1F0-D50E-FD379C51D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6B3A40-B746-5C60-84AF-12F10BD14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02163-DB89-A562-A953-A7032F40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D5E664-18A8-97DD-4C68-915CBA37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95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A0EDB-B577-B5AE-7674-A912FF4B0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9CEDE7-79EA-F0B2-B6ED-326A177D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6A67F-6B53-609F-2F80-2B1CFF35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8331E-123F-485A-2708-359B616A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25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E000CF-A1F8-8683-7A9D-EC5BF7579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17D8FF-D09B-10C5-158C-A401AECFA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AB1E7-7241-305D-C844-10C57783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603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48A8A-AA6A-644A-4879-4516C2115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889A9-4B3D-5868-541C-A5E181322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07E004-4195-BDA9-DF91-412DCF6C1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1EE9A-F800-A8DB-7186-05382C18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E7141-3AA6-2B6C-C11E-FE2B4F021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3C133-9328-29DA-D6AC-91CC5C902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65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1B505-E999-5A61-8FF9-D22591A9B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36A813-8E21-08E3-117B-EE7C9BF605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70BC3-1A5D-62B7-7AF9-009073A85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40417-1473-AF17-1134-C23F01564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8C78C0-0995-D464-E131-6C7990E78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170CD-441D-588E-B129-E9BA0881A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9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F62DB-B9C9-770A-6964-E326A112D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86998-C9C4-D7A8-D4D6-90CE66B94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C6813-FC1F-A773-BDF4-32F585BA6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7A3CD1-0A59-4894-9D76-3AB1907C7938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1EE6C-6521-6E66-D90C-1940AFC25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CA980-0867-A1F6-7F57-B10DA07B9F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A15DEA-EADB-4845-A77B-6BA5ACEE6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38DB0-BA8B-2090-40BB-A6C9806D9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E9D4F6A-4EA3-A5CA-52AE-2FD79496C904}"/>
              </a:ext>
            </a:extLst>
          </p:cNvPr>
          <p:cNvSpPr>
            <a:spLocks/>
          </p:cNvSpPr>
          <p:nvPr/>
        </p:nvSpPr>
        <p:spPr>
          <a:xfrm>
            <a:off x="0" y="1685015"/>
            <a:ext cx="12192001" cy="461045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9319C6F2-44C1-0DF9-7E91-0FFE4F77716B}"/>
              </a:ext>
            </a:extLst>
          </p:cNvPr>
          <p:cNvGraphicFramePr/>
          <p:nvPr/>
        </p:nvGraphicFramePr>
        <p:xfrm>
          <a:off x="145897" y="2334411"/>
          <a:ext cx="11900205" cy="396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0CB059C-01F1-5129-9CD6-70D452DA128F}"/>
              </a:ext>
            </a:extLst>
          </p:cNvPr>
          <p:cNvSpPr txBox="1"/>
          <p:nvPr/>
        </p:nvSpPr>
        <p:spPr>
          <a:xfrm>
            <a:off x="1165124" y="1906060"/>
            <a:ext cx="103234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TV Content Viewers Who Have Experience the Following Interactive TV Viewing Features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A6A281-ED3F-E674-0878-A967D9F8DC1A}"/>
              </a:ext>
            </a:extLst>
          </p:cNvPr>
          <p:cNvSpPr txBox="1"/>
          <p:nvPr/>
        </p:nvSpPr>
        <p:spPr>
          <a:xfrm>
            <a:off x="483207" y="6336237"/>
            <a:ext cx="1168727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Horowitz Research, </a:t>
            </a:r>
            <a:r>
              <a:rPr lang="en-US" sz="700" i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State of Media, Entertainment and Tech: Viewing Behaviors 2025</a:t>
            </a:r>
            <a:r>
              <a:rPr lang="en-US" sz="7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. Note: Based on respondents who regularly / occasionally experience these viewing. *Choose different camera angles or perspectives during live sports events.</a:t>
            </a:r>
            <a:endParaRPr kumimoji="0" lang="fr-FR" sz="7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44BB25-4A5A-3E67-3FAB-8D94CCCD37C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BCBB53-2042-62C9-4A6D-D88966389CFC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</a:rPr>
              <a:t>Scan or click to access more ad innovation insights</a:t>
            </a:r>
          </a:p>
        </p:txBody>
      </p:sp>
      <p:pic>
        <p:nvPicPr>
          <p:cNvPr id="17" name="Picture 2">
            <a:hlinkClick r:id="rId4"/>
            <a:extLst>
              <a:ext uri="{FF2B5EF4-FFF2-40B4-BE49-F238E27FC236}">
                <a16:creationId xmlns:a16="http://schemas.microsoft.com/office/drawing/2014/main" id="{E213256E-7327-F2C4-7BB2-01C957B371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F90123A-C87C-19D2-EF7F-DA5C0B5B96B2}"/>
              </a:ext>
            </a:extLst>
          </p:cNvPr>
          <p:cNvSpPr/>
          <p:nvPr/>
        </p:nvSpPr>
        <p:spPr>
          <a:xfrm>
            <a:off x="120866" y="428839"/>
            <a:ext cx="1014708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ea typeface="Calibri" panose="020F0502020204030204" pitchFamily="34" charset="0"/>
              </a:rPr>
              <a:t>Many viewers interact with TV content in a variety of ways including social media, mobile apps,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gaming and shopping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053FA8B-7E0D-3D28-6CCF-B870584F0CE1}"/>
              </a:ext>
            </a:extLst>
          </p:cNvPr>
          <p:cNvSpPr txBox="1"/>
          <p:nvPr/>
        </p:nvSpPr>
        <p:spPr>
          <a:xfrm>
            <a:off x="1484671" y="2383628"/>
            <a:ext cx="55990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>
                <a:solidFill>
                  <a:srgbClr val="1B1464"/>
                </a:solidFill>
                <a:latin typeface="Helvetica" panose="020B0403020202020204" pitchFamily="34" charset="0"/>
              </a:rPr>
              <a:t>View live social media posts related to a show you are watching or share content directly on social media during or after a show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81BD0841-AB45-A382-30B8-770E8727F93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FC53ADCE-DD43-23B0-91C4-1917E99AAF1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9961F9-BD57-95B9-BA2B-AA17E0696669}"/>
              </a:ext>
            </a:extLst>
          </p:cNvPr>
          <p:cNvSpPr/>
          <p:nvPr/>
        </p:nvSpPr>
        <p:spPr>
          <a:xfrm>
            <a:off x="-1" y="-1"/>
            <a:ext cx="2357121" cy="28688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Interactive TV Viewing Features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105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237f2f3484408467e45b747c5845ccf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b433cc06a25bc9d0fea9587faf898cd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5A23FF-FF1D-4B50-A2D2-D2524068CFEB}"/>
</file>

<file path=customXml/itemProps2.xml><?xml version="1.0" encoding="utf-8"?>
<ds:datastoreItem xmlns:ds="http://schemas.openxmlformats.org/officeDocument/2006/customXml" ds:itemID="{20A2D53A-4FFC-4C86-9EE5-56596F241E83}"/>
</file>

<file path=customXml/itemProps3.xml><?xml version="1.0" encoding="utf-8"?>
<ds:datastoreItem xmlns:ds="http://schemas.openxmlformats.org/officeDocument/2006/customXml" ds:itemID="{3379AE45-D05B-43C2-94FE-8570A6CA06C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2025-10-02T19:17:20Z</dcterms:created>
  <dcterms:modified xsi:type="dcterms:W3CDTF">2025-10-02T19:17:40Z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