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DFC6E-44DB-48E2-92F3-9E55F0F047F5}" v="1" dt="2025-11-04T22:14:26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undo custSel addSld delSld modSld">
      <pc:chgData name="Dylan Breger" userId="9b3da09f-10fe-42ec-9aa5-9fa2a3e9cc20" providerId="ADAL" clId="{D81AFA50-692E-4678-A384-3793507736DC}" dt="2025-11-04T22:14:28.630" v="4" actId="47"/>
      <pc:docMkLst>
        <pc:docMk/>
      </pc:docMkLst>
      <pc:sldChg chg="addSp delSp new del mod">
        <pc:chgData name="Dylan Breger" userId="9b3da09f-10fe-42ec-9aa5-9fa2a3e9cc20" providerId="ADAL" clId="{D81AFA50-692E-4678-A384-3793507736DC}" dt="2025-11-04T22:14:28.630" v="4" actId="47"/>
        <pc:sldMkLst>
          <pc:docMk/>
          <pc:sldMk cId="4100199949" sldId="256"/>
        </pc:sldMkLst>
        <pc:spChg chg="add del">
          <ac:chgData name="Dylan Breger" userId="9b3da09f-10fe-42ec-9aa5-9fa2a3e9cc20" providerId="ADAL" clId="{D81AFA50-692E-4678-A384-3793507736DC}" dt="2025-11-04T22:14:19.017" v="2" actId="22"/>
          <ac:spMkLst>
            <pc:docMk/>
            <pc:sldMk cId="4100199949" sldId="256"/>
            <ac:spMk id="5" creationId="{C547F8B0-5C73-1030-F1B6-E1FCDE1322F0}"/>
          </ac:spMkLst>
        </pc:spChg>
      </pc:sldChg>
      <pc:sldChg chg="add">
        <pc:chgData name="Dylan Breger" userId="9b3da09f-10fe-42ec-9aa5-9fa2a3e9cc20" providerId="ADAL" clId="{D81AFA50-692E-4678-A384-3793507736DC}" dt="2025-11-04T22:14:26.466" v="3"/>
        <pc:sldMkLst>
          <pc:docMk/>
          <pc:sldMk cId="548447105" sldId="2147474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A98B7-F439-4C4D-82CF-1FB4F752CF9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D5D52-3DF6-4D5B-8C91-552E208B4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8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30832-91E8-B1E9-CDC6-73FB38217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6AD283-7B07-CC7D-C6AF-489899DF23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43CDD8-E884-7B1C-D006-71052FCE9E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9B001-DB59-7729-515B-3C2AC52A8E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971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924C-1C07-D4DA-112D-D395D10F8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724B20-F671-6881-635B-96865D976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3E43E-1319-0EC5-DD7E-2A9D751A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D8992-3101-7AAB-7281-006A07C60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408E8-E7D1-7CAC-766C-005EEE6E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9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45B7D-B6E3-F9FA-86C0-8CF612FC6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0C30D4-B8EA-C1D6-FF5C-22044476A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2B878-F86A-3B8C-4CA2-0A94D213D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E9610-E01F-4DDA-1854-61B57293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18D0-B3DC-5932-7B42-8BC0CC75B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77279B-3525-C672-D460-CDFE11BE6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7D430-5F8B-9FF2-F97A-1C05CF927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08FD1-8B7D-3F68-DDDD-16BEFC2A3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B4DF4-59D0-0F75-F17A-720428658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4A0E6-DFB2-F2AC-2919-86F4D5F54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4ABEC-FB75-3E32-6E67-81AEDC2AA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77BEA-D695-BA32-62CC-3751141CA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9A05C-9710-40A4-9117-2BBB8E42E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8B1F5-9861-F008-3322-F6D845EB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8EA21-2E07-A011-F8BC-C59846A23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3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A1F33-C679-7250-809D-BACFFB325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DD3CC-362C-CAFD-4924-1A51E6680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FCE81-790B-5B82-4A59-842A6DC3E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880E9-EC51-D1F8-C5AD-5ECDB135E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84557-F038-6D6E-32E5-2894E6A74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96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DC6D9-2F63-BE0D-B6A5-7C48DF8C9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B3F13-848F-1A4B-AA24-E334AF26A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19911-179F-ADC2-BD00-ED0D72E81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F20F4-5272-B369-4195-C84C21ED6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F5C21-D651-EA82-7B8E-56ED92F42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AE5F6-5EF6-D632-3121-35D9EE5B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6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101F0-72F2-9ACE-D6F5-14B816F46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257F7-A407-BBE8-78D6-77693D1A3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DDB62-B1DD-D69F-715D-38F83B0F4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CDDF58-0E25-41BD-C15C-B4F05229CD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916665-BE93-8F96-CA4B-C724072FD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9F2635-E138-CCD4-EDAD-E96BBF58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1D322-2683-DE68-762F-597E2535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FA38E8-FA1E-8B67-D134-1E2C08ED3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E607-F708-A3E8-9ED0-A8A4BDDE5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EF16F-B9A4-60B9-286C-A6297F68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43FB9F-7F85-AB90-0778-D63FB482C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2B74D-80D3-98D1-2D8C-63544DF3D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2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777CE-57BF-B7BF-E737-1E6CFBD10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74639-6577-F829-E197-FA985EEDD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64F71-B748-F6DC-C5D4-4263DE82D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7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3E9A3-0A80-F665-29DE-48CA1B4F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ABD07-240B-32DB-9375-BB7B9FDD4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D7B6B-DE1E-3985-14CD-4EC4C0CCD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FD761-418F-0EBC-2216-37954C77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DB337-7B13-7AF8-E33B-DE99354FB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4EBA1-B8B3-8219-FC11-2302BFFB5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6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0215A-1971-74ED-D047-4E3BDF72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EB7573-9E92-5E3B-8DA2-B4C6E36B83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56250-33B6-2C62-A340-C6D7213E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D0143-7631-A500-1193-387A6852B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C9F6A7-E3DD-8CFF-49A2-2615EAEE2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074F1-1BDD-A729-96F4-03DA8685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8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AE243-3891-CAAA-B0DE-D0AF56495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A4383-DF62-477A-0268-145E7F5EA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2BD6B-FE94-1566-8904-86C67077D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7D29A2-C86F-4093-9A87-309EFD704836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2CF6-1B18-2E29-27D2-91B433165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8D8F2-066A-1786-4B52-551E229541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8F04E-BA08-49FE-86CA-D7AAEE33C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brightline.tv/resear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135F5-F185-28F8-256D-75012278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1B184F-2F27-8CB9-9B1A-C6EC57D47B29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6262C3F-C6D5-1A8A-6FEA-CD68357485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30E941A5-764E-211D-F019-73F6ABF0F71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AAA33DA-4886-A37D-857E-FEFA173FDB1C}"/>
              </a:ext>
            </a:extLst>
          </p:cNvPr>
          <p:cNvSpPr txBox="1"/>
          <p:nvPr/>
        </p:nvSpPr>
        <p:spPr>
          <a:xfrm>
            <a:off x="407007" y="603883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Brightline,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Engagement Effect: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Interactivity Indicates CTV Success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September 2025.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785C88-53D9-C311-C142-AA0D4E10C647}"/>
              </a:ext>
            </a:extLst>
          </p:cNvPr>
          <p:cNvSpPr/>
          <p:nvPr/>
        </p:nvSpPr>
        <p:spPr>
          <a:xfrm>
            <a:off x="182879" y="440921"/>
            <a:ext cx="996448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Interactive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 ad engagement drives lifts in key metrics across each stage of the purchase funnel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4DB08B-A285-49C5-1FBF-C1E472B8D7D4}"/>
              </a:ext>
            </a:extLst>
          </p:cNvPr>
          <p:cNvSpPr txBox="1"/>
          <p:nvPr/>
        </p:nvSpPr>
        <p:spPr>
          <a:xfrm>
            <a:off x="267158" y="1779502"/>
            <a:ext cx="11722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Active Engagement Lifts in Interactive Ad Outcomes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7D00F45-F039-C82D-86FD-877046C074B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1E1415-9169-5162-A1FF-CBF143064F1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interactive ad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29" name="Picture 2">
            <a:hlinkClick r:id="rId5"/>
            <a:extLst>
              <a:ext uri="{FF2B5EF4-FFF2-40B4-BE49-F238E27FC236}">
                <a16:creationId xmlns:a16="http://schemas.microsoft.com/office/drawing/2014/main" id="{572D4DE9-2793-7712-8DBA-3C114086D3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96009F73-9701-B771-8F04-ABF8B519CAAD}"/>
              </a:ext>
            </a:extLst>
          </p:cNvPr>
          <p:cNvSpPr/>
          <p:nvPr/>
        </p:nvSpPr>
        <p:spPr>
          <a:xfrm>
            <a:off x="-1" y="-1"/>
            <a:ext cx="2962276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Interactive Ads: Engagement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Outcomes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3BA2C82-F078-F2F0-D1F3-0E66ECB75B55}"/>
              </a:ext>
            </a:extLst>
          </p:cNvPr>
          <p:cNvSpPr txBox="1"/>
          <p:nvPr/>
        </p:nvSpPr>
        <p:spPr>
          <a:xfrm>
            <a:off x="472937" y="6317849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/>
              <a:t>The Harris Poll, Sept 10, 2024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5" name="TextBox 34">
            <a:hlinkClick r:id="rId7"/>
            <a:extLst>
              <a:ext uri="{FF2B5EF4-FFF2-40B4-BE49-F238E27FC236}">
                <a16:creationId xmlns:a16="http://schemas.microsoft.com/office/drawing/2014/main" id="{F867BEA3-4541-A842-13C6-3063ABD0C89B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Brightline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B7A88DF6-5434-A02C-D026-2F3605976637}"/>
              </a:ext>
            </a:extLst>
          </p:cNvPr>
          <p:cNvSpPr/>
          <p:nvPr/>
        </p:nvSpPr>
        <p:spPr>
          <a:xfrm>
            <a:off x="351105" y="4683125"/>
            <a:ext cx="11599757" cy="1254433"/>
          </a:xfrm>
          <a:prstGeom prst="rightArrow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C7D695-F6DA-EC6A-BB51-A27853FA150A}"/>
              </a:ext>
            </a:extLst>
          </p:cNvPr>
          <p:cNvSpPr txBox="1"/>
          <p:nvPr/>
        </p:nvSpPr>
        <p:spPr>
          <a:xfrm>
            <a:off x="558139" y="5118458"/>
            <a:ext cx="3173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>
                <a:solidFill>
                  <a:schemeClr val="bg1"/>
                </a:solidFill>
                <a:latin typeface="Helvetica" pitchFamily="2" charset="0"/>
              </a:rPr>
              <a:t>Awareness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E56C8C-5D78-4824-1358-F2D4CEC07127}"/>
              </a:ext>
            </a:extLst>
          </p:cNvPr>
          <p:cNvSpPr txBox="1"/>
          <p:nvPr/>
        </p:nvSpPr>
        <p:spPr>
          <a:xfrm>
            <a:off x="4568862" y="5125676"/>
            <a:ext cx="3173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>
                <a:solidFill>
                  <a:schemeClr val="bg1"/>
                </a:solidFill>
                <a:latin typeface="Helvetica" pitchFamily="2" charset="0"/>
              </a:rPr>
              <a:t>Consideration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E95C4C-A3DA-EC81-829C-AB4ECF20477E}"/>
              </a:ext>
            </a:extLst>
          </p:cNvPr>
          <p:cNvSpPr txBox="1"/>
          <p:nvPr/>
        </p:nvSpPr>
        <p:spPr>
          <a:xfrm>
            <a:off x="8610066" y="5125676"/>
            <a:ext cx="3173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>
                <a:solidFill>
                  <a:schemeClr val="bg1"/>
                </a:solidFill>
                <a:latin typeface="Helvetica" pitchFamily="2" charset="0"/>
              </a:rPr>
              <a:t>Conversion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5475246-D3C7-4035-B781-86F647627B20}"/>
              </a:ext>
            </a:extLst>
          </p:cNvPr>
          <p:cNvSpPr/>
          <p:nvPr/>
        </p:nvSpPr>
        <p:spPr>
          <a:xfrm>
            <a:off x="614146" y="2558865"/>
            <a:ext cx="1247775" cy="1247775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>
              <a:latin typeface="Helvetica" pitchFamily="2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F491-17C5-2462-972F-FC7CD0C66E01}"/>
              </a:ext>
            </a:extLst>
          </p:cNvPr>
          <p:cNvSpPr/>
          <p:nvPr/>
        </p:nvSpPr>
        <p:spPr>
          <a:xfrm>
            <a:off x="2962275" y="2558865"/>
            <a:ext cx="1247775" cy="1247775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50F62C4-C2A7-E1C4-2E38-7A886AD3D3D6}"/>
              </a:ext>
            </a:extLst>
          </p:cNvPr>
          <p:cNvSpPr/>
          <p:nvPr/>
        </p:nvSpPr>
        <p:spPr>
          <a:xfrm>
            <a:off x="5310404" y="2558865"/>
            <a:ext cx="1247775" cy="1247775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B77658-3F06-030D-B472-F9A2E00C3411}"/>
              </a:ext>
            </a:extLst>
          </p:cNvPr>
          <p:cNvSpPr/>
          <p:nvPr/>
        </p:nvSpPr>
        <p:spPr>
          <a:xfrm>
            <a:off x="7658533" y="2558865"/>
            <a:ext cx="1247775" cy="1247775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0BBD916-C9B6-01B9-D20A-7EC8C69A1A92}"/>
              </a:ext>
            </a:extLst>
          </p:cNvPr>
          <p:cNvSpPr/>
          <p:nvPr/>
        </p:nvSpPr>
        <p:spPr>
          <a:xfrm>
            <a:off x="10006662" y="2558865"/>
            <a:ext cx="1247775" cy="1247775"/>
          </a:xfrm>
          <a:prstGeom prst="ellipse">
            <a:avLst/>
          </a:prstGeom>
          <a:solidFill>
            <a:srgbClr val="00BFF2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652A7C0-18DF-C447-4655-45219B509E7B}"/>
              </a:ext>
            </a:extLst>
          </p:cNvPr>
          <p:cNvSpPr/>
          <p:nvPr/>
        </p:nvSpPr>
        <p:spPr>
          <a:xfrm>
            <a:off x="202665" y="3956754"/>
            <a:ext cx="2070736" cy="553206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BFF2"/>
                </a:solidFill>
                <a:latin typeface="Helvetica" pitchFamily="2" charset="0"/>
              </a:rPr>
              <a:t>Unaided Recall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66AB20E0-C457-A85E-4832-F98F05B2B510}"/>
              </a:ext>
            </a:extLst>
          </p:cNvPr>
          <p:cNvSpPr/>
          <p:nvPr/>
        </p:nvSpPr>
        <p:spPr>
          <a:xfrm>
            <a:off x="2550794" y="3956754"/>
            <a:ext cx="2070736" cy="553206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BFF2"/>
                </a:solidFill>
                <a:latin typeface="Helvetica" pitchFamily="2" charset="0"/>
              </a:rPr>
              <a:t>Brand Favorability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95B4BC63-CDAE-8577-60A2-1F72B0C3F9AA}"/>
              </a:ext>
            </a:extLst>
          </p:cNvPr>
          <p:cNvSpPr/>
          <p:nvPr/>
        </p:nvSpPr>
        <p:spPr>
          <a:xfrm>
            <a:off x="4898923" y="3956754"/>
            <a:ext cx="2070736" cy="553206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00BFF2"/>
                </a:solidFill>
                <a:latin typeface="Helvetica" pitchFamily="2" charset="0"/>
              </a:rPr>
              <a:t>Ad Likeability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ED722BB-B012-AB91-3CC9-FEB0A769092D}"/>
              </a:ext>
            </a:extLst>
          </p:cNvPr>
          <p:cNvSpPr/>
          <p:nvPr/>
        </p:nvSpPr>
        <p:spPr>
          <a:xfrm>
            <a:off x="7247052" y="3956754"/>
            <a:ext cx="2070736" cy="553206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BFF2"/>
                </a:solidFill>
                <a:latin typeface="Helvetica" pitchFamily="2" charset="0"/>
              </a:rPr>
              <a:t>Brand Interest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D82BFA4A-CC96-EFAC-7123-A2E6CC2B8D90}"/>
              </a:ext>
            </a:extLst>
          </p:cNvPr>
          <p:cNvSpPr/>
          <p:nvPr/>
        </p:nvSpPr>
        <p:spPr>
          <a:xfrm>
            <a:off x="9595181" y="3956754"/>
            <a:ext cx="2070736" cy="553206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00BFF2"/>
                </a:solidFill>
                <a:latin typeface="Helvetica" pitchFamily="2" charset="0"/>
              </a:rPr>
              <a:t>Purchase Intent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BE3C05-9631-A0FF-EE10-14CF02E9985A}"/>
              </a:ext>
            </a:extLst>
          </p:cNvPr>
          <p:cNvSpPr txBox="1"/>
          <p:nvPr/>
        </p:nvSpPr>
        <p:spPr>
          <a:xfrm>
            <a:off x="614146" y="2890365"/>
            <a:ext cx="124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</a:rPr>
              <a:t>+33%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69A031-19B0-DCA4-A4E8-6BFA0D06E4E1}"/>
              </a:ext>
            </a:extLst>
          </p:cNvPr>
          <p:cNvSpPr txBox="1"/>
          <p:nvPr/>
        </p:nvSpPr>
        <p:spPr>
          <a:xfrm>
            <a:off x="2962275" y="2890365"/>
            <a:ext cx="124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</a:rPr>
              <a:t>+12%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963590E-7219-3F98-BCE4-C78BEDA2FFE0}"/>
              </a:ext>
            </a:extLst>
          </p:cNvPr>
          <p:cNvSpPr txBox="1"/>
          <p:nvPr/>
        </p:nvSpPr>
        <p:spPr>
          <a:xfrm>
            <a:off x="5310404" y="2890365"/>
            <a:ext cx="124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</a:rPr>
              <a:t>+8%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952A5F-EDD0-59AC-1C5A-8D7911BE04B7}"/>
              </a:ext>
            </a:extLst>
          </p:cNvPr>
          <p:cNvSpPr txBox="1"/>
          <p:nvPr/>
        </p:nvSpPr>
        <p:spPr>
          <a:xfrm>
            <a:off x="7658533" y="2890365"/>
            <a:ext cx="124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</a:rPr>
              <a:t>+4%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1FD72C5-C338-9258-09C0-AB5938AA217B}"/>
              </a:ext>
            </a:extLst>
          </p:cNvPr>
          <p:cNvSpPr txBox="1"/>
          <p:nvPr/>
        </p:nvSpPr>
        <p:spPr>
          <a:xfrm>
            <a:off x="10006662" y="2890365"/>
            <a:ext cx="124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chemeClr val="bg1"/>
                </a:solidFill>
                <a:latin typeface="Helvetica" pitchFamily="2" charset="0"/>
              </a:rPr>
              <a:t>+8%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623AF35-5CB4-CEE2-0785-7A5F38CD2E65}"/>
              </a:ext>
            </a:extLst>
          </p:cNvPr>
          <p:cNvCxnSpPr/>
          <p:nvPr/>
        </p:nvCxnSpPr>
        <p:spPr>
          <a:xfrm>
            <a:off x="2826497" y="5311140"/>
            <a:ext cx="250698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F3DB110-75B8-ECCA-4689-DBFE80746447}"/>
              </a:ext>
            </a:extLst>
          </p:cNvPr>
          <p:cNvCxnSpPr/>
          <p:nvPr/>
        </p:nvCxnSpPr>
        <p:spPr>
          <a:xfrm>
            <a:off x="7008405" y="5311140"/>
            <a:ext cx="250698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F0A97E2-4DB0-60A9-5C50-2BB6C2443A82}"/>
              </a:ext>
            </a:extLst>
          </p:cNvPr>
          <p:cNvCxnSpPr/>
          <p:nvPr/>
        </p:nvCxnSpPr>
        <p:spPr>
          <a:xfrm>
            <a:off x="10907214" y="5311140"/>
            <a:ext cx="875997" cy="0"/>
          </a:xfrm>
          <a:prstGeom prst="straightConnector1">
            <a:avLst/>
          </a:prstGeom>
          <a:ln>
            <a:solidFill>
              <a:schemeClr val="bg1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1179169-450D-DEE4-6926-6387FB587D87}"/>
              </a:ext>
            </a:extLst>
          </p:cNvPr>
          <p:cNvCxnSpPr>
            <a:cxnSpLocks/>
          </p:cNvCxnSpPr>
          <p:nvPr/>
        </p:nvCxnSpPr>
        <p:spPr>
          <a:xfrm>
            <a:off x="472937" y="5311140"/>
            <a:ext cx="1040793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447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af823eca9a2ada444f7d1093f8e89e6e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c5a9d7729d4f87816c7d0a33d90d6822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C47B54-27FE-43B3-932A-D605B740BADC}"/>
</file>

<file path=customXml/itemProps2.xml><?xml version="1.0" encoding="utf-8"?>
<ds:datastoreItem xmlns:ds="http://schemas.openxmlformats.org/officeDocument/2006/customXml" ds:itemID="{D2FEF603-89BE-41E0-B573-73A5430670D8}"/>
</file>

<file path=customXml/itemProps3.xml><?xml version="1.0" encoding="utf-8"?>
<ds:datastoreItem xmlns:ds="http://schemas.openxmlformats.org/officeDocument/2006/customXml" ds:itemID="{1E856493-AC1C-401C-B542-BE0AC68D963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2025-11-04T22:14:10Z</dcterms:created>
  <dcterms:modified xsi:type="dcterms:W3CDTF">2025-11-04T22:14:29Z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