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405B82-B6ED-4FFD-99FD-250C3637EDB3}" v="3" dt="2025-09-09T20:50:06.0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5-09-09T20:50:06.068" v="2"/>
      <pc:docMkLst>
        <pc:docMk/>
      </pc:docMkLst>
      <pc:sldChg chg="add del">
        <pc:chgData name="Dylan Breger" userId="9b3da09f-10fe-42ec-9aa5-9fa2a3e9cc20" providerId="ADAL" clId="{D81AFA50-692E-4678-A384-3793507736DC}" dt="2025-09-09T20:50:02.792" v="1"/>
        <pc:sldMkLst>
          <pc:docMk/>
          <pc:sldMk cId="1750458988" sldId="2147474028"/>
        </pc:sldMkLst>
      </pc:sldChg>
      <pc:sldChg chg="add">
        <pc:chgData name="Dylan Breger" userId="9b3da09f-10fe-42ec-9aa5-9fa2a3e9cc20" providerId="ADAL" clId="{D81AFA50-692E-4678-A384-3793507736DC}" dt="2025-09-09T20:50:06.068" v="2"/>
        <pc:sldMkLst>
          <pc:docMk/>
          <pc:sldMk cId="472165606" sldId="214747422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241523092028832"/>
          <c:y val="0.12288002492957346"/>
          <c:w val="0.41131768968216764"/>
          <c:h val="0.856674179164329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1B1464"/>
            </a:solidFill>
          </c:spPr>
          <c:dPt>
            <c:idx val="0"/>
            <c:bubble3D val="0"/>
            <c:spPr>
              <a:solidFill>
                <a:srgbClr val="1B14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669-451B-9AF3-E1EE14A0E51E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17-954A-99E0-A6DF19E22874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17-954A-99E0-A6DF19E22874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217-954A-99E0-A6DF19E22874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669-451B-9AF3-E1EE14A0E51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Helvetica" panose="020B0604020202020204"/>
                      <a:ea typeface="+mn-ea"/>
                      <a:cs typeface="Helvetica" panose="020B0604020202020204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669-451B-9AF3-E1EE14A0E51E}"/>
                </c:ext>
              </c:extLst>
            </c:dLbl>
            <c:dLbl>
              <c:idx val="1"/>
              <c:layout>
                <c:manualLayout>
                  <c:x val="-0.1071053410844256"/>
                  <c:y val="6.63425100259046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Helvetica" panose="020B0604020202020204"/>
                      <a:ea typeface="+mn-ea"/>
                      <a:cs typeface="Helvetica" panose="020B0604020202020204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17-954A-99E0-A6DF19E22874}"/>
                </c:ext>
              </c:extLst>
            </c:dLbl>
            <c:dLbl>
              <c:idx val="2"/>
              <c:layout>
                <c:manualLayout>
                  <c:x val="0.10414653065090233"/>
                  <c:y val="-0.201042941515715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Helvetica" panose="020B0604020202020204"/>
                      <a:ea typeface="+mn-ea"/>
                      <a:cs typeface="Helvetica" panose="020B0604020202020204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217-954A-99E0-A6DF19E2287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Helvetica" panose="020B0604020202020204"/>
                      <a:ea typeface="+mn-ea"/>
                      <a:cs typeface="Helvetica" panose="020B0604020202020204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2217-954A-99E0-A6DF19E22874}"/>
                </c:ext>
              </c:extLst>
            </c:dLbl>
            <c:dLbl>
              <c:idx val="4"/>
              <c:layout>
                <c:manualLayout>
                  <c:x val="-9.8062266894771613E-2"/>
                  <c:y val="4.276331442036281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669-451B-9AF3-E1EE14A0E5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Less Than 30 Seconds</c:v>
                </c:pt>
                <c:pt idx="1">
                  <c:v>30 Seconds to 1 Minute</c:v>
                </c:pt>
                <c:pt idx="2">
                  <c:v>1 to 5 Minutes</c:v>
                </c:pt>
                <c:pt idx="3">
                  <c:v>6 to 15 Minutes</c:v>
                </c:pt>
                <c:pt idx="4">
                  <c:v>More than 15 Minutes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0.08</c:v>
                </c:pt>
                <c:pt idx="1">
                  <c:v>0.24</c:v>
                </c:pt>
                <c:pt idx="2">
                  <c:v>0.54</c:v>
                </c:pt>
                <c:pt idx="3">
                  <c:v>0.11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17-954A-99E0-A6DF19E2287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"/>
          <c:y val="1.2086282735268534E-2"/>
          <c:w val="0.99610695930972704"/>
          <c:h val="4.94848149227630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604020202020204"/>
              <a:ea typeface="+mn-ea"/>
              <a:cs typeface="Helvetica" panose="020B0604020202020204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00E1F-4DF2-4FDC-8B13-1E9889CDFBD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EE9FD-899C-46AA-9AAB-775DAD785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20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BE5FA-9B75-2D00-24B8-308928F01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DC631B-6A23-9263-14C2-BB2EC8DC03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1B2AD2-4C08-B8C7-C4F6-AC531B8532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0DE8D-3BBE-9ED5-8E19-777C611A4F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9895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63C45-0D9E-BB06-A8BC-48CE61655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FBCCB-2DAB-BFA6-7C66-EAA6E0DBC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D10C-76E3-66D6-720F-F51CD03A9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889FA-CB31-6EBB-4FDB-4E6D86238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26469-A06E-F256-EECF-205DF3CA4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5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9E32C-44B5-87E6-B1D6-02746848A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143C1-9AED-2816-77FE-FB0EE31BF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E80CF-7584-486F-56A1-33526EAE3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9303B-ACCF-D091-73B6-9C48B77CA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B7820-F453-59A1-E424-761CDED95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09DF16-2FA2-71F9-DD56-885ED7370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1C4B8D-E1AC-42CD-C1DA-A3A116B297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61BF7-E37E-E6A3-346B-15D298541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6F0BB-3A8F-2B45-9838-E76A1BBFB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B5DCF-5590-FD22-4BCB-4DA01390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66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52CDC-AF3F-97F1-08B0-06DFDBA30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BD95C-6650-9BCC-A1C8-B9D8BEA89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76115-280B-12F1-D874-62F5F0AE3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4C843-59C3-8863-5E7B-83BC3AC11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38498-C335-5BEA-7E3C-473187955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2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D6F29-6863-AD53-590A-B3BA137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23CE5-B197-A5F0-C994-319981EED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EFFEA-2009-05CD-5068-BC2EA53C0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C6972-D111-311C-7AE8-3D79BDC6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C0DD0-54BB-22B6-04F2-686941719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64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AEE07-68CD-4227-2E0F-51666627D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7C5F0-281A-D5FD-79E9-4856B79C81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B6B43B-F259-CC37-6059-BBE9F2D36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1EDB1-938D-A604-C991-3AE5B67D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20A3A1-8F68-D585-7E12-047331360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64BB4A-E553-24FD-5262-EE03A841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8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9560-33BA-62CB-7FAD-CD59A9FAF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2554B-8FD9-F3A6-44AA-2DD75F26D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DC08CF-E77F-3D63-6D8D-A45F2672C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71769C-D1C4-D3E3-2CDB-A16606981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1C956C-01A8-0F8C-FF0F-66663BCC9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E97CD6-8270-17BE-FB43-719597DAC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0F2599-2FA2-F708-0501-11297DA37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BCB071-6382-3364-6090-F8EDB25A5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4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85AE7-874B-2FB7-4152-073E062AB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B07DCB-D823-0092-804B-469B05BC4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1BF4E4-8B0A-E54F-CE5E-4CC1309F1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ECAC90-0F51-B323-72EA-AC35265C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0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A741F6-5282-0AB5-42B4-28CB317F3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1C411C-381B-7AB8-7DA8-8F8395FE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C6D229-F328-890D-5DCB-0699C5437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991FB-2548-A727-DF36-C22F4688F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DE39E-94B8-60AF-A6DC-6B229AB2F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590005-E878-A3F1-77AD-3BEA097E6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91437-9008-1540-9B53-BCC5F77E4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FA6505-6C78-2AE6-00F7-5677103B3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B7CD8-9902-EACF-11CD-0FE7242B8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6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09B84-3B6B-D582-13C1-5EDBDF23E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512E2A-4236-1412-9846-0642C5B9F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E018F8-C1F8-7E65-DA74-62452EBD6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B4283-FD79-0A88-45CD-AA6D29733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3B4ACB-7CFD-68B5-A4D4-40C97F74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19F98-998A-DDDD-205C-1BEC7BB4D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22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CBC2BD-225F-8BD5-3BF2-A53CF7D0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6D73A-3D80-3D08-6B6B-D6D65A516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98D34-EEA2-F8B0-DC29-ACD62ED5E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0810B3-8AF5-44F3-B19E-42E61839706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C02CF-7B96-A573-900F-6642093A05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1DB6F-8958-2422-957A-B0EEE060D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A7759-3041-42E8-8DD8-C16D2726CD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8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s://thevab.com/insights" TargetMode="External"/><Relationship Id="rId4" Type="http://schemas.openxmlformats.org/officeDocument/2006/relationships/hyperlink" Target="https://www.directv.com/insider/magna-media-trials-directv-advertising-pause-ad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D357B-EECF-5A0D-1E5E-7CCE340D1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5C1B60A-DBE3-623C-8D4C-70721824ACFB}"/>
              </a:ext>
            </a:extLst>
          </p:cNvPr>
          <p:cNvSpPr/>
          <p:nvPr/>
        </p:nvSpPr>
        <p:spPr>
          <a:xfrm>
            <a:off x="66972" y="477924"/>
            <a:ext cx="101628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92% of people pause their TV viewing for over 30 seconds, which creates opportunities to serve pause ads to consumers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FE8041-1F30-B4F1-987C-8B415948E9DA}"/>
              </a:ext>
            </a:extLst>
          </p:cNvPr>
          <p:cNvSpPr/>
          <p:nvPr/>
        </p:nvSpPr>
        <p:spPr>
          <a:xfrm>
            <a:off x="-3" y="1697622"/>
            <a:ext cx="12192000" cy="514693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5DBF6D-18F2-3302-08E5-22A3A5D2E0A6}"/>
              </a:ext>
            </a:extLst>
          </p:cNvPr>
          <p:cNvSpPr/>
          <p:nvPr/>
        </p:nvSpPr>
        <p:spPr>
          <a:xfrm>
            <a:off x="-3" y="0"/>
            <a:ext cx="3129779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Long Do People Pause Their TV For?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F35FD9C-3E83-5D95-3882-608CDEB0489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A33661D-DD44-F3C1-3657-C59AC77D7D1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5E46F3-4C8B-0A42-D85A-AA2865E4C25B}"/>
              </a:ext>
            </a:extLst>
          </p:cNvPr>
          <p:cNvSpPr txBox="1"/>
          <p:nvPr/>
        </p:nvSpPr>
        <p:spPr>
          <a:xfrm>
            <a:off x="-3" y="1717764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Long Do People Pause Their TV For?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0C13C9-355A-C96C-F7E7-47F6B2B37BF5}"/>
              </a:ext>
            </a:extLst>
          </p:cNvPr>
          <p:cNvSpPr txBox="1"/>
          <p:nvPr/>
        </p:nvSpPr>
        <p:spPr>
          <a:xfrm>
            <a:off x="483207" y="6078943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DIRECTV Advertising &amp; MAGNA Media Trials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Pause: Reaching TV Viewers During Can’t Miss Moments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July 2025.</a:t>
            </a:r>
          </a:p>
        </p:txBody>
      </p:sp>
      <p:sp>
        <p:nvSpPr>
          <p:cNvPr id="18" name="TextBox 17">
            <a:hlinkClick r:id="rId4"/>
            <a:extLst>
              <a:ext uri="{FF2B5EF4-FFF2-40B4-BE49-F238E27FC236}">
                <a16:creationId xmlns:a16="http://schemas.microsoft.com/office/drawing/2014/main" id="{D21427F4-9601-C8CD-7CB9-CC1CED339422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DIRECTV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B64D4FF-B5CF-1355-74EB-261060BFD81B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innovation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7304C34-CEB8-CD23-9997-010464329BE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D6BB316-ECC0-08B5-4A7C-AECE180842C7}"/>
              </a:ext>
            </a:extLst>
          </p:cNvPr>
          <p:cNvGraphicFramePr/>
          <p:nvPr/>
        </p:nvGraphicFramePr>
        <p:xfrm>
          <a:off x="2029182" y="1998711"/>
          <a:ext cx="8341190" cy="420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3" name="Picture 2">
            <a:hlinkClick r:id="rId7"/>
            <a:extLst>
              <a:ext uri="{FF2B5EF4-FFF2-40B4-BE49-F238E27FC236}">
                <a16:creationId xmlns:a16="http://schemas.microsoft.com/office/drawing/2014/main" id="{3BC69A9D-078E-1E10-CF7B-92A712F9FB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165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64C8129-2861-40C6-BEB8-BEE59674594A}"/>
</file>

<file path=customXml/itemProps2.xml><?xml version="1.0" encoding="utf-8"?>
<ds:datastoreItem xmlns:ds="http://schemas.openxmlformats.org/officeDocument/2006/customXml" ds:itemID="{15ADE83B-2528-424A-B586-58D88C52F3E7}"/>
</file>

<file path=customXml/itemProps3.xml><?xml version="1.0" encoding="utf-8"?>
<ds:datastoreItem xmlns:ds="http://schemas.openxmlformats.org/officeDocument/2006/customXml" ds:itemID="{F9452C71-6127-425A-B575-1E6E37E6912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2025-09-09T20:50:00Z</dcterms:created>
  <dcterms:modified xsi:type="dcterms:W3CDTF">2025-09-09T20:50:07Z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