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43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CB39E9-83B1-497B-BC16-54BD5E243518}" v="1" dt="2025-03-04T20:37:42.9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4CB39E9-83B1-497B-BC16-54BD5E243518}"/>
    <pc:docChg chg="addSld modSld">
      <pc:chgData name="Dylan Breger" userId="9b3da09f-10fe-42ec-9aa5-9fa2a3e9cc20" providerId="ADAL" clId="{74CB39E9-83B1-497B-BC16-54BD5E243518}" dt="2025-03-04T20:37:42.965" v="0"/>
      <pc:docMkLst>
        <pc:docMk/>
      </pc:docMkLst>
      <pc:sldChg chg="add">
        <pc:chgData name="Dylan Breger" userId="9b3da09f-10fe-42ec-9aa5-9fa2a3e9cc20" providerId="ADAL" clId="{74CB39E9-83B1-497B-BC16-54BD5E243518}" dt="2025-03-04T20:37:42.965" v="0"/>
        <pc:sldMkLst>
          <pc:docMk/>
          <pc:sldMk cId="2318108221" sldId="214684643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2020</c:v>
                </c:pt>
                <c:pt idx="1">
                  <c:v>2022</c:v>
                </c:pt>
                <c:pt idx="2">
                  <c:v>2024</c:v>
                </c:pt>
                <c:pt idx="3">
                  <c:v>2026</c:v>
                </c:pt>
                <c:pt idx="4">
                  <c:v>2028</c:v>
                </c:pt>
              </c:strCache>
            </c:strRef>
          </c:cat>
          <c:val>
            <c:numRef>
              <c:f>Sheet1!$B$2:$B$6</c:f>
              <c:numCache>
                <c:formatCode>_(* #,##0.0_);_(* \(#,##0.0\);_(* "-"??_);_(@_)</c:formatCode>
                <c:ptCount val="5"/>
                <c:pt idx="0">
                  <c:v>133.14359926</c:v>
                </c:pt>
                <c:pt idx="1">
                  <c:v>146.03736956999998</c:v>
                </c:pt>
                <c:pt idx="2">
                  <c:v>158.98987825999998</c:v>
                </c:pt>
                <c:pt idx="3">
                  <c:v>170.45761350000001</c:v>
                </c:pt>
                <c:pt idx="4">
                  <c:v>180.90930352000001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2F-4D38-B69F-771CF02D4F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07740336"/>
        <c:axId val="906738640"/>
      </c:barChart>
      <c:catAx>
        <c:axId val="90774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06738640"/>
        <c:crosses val="autoZero"/>
        <c:auto val="1"/>
        <c:lblAlgn val="ctr"/>
        <c:lblOffset val="100"/>
        <c:noMultiLvlLbl val="0"/>
      </c:catAx>
      <c:valAx>
        <c:axId val="906738640"/>
        <c:scaling>
          <c:orientation val="minMax"/>
        </c:scaling>
        <c:delete val="1"/>
        <c:axPos val="l"/>
        <c:numFmt formatCode="_(* #,##0.0_);_(* \(#,##0.0\);_(* &quot;-&quot;??_);_(@_)" sourceLinked="1"/>
        <c:majorTickMark val="out"/>
        <c:minorTickMark val="none"/>
        <c:tickLblPos val="nextTo"/>
        <c:crossAx val="907740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F9674-F08D-4CB3-B26B-45B48917C0A9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55289F-3BC7-446B-AF84-312FB0FCF4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75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54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9AB7E-C340-220D-206D-F8FCD992F1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98FBD-DFEB-EBB9-7729-54A8ED8944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17431-2D22-F705-CF1C-7644C4F50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3AEF5-BE65-AF0A-459A-6403DB55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ED436-A00E-F4CE-0EF4-AAEE4884E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88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C07CA-535B-DCB3-B10D-A075E8A6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7DCE2-132B-35C7-94BD-D234F1E872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45DE2-34A4-BA12-CCB6-20FBA32C0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A4E98-E949-5A36-4CCF-B8A7D4141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B2361-F09D-D033-309E-1CFD2A074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5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5112B9-BDC3-3BBC-2DEA-3E5601088B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0AE149-565D-8F93-5E8C-CF0250810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D6450-28DF-9CEA-1229-70A439257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3E9B9-7EA8-37B8-F1C0-2452D5AC7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82FCC4-B4CF-A33A-3E42-C849B0BE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41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4D062-FD6A-E13C-5950-228EC156F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1C32-1C77-84B3-770B-8800D93DB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8A543-EF4C-2B1B-B6D0-6FB19A73F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BAFB4-4AFB-7A52-103D-922148009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C82B6-9509-F2A7-C359-56068E353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42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841E-6E9D-767C-EF4D-25FE535A2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F5BDB-5F1B-2638-FDBA-F617E7D81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532FE2-08BB-4C40-3D74-9CCC23662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F032F-DEBF-FFAC-1798-E48196C85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34049-22FF-0862-9C4A-10A4794B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2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E928-AC57-C441-8F05-0DE2702A8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8E4DEE-3004-A64C-150D-169DC3053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92042-133C-3FA2-0EF9-589CF2347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81458-11AE-6618-473B-41FE4535F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9E98BD-C225-656B-B97D-20AC41B3A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27968-1057-10F4-D30C-ED964641D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94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216E4-AD75-7D76-5ACE-E873F0719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2A2985-00B9-F27A-1BA0-13EB263BB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B9FE65-E8D9-5AD0-E5DC-46E524B15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5FF87F-22B4-2EC7-FE69-FBE1940F9B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3AAF3-0A2E-2464-FB35-F5C01A855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355F57-F6D6-3CDC-312C-756986584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517B1F-87E9-713F-80B2-7CF314684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B7694B-0129-AD51-8640-09D1A655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75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B04F-001B-1F2F-410F-B8573D2A4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6D0F7A-324B-5BBE-1039-B6D15FC07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B343C-C423-DC7E-F041-217E56CB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5F6635-C99B-9546-6E50-4F037E68B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66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CA9D7D-3393-4D78-17CA-65BC793F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B4F8AA-987E-EF5E-F3BA-92505D07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8A396C-DC25-2BEE-234A-B171185B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98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E51D9-0557-B9B8-8ED7-C5E42B20D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CE414-A024-98E9-75F2-94D78436E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A9A91C-727E-8F40-8D77-F5B463273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78A3C-DC9C-3EF7-F9D0-077967F25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FFE58-C580-66A0-0745-A8797E004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874E7-0F60-D5BB-8D59-0FDAF99A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5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B2338-065E-0009-46AF-84EA82ED1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F2F70F-AF35-068A-9CD5-CC9106C05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7A9841-8502-F7DC-B17B-DA87ED1DCC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39C789-BFCC-2A78-960B-9CC1517D6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D1611-1D63-F84E-7274-9823FDF4D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94402A-F3C1-5258-BF2A-7E10E6CBA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4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E636AF-9215-7A54-DF79-48A572E47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D8BE8-5292-5CE2-C456-647D577C1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F923F-CD26-8AA8-8307-31412F1523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EFA8A3-7AF6-4C67-98AC-C5093201F98E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F81EF-7ADE-542E-DA0B-0DF80500DE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28741-D1D4-8FAB-CC7E-2DFB580F5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6BDCC7-A984-4CE8-B5F6-863AF483A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40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thevab.com/signin?utm_source=grab-and-go&amp;utm_medium=vab-insights&amp;utm_campaign=" TargetMode="External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10" Type="http://schemas.openxmlformats.org/officeDocument/2006/relationships/hyperlink" Target="https://thevab.com/insight/connected-device-usage?utm_source=grab-and-go&amp;utm_medium=vab-insights&amp;utm_campaign=" TargetMode="External"/><Relationship Id="rId4" Type="http://schemas.openxmlformats.org/officeDocument/2006/relationships/image" Target="../media/image1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7FF08-0D87-CD6D-A0D4-0B049BEE91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4DF31150-4E18-0C60-3F01-02C6A4E2EACB}"/>
              </a:ext>
            </a:extLst>
          </p:cNvPr>
          <p:cNvSpPr txBox="1"/>
          <p:nvPr/>
        </p:nvSpPr>
        <p:spPr>
          <a:xfrm>
            <a:off x="0" y="1819187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much first-party data does your organization have access to today?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E75B625-1E39-536C-DF80-4D0C389B9E34}"/>
              </a:ext>
            </a:extLst>
          </p:cNvPr>
          <p:cNvSpPr/>
          <p:nvPr/>
        </p:nvSpPr>
        <p:spPr>
          <a:xfrm>
            <a:off x="0" y="0"/>
            <a:ext cx="2256817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Connected Cars: Ownership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F33A563-6CFD-7731-6691-311BC1057AA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5575F28-7CFF-9512-6CA0-09FD4D47A7B8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Two-thirds of drivers use connected cars and nearly half of all adults are willing to pay for an in-vehicle entertainment system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28" name="Picture 2">
            <a:hlinkClick r:id="rId3"/>
            <a:extLst>
              <a:ext uri="{FF2B5EF4-FFF2-40B4-BE49-F238E27FC236}">
                <a16:creationId xmlns:a16="http://schemas.microsoft.com/office/drawing/2014/main" id="{F629A878-1EA9-5183-AF54-E9DD6C78E3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3951DF3-7A27-0FF4-43EA-5F9DD102CEE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23181351-DF75-695C-224A-90E860FEB2F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F23B02-4915-B096-1B76-8B9E2630212B}"/>
              </a:ext>
            </a:extLst>
          </p:cNvPr>
          <p:cNvSpPr>
            <a:spLocks/>
          </p:cNvSpPr>
          <p:nvPr/>
        </p:nvSpPr>
        <p:spPr>
          <a:xfrm>
            <a:off x="1" y="1693334"/>
            <a:ext cx="5569704" cy="415269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8A18B9-CA98-37A6-D000-1093980163A4}"/>
              </a:ext>
            </a:extLst>
          </p:cNvPr>
          <p:cNvSpPr>
            <a:spLocks/>
          </p:cNvSpPr>
          <p:nvPr/>
        </p:nvSpPr>
        <p:spPr>
          <a:xfrm>
            <a:off x="5569705" y="1698994"/>
            <a:ext cx="6622295" cy="415006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38125AD6-6CE3-ADA6-9F27-88C172B62649}"/>
              </a:ext>
            </a:extLst>
          </p:cNvPr>
          <p:cNvGraphicFramePr/>
          <p:nvPr/>
        </p:nvGraphicFramePr>
        <p:xfrm>
          <a:off x="137508" y="2242248"/>
          <a:ext cx="5322577" cy="2881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0A2016B-B8C7-BDDE-3371-AB911752196A}"/>
              </a:ext>
            </a:extLst>
          </p:cNvPr>
          <p:cNvSpPr txBox="1"/>
          <p:nvPr/>
        </p:nvSpPr>
        <p:spPr>
          <a:xfrm>
            <a:off x="483207" y="5913759"/>
            <a:ext cx="11538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EMARKETER Forecast, September 2024. Note: ages 14+; licensed drivers who have driven a connected car and accessed its internet-enabled features at least once during the calendar year. *KPMG, </a:t>
            </a:r>
            <a:r>
              <a:rPr kumimoji="0" lang="en-US" sz="6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KPMG American Perspectives Survey</a:t>
            </a: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May 30, 2024. Note: ages 18+. Reflects respondents who would be ‘very likely’ or ‘somewhat’ likely to pay for monthly automotive subscription features. Other features: ‘Safety features like blind spot monitoring, lane keep assist, automatic braking, etc.’ (71%); ‘Remote start from your phone’ (60%); ‘Charging station locator, with real-time information on availability and pricing’ (61%); ‘Software service and updates without going to dealership’ (59%); ‘Parking locator, with real-time information on availability and pricing’ (53%); ‘Performance features like extra horsepower’ (52%); ‘Hands-free and self-driving capabilities’ (43%).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DBDAE9-22F6-E770-F509-0E8CAC66CA8F}"/>
              </a:ext>
            </a:extLst>
          </p:cNvPr>
          <p:cNvSpPr txBox="1"/>
          <p:nvPr/>
        </p:nvSpPr>
        <p:spPr>
          <a:xfrm>
            <a:off x="27887" y="1736271"/>
            <a:ext cx="554181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U.S. Connected Car Drivers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millions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98876A9-73C2-F599-8E07-4A2B1673E525}"/>
              </a:ext>
            </a:extLst>
          </p:cNvPr>
          <p:cNvSpPr txBox="1"/>
          <p:nvPr/>
        </p:nvSpPr>
        <p:spPr>
          <a:xfrm>
            <a:off x="876242" y="5088860"/>
            <a:ext cx="3845109" cy="286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licensed drivers who drive connected cars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50669ECC-33B1-1EC3-9806-6FAAF7CA9706}"/>
              </a:ext>
            </a:extLst>
          </p:cNvPr>
          <p:cNvSpPr/>
          <p:nvPr/>
        </p:nvSpPr>
        <p:spPr>
          <a:xfrm>
            <a:off x="357274" y="5461245"/>
            <a:ext cx="687573" cy="276999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58%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411A0262-C2F6-41C3-9DB0-2DED24FE5944}"/>
              </a:ext>
            </a:extLst>
          </p:cNvPr>
          <p:cNvSpPr/>
          <p:nvPr/>
        </p:nvSpPr>
        <p:spPr>
          <a:xfrm>
            <a:off x="1393106" y="5461245"/>
            <a:ext cx="687573" cy="276999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62%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BC20F93-63BC-30FB-6313-35A526D11542}"/>
              </a:ext>
            </a:extLst>
          </p:cNvPr>
          <p:cNvSpPr/>
          <p:nvPr/>
        </p:nvSpPr>
        <p:spPr>
          <a:xfrm>
            <a:off x="2428938" y="5461245"/>
            <a:ext cx="687573" cy="276999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66%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72BB1AC-7E0B-D15D-6FF0-2538F8900198}"/>
              </a:ext>
            </a:extLst>
          </p:cNvPr>
          <p:cNvSpPr/>
          <p:nvPr/>
        </p:nvSpPr>
        <p:spPr>
          <a:xfrm>
            <a:off x="3464770" y="5461245"/>
            <a:ext cx="687573" cy="276999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69%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7A05DE0-4369-FED4-6DB2-29778E378600}"/>
              </a:ext>
            </a:extLst>
          </p:cNvPr>
          <p:cNvSpPr/>
          <p:nvPr/>
        </p:nvSpPr>
        <p:spPr>
          <a:xfrm>
            <a:off x="4500601" y="5461245"/>
            <a:ext cx="687573" cy="276999"/>
          </a:xfrm>
          <a:prstGeom prst="rect">
            <a:avLst/>
          </a:prstGeom>
          <a:solidFill>
            <a:srgbClr val="1B146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71%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526548-0DCE-67B1-84ED-EC6EFFF3EFB3}"/>
              </a:ext>
            </a:extLst>
          </p:cNvPr>
          <p:cNvSpPr txBox="1"/>
          <p:nvPr/>
        </p:nvSpPr>
        <p:spPr>
          <a:xfrm>
            <a:off x="6153352" y="1678558"/>
            <a:ext cx="5455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Monthly automotive subscription features </a:t>
            </a:r>
            <a:b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U.S. adults are willing to pay for*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 of respondents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50BA67E-0FD4-597D-1F92-6870205930D5}"/>
              </a:ext>
            </a:extLst>
          </p:cNvPr>
          <p:cNvSpPr/>
          <p:nvPr/>
        </p:nvSpPr>
        <p:spPr>
          <a:xfrm>
            <a:off x="5812841" y="2533123"/>
            <a:ext cx="2919995" cy="3074312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EC6EBA-A4D2-177B-4C99-91E4DC4285FA}"/>
              </a:ext>
            </a:extLst>
          </p:cNvPr>
          <p:cNvSpPr txBox="1"/>
          <p:nvPr/>
        </p:nvSpPr>
        <p:spPr>
          <a:xfrm>
            <a:off x="6382550" y="3501018"/>
            <a:ext cx="17805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66%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89B39CC-9915-E4C7-A0C3-670B354C959D}"/>
              </a:ext>
            </a:extLst>
          </p:cNvPr>
          <p:cNvSpPr txBox="1"/>
          <p:nvPr/>
        </p:nvSpPr>
        <p:spPr>
          <a:xfrm>
            <a:off x="5812841" y="4417377"/>
            <a:ext cx="291999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In-vehicle Wi-Fi / Connectivity Packages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(Allows passengers to always connect to the internet from the car)</a:t>
            </a:r>
          </a:p>
        </p:txBody>
      </p:sp>
      <p:pic>
        <p:nvPicPr>
          <p:cNvPr id="20" name="Picture 19" descr="A car with a wifi symbol&#10;&#10;Description automatically generated">
            <a:extLst>
              <a:ext uri="{FF2B5EF4-FFF2-40B4-BE49-F238E27FC236}">
                <a16:creationId xmlns:a16="http://schemas.microsoft.com/office/drawing/2014/main" id="{A88D9D32-8BAD-A2A8-FA75-27A838DB71F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74085" y="2710482"/>
            <a:ext cx="797507" cy="797507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BF3D173-D705-AD24-2D37-F9FA5AEAAAF5}"/>
              </a:ext>
            </a:extLst>
          </p:cNvPr>
          <p:cNvSpPr/>
          <p:nvPr/>
        </p:nvSpPr>
        <p:spPr>
          <a:xfrm>
            <a:off x="9028868" y="2533123"/>
            <a:ext cx="2919995" cy="3074312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4AEDC7-537C-C038-D1FF-43A849D0E796}"/>
              </a:ext>
            </a:extLst>
          </p:cNvPr>
          <p:cNvSpPr txBox="1"/>
          <p:nvPr/>
        </p:nvSpPr>
        <p:spPr>
          <a:xfrm>
            <a:off x="9509548" y="3501018"/>
            <a:ext cx="19586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45%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3A08D0-DD9A-5806-05FF-A46723496D5A}"/>
              </a:ext>
            </a:extLst>
          </p:cNvPr>
          <p:cNvSpPr txBox="1"/>
          <p:nvPr/>
        </p:nvSpPr>
        <p:spPr>
          <a:xfrm>
            <a:off x="9161595" y="4417377"/>
            <a:ext cx="265454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In-Vehicle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Entertainment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(Streaming services, movies,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games packages)</a:t>
            </a:r>
          </a:p>
        </p:txBody>
      </p:sp>
      <p:pic>
        <p:nvPicPr>
          <p:cNvPr id="26" name="Picture 25" descr="A pink car and a blue screen&#10;&#10;Description automatically generated">
            <a:extLst>
              <a:ext uri="{FF2B5EF4-FFF2-40B4-BE49-F238E27FC236}">
                <a16:creationId xmlns:a16="http://schemas.microsoft.com/office/drawing/2014/main" id="{80A29847-24D9-CE32-ED01-612DFB465FC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0112" y="2710482"/>
            <a:ext cx="797507" cy="79750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2B436AE-B4EB-6A94-B95E-35B1B0BE9085}"/>
              </a:ext>
            </a:extLst>
          </p:cNvPr>
          <p:cNvSpPr txBox="1">
            <a:spLocks/>
          </p:cNvSpPr>
          <p:nvPr/>
        </p:nvSpPr>
        <p:spPr>
          <a:xfrm>
            <a:off x="-3" y="6269631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 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Left to Your Own (Connected) Devices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D7833E-F1F3-6BEE-71E4-2576C6687FE9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connected device insights</a:t>
            </a:r>
          </a:p>
        </p:txBody>
      </p:sp>
    </p:spTree>
    <p:extLst>
      <p:ext uri="{BB962C8B-B14F-4D97-AF65-F5344CB8AC3E}">
        <p14:creationId xmlns:p14="http://schemas.microsoft.com/office/powerpoint/2010/main" val="2318108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731112-F76D-46DC-8B88-FC4F6A2FB839}"/>
</file>

<file path=customXml/itemProps2.xml><?xml version="1.0" encoding="utf-8"?>
<ds:datastoreItem xmlns:ds="http://schemas.openxmlformats.org/officeDocument/2006/customXml" ds:itemID="{F66BE181-5D58-4A26-A502-A9F35FCB4006}"/>
</file>

<file path=customXml/itemProps3.xml><?xml version="1.0" encoding="utf-8"?>
<ds:datastoreItem xmlns:ds="http://schemas.openxmlformats.org/officeDocument/2006/customXml" ds:itemID="{065AB7DC-879A-479A-BF2E-567A0DA84BE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2025-03-04T20:37:36Z</dcterms:created>
  <dcterms:modified xsi:type="dcterms:W3CDTF">2025-03-04T20:37:46Z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