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501EF6-EC98-47F1-ACBB-45E4BA317CC6}" v="1" dt="2025-12-10T20:15:45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custSel addSld delSld modSld">
      <pc:chgData name="Dylan Breger" userId="9b3da09f-10fe-42ec-9aa5-9fa2a3e9cc20" providerId="ADAL" clId="{D81AFA50-692E-4678-A384-3793507736DC}" dt="2025-12-10T20:15:46.756" v="4" actId="47"/>
      <pc:docMkLst>
        <pc:docMk/>
      </pc:docMkLst>
      <pc:sldChg chg="addSp delSp new del mod">
        <pc:chgData name="Dylan Breger" userId="9b3da09f-10fe-42ec-9aa5-9fa2a3e9cc20" providerId="ADAL" clId="{D81AFA50-692E-4678-A384-3793507736DC}" dt="2025-12-10T20:15:46.756" v="4" actId="47"/>
        <pc:sldMkLst>
          <pc:docMk/>
          <pc:sldMk cId="1208456054" sldId="256"/>
        </pc:sldMkLst>
        <pc:spChg chg="add del">
          <ac:chgData name="Dylan Breger" userId="9b3da09f-10fe-42ec-9aa5-9fa2a3e9cc20" providerId="ADAL" clId="{D81AFA50-692E-4678-A384-3793507736DC}" dt="2025-12-10T20:15:41.018" v="2" actId="478"/>
          <ac:spMkLst>
            <pc:docMk/>
            <pc:sldMk cId="1208456054" sldId="256"/>
            <ac:spMk id="5" creationId="{6CC3EDC3-4015-6B66-92B8-A8D5B6B84843}"/>
          </ac:spMkLst>
        </pc:spChg>
      </pc:sldChg>
      <pc:sldChg chg="add">
        <pc:chgData name="Dylan Breger" userId="9b3da09f-10fe-42ec-9aa5-9fa2a3e9cc20" providerId="ADAL" clId="{D81AFA50-692E-4678-A384-3793507736DC}" dt="2025-12-10T20:15:45.692" v="3"/>
        <pc:sldMkLst>
          <pc:docMk/>
          <pc:sldMk cId="1200179696" sldId="214747424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705551657527961E-2"/>
          <c:y val="0.13389528290540734"/>
          <c:w val="0.97358514591616641"/>
          <c:h val="0.73073894834942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My customers will pay a premium for 
human-created content</c:v>
                </c:pt>
                <c:pt idx="1">
                  <c:v>Generative AI will never replace 
the human imagination</c:v>
                </c:pt>
                <c:pt idx="2">
                  <c:v>Generative AI will not be able to create 
ads that move people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0.81</c:v>
                </c:pt>
                <c:pt idx="1">
                  <c:v>0.75</c:v>
                </c:pt>
                <c:pt idx="2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0F-4DAC-8B57-37EB3EB11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BFF2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My customers will pay a premium for 
human-created content</c:v>
                </c:pt>
                <c:pt idx="1">
                  <c:v>Generative AI will never replace 
the human imagination</c:v>
                </c:pt>
                <c:pt idx="2">
                  <c:v>Generative AI will not be able to create 
ads that move people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0.65</c:v>
                </c:pt>
                <c:pt idx="1">
                  <c:v>0.65</c:v>
                </c:pt>
                <c:pt idx="2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0F-4DAC-8B57-37EB3EB11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4EBEA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My customers will pay a premium for 
human-created content</c:v>
                </c:pt>
                <c:pt idx="1">
                  <c:v>Generative AI will never replace 
the human imagination</c:v>
                </c:pt>
                <c:pt idx="2">
                  <c:v>Generative AI will not be able to create 
ads that move people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0.81</c:v>
                </c:pt>
                <c:pt idx="1">
                  <c:v>0.78</c:v>
                </c:pt>
                <c:pt idx="2">
                  <c:v>0.68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0F-4DAC-8B57-37EB3EB11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02758976"/>
        <c:axId val="1902765216"/>
      </c:barChart>
      <c:catAx>
        <c:axId val="190275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1902765216"/>
        <c:crosses val="autoZero"/>
        <c:auto val="1"/>
        <c:lblAlgn val="ctr"/>
        <c:lblOffset val="100"/>
        <c:noMultiLvlLbl val="0"/>
      </c:catAx>
      <c:valAx>
        <c:axId val="190276521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275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058920852715194"/>
          <c:y val="2.9689693403702412E-3"/>
          <c:w val="0.37860502585691641"/>
          <c:h val="7.61134669722550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F713-FDBF-BDAF-BC3D-488E064AF3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888F9-A776-6491-0459-4E6CE2E28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3B3B8-3C82-975B-42D9-6375FA215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8C5E7-011E-4013-7282-3DF8EAEB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FE061-01F2-A010-D4FE-25FE7E0B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9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7C561-858C-EA32-E43D-DFB558505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8D6DE-3940-35D0-06D7-8E15E33FC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7A166-B4A8-E11A-F5F4-8E31A6DD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1DE27-A165-80B4-E3B5-48AB2C377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9DA08-FCF7-235C-FF3F-ECB8B5ADC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01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24876F-740B-7999-D290-2DBC02D3C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02022-8DE6-6AD4-60F5-F8326BB15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95CF8-0AB9-860B-71F0-4C759CD0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48081-0A77-E529-EDA2-E86F1D8B4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1AB0-71A4-8E91-8036-AA368EBCC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8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5A293-DE26-CA4A-EE72-577756C94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E103F-59F9-83EF-1868-CEE81D7EB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BFA81-E197-033A-07FE-8387BA4E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4D745-99C0-59F8-6340-BC6AEAB91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1EBF8-D6D4-BE32-78DA-72B9CED9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9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674A3-B392-049B-2B03-3BBC167E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FFE370-EFF4-7C52-5AA2-2197E67E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5B898-6BEF-C017-FDC3-24D5E06CD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31186-30B8-8FC7-929E-96494F1F3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2CA5A-D484-DC52-11C0-D5E2BD27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17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78B9-D820-89D4-D595-44CA29F7A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6EA79-A64F-6F4D-FF49-DCEB7B1D5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F1369D-AEC2-2686-2FAE-FEB080083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D63FB-A6EC-9AD5-514D-5C8B21DD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30E02-F88A-FEFE-19D9-DB8701779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A03F88-C256-247B-2F5E-D4FA1D7C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2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51F8B-383F-FEC8-DCAA-C148BC6DB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60A66-4C7E-BFD6-5C3E-4B053DE61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4C4C2F-9EA8-44DE-9973-8A5E0EFDA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2CA1F2-D010-9CD6-EEFB-265B0837F9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610AC0-436B-CC84-F8B3-340011517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FD4FEF-6A01-BE4B-924C-2BCBCD666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6FC27-EED7-81A9-AA5C-EB15248F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5E57AA-C527-AFED-2159-B33599D0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1B418-A827-7139-A61A-C88A7F8E7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7543D-93E1-D1B3-8E4F-D20E0944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418C05-ABC0-0A58-2B19-275EE1BDA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347583-FC08-42A9-4540-C1241734F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3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F99377-7B8A-F072-671C-A309C1B02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4BDCD-7130-DBB2-D377-B6C097D77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0A2E99-B528-8468-4CC1-E1B065D3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5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733E-2C0B-4722-B028-A16D74C5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A5964-A48A-5AA9-8958-78BDE916F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0445A-5FEF-148C-64DB-1A01DA38B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1F553-B9CB-EE7D-547F-CEFE3F74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E8C28-5F61-2655-3437-56C31494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9296E-35BB-2801-AD18-2598077CE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8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4098-9AA7-99A3-5EB5-7055000FF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1B6E40-AA0A-DF16-9CC6-DD04F415C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2C654-47B8-7E41-797F-1443ABD65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25D77-9F21-B84A-A8AC-22D672DD0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E1B0C-3998-5231-619D-873428694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CAC0C-E7A5-ACAA-85B6-647745F84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2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14FEFD-D8EB-35B2-32E0-346FBA909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81C2D-B89F-9389-F95C-1E9640D69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F32BC-4E23-E2BA-2BAD-6012959FC0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8159C2-0730-4556-AB66-7C7AC69438BC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70E2B-77D3-1CA3-47F7-35B0B2ED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005F0-7395-62BF-0CFA-0FE8152F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212BBA-0046-4507-9382-B4A433E09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D48AC-8724-0AE6-B383-FE47EA2A7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C849CF-8171-F0E6-744A-37E7E4588AC0}"/>
              </a:ext>
            </a:extLst>
          </p:cNvPr>
          <p:cNvSpPr>
            <a:spLocks/>
          </p:cNvSpPr>
          <p:nvPr/>
        </p:nvSpPr>
        <p:spPr>
          <a:xfrm>
            <a:off x="-4619" y="1696163"/>
            <a:ext cx="12201239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2BDF39-48C7-75EA-F012-DC21CEE4CAE3}"/>
              </a:ext>
            </a:extLst>
          </p:cNvPr>
          <p:cNvSpPr txBox="1"/>
          <p:nvPr/>
        </p:nvSpPr>
        <p:spPr>
          <a:xfrm>
            <a:off x="0" y="1712409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CMOs who agree with each of the statements</a:t>
            </a:r>
          </a:p>
        </p:txBody>
      </p:sp>
      <p:sp>
        <p:nvSpPr>
          <p:cNvPr id="12" name="Text Placeholder 24">
            <a:extLst>
              <a:ext uri="{FF2B5EF4-FFF2-40B4-BE49-F238E27FC236}">
                <a16:creationId xmlns:a16="http://schemas.microsoft.com/office/drawing/2014/main" id="{77EF6F01-BAA0-BA85-BCC0-C09B2835FDD7}"/>
              </a:ext>
            </a:extLst>
          </p:cNvPr>
          <p:cNvSpPr txBox="1">
            <a:spLocks/>
          </p:cNvSpPr>
          <p:nvPr/>
        </p:nvSpPr>
        <p:spPr>
          <a:xfrm>
            <a:off x="483207" y="6298271"/>
            <a:ext cx="11664402" cy="24622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Dentsu via </a:t>
            </a:r>
            <a:r>
              <a:rPr lang="en-US" sz="800" dirty="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 Charts, </a:t>
            </a:r>
            <a:r>
              <a:rPr lang="en-US" sz="800" i="1" dirty="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CMOs Have Mixed Feelings About AI and Creative</a:t>
            </a:r>
            <a:r>
              <a:rPr lang="en-US" sz="800" dirty="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November 5, 2025. Based on April survey of 1,950 senior marketing decision makers across 14 markets.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AED28F98-C6E1-61EC-E1DB-85C892CB8A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EFD7B9AA-1E6B-C503-716C-96425F5946E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11982FF-10DE-401D-992B-8765BD2AEAF7}"/>
              </a:ext>
            </a:extLst>
          </p:cNvPr>
          <p:cNvSpPr/>
          <p:nvPr/>
        </p:nvSpPr>
        <p:spPr>
          <a:xfrm>
            <a:off x="0" y="-1"/>
            <a:ext cx="2982897" cy="31350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CMO Sentiment Towards Generative AI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EE04FAB-5639-C644-4233-FBB6DE7949F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ad innovation insights</a:t>
            </a:r>
          </a:p>
        </p:txBody>
      </p:sp>
      <p:pic>
        <p:nvPicPr>
          <p:cNvPr id="34" name="Picture 2">
            <a:hlinkClick r:id="rId4"/>
            <a:extLst>
              <a:ext uri="{FF2B5EF4-FFF2-40B4-BE49-F238E27FC236}">
                <a16:creationId xmlns:a16="http://schemas.microsoft.com/office/drawing/2014/main" id="{C932A14F-BCAF-F646-4BB2-E91329931D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523175BD-8B32-1CCB-45CB-2A650D9AC7D2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Most CMOs believe human creativity is essential, and draws a premium from customers, even with the advancements in AI</a:t>
            </a:r>
          </a:p>
        </p:txBody>
      </p:sp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4074A9A0-7433-5342-844B-52317F227C05}"/>
              </a:ext>
            </a:extLst>
          </p:cNvPr>
          <p:cNvGraphicFramePr/>
          <p:nvPr/>
        </p:nvGraphicFramePr>
        <p:xfrm>
          <a:off x="238911" y="2050963"/>
          <a:ext cx="11544300" cy="428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C1C0934-BD9E-C8C5-765B-E84F26F4430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179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2A2B07-6275-4400-9882-81464022C8C7}"/>
</file>

<file path=customXml/itemProps2.xml><?xml version="1.0" encoding="utf-8"?>
<ds:datastoreItem xmlns:ds="http://schemas.openxmlformats.org/officeDocument/2006/customXml" ds:itemID="{BF743291-7C02-4EC1-A39E-40B409AE7E20}"/>
</file>

<file path=customXml/itemProps3.xml><?xml version="1.0" encoding="utf-8"?>
<ds:datastoreItem xmlns:ds="http://schemas.openxmlformats.org/officeDocument/2006/customXml" ds:itemID="{416278F1-5309-43B1-AB52-7F005AF92BC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2025-12-10T20:15:00Z</dcterms:created>
  <dcterms:modified xsi:type="dcterms:W3CDTF">2025-12-10T20:15:49Z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