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1686305"/>
            <a:ext cx="12191365" cy="5172075"/>
          </a:xfrm>
          <a:custGeom>
            <a:avLst/>
            <a:gdLst/>
            <a:ahLst/>
            <a:cxnLst/>
            <a:rect l="l" t="t" r="r" b="b"/>
            <a:pathLst>
              <a:path w="12191365" h="5172075">
                <a:moveTo>
                  <a:pt x="12191238" y="0"/>
                </a:moveTo>
                <a:lnTo>
                  <a:pt x="0" y="0"/>
                </a:lnTo>
                <a:lnTo>
                  <a:pt x="0" y="5171694"/>
                </a:lnTo>
                <a:lnTo>
                  <a:pt x="12191238" y="5171694"/>
                </a:lnTo>
                <a:lnTo>
                  <a:pt x="12191238" y="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398387"/>
            <a:ext cx="911923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While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marketers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see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GenAI’s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potential</a:t>
            </a:r>
            <a:r>
              <a:rPr dirty="0" sz="2600" spc="-7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within</a:t>
            </a:r>
            <a:r>
              <a:rPr dirty="0" sz="2600" spc="-7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industry,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many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growth</a:t>
            </a:r>
            <a:r>
              <a:rPr dirty="0" sz="26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opportunities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exist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expand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usage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6680" marR="5080" indent="-9461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ad</a:t>
            </a:r>
            <a:r>
              <a:rPr dirty="0" sz="1200" spc="-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innovations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77144" y="521208"/>
              <a:ext cx="1106423" cy="1109471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40119" y="6340565"/>
            <a:ext cx="8106409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8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Mediaocean,</a:t>
            </a:r>
            <a:r>
              <a:rPr dirty="0" sz="8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‘2024</a:t>
            </a:r>
            <a:r>
              <a:rPr dirty="0" sz="8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Advertising</a:t>
            </a:r>
            <a:r>
              <a:rPr dirty="0" sz="8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Outlook Report,’</a:t>
            </a:r>
            <a:r>
              <a:rPr dirty="0" sz="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1/4/24.</a:t>
            </a:r>
            <a:r>
              <a:rPr dirty="0" sz="8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Note: n=1,000+;</a:t>
            </a:r>
            <a:r>
              <a:rPr dirty="0" sz="8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*April</a:t>
            </a:r>
            <a:r>
              <a:rPr dirty="0" sz="8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2023</a:t>
            </a:r>
            <a:r>
              <a:rPr dirty="0" sz="8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survey,</a:t>
            </a:r>
            <a:r>
              <a:rPr dirty="0" sz="8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**Nov 2023</a:t>
            </a:r>
            <a:r>
              <a:rPr dirty="0" sz="8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survey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via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eMarketer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/</a:t>
            </a:r>
            <a:r>
              <a:rPr dirty="0" sz="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Insider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Intelligence.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00">
              <a:latin typeface="Arial"/>
              <a:cs typeface="Arial"/>
            </a:endParaRPr>
          </a:p>
          <a:p>
            <a:pPr marL="347916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761" y="761"/>
            <a:ext cx="1742439" cy="228600"/>
          </a:xfrm>
          <a:custGeom>
            <a:avLst/>
            <a:gdLst/>
            <a:ahLst/>
            <a:cxnLst/>
            <a:rect l="l" t="t" r="r" b="b"/>
            <a:pathLst>
              <a:path w="1742439" h="228600">
                <a:moveTo>
                  <a:pt x="1741932" y="0"/>
                </a:moveTo>
                <a:lnTo>
                  <a:pt x="0" y="0"/>
                </a:lnTo>
                <a:lnTo>
                  <a:pt x="0" y="228600"/>
                </a:lnTo>
                <a:lnTo>
                  <a:pt x="1741932" y="228600"/>
                </a:lnTo>
                <a:lnTo>
                  <a:pt x="1741932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761" y="761"/>
            <a:ext cx="1742439" cy="22860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1587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AI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Uses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 Advertising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2743009" y="2936748"/>
            <a:ext cx="7138670" cy="3225165"/>
            <a:chOff x="2743009" y="2936748"/>
            <a:chExt cx="7138670" cy="3225165"/>
          </a:xfrm>
        </p:grpSpPr>
        <p:sp>
          <p:nvSpPr>
            <p:cNvPr id="11" name="object 11" descr=""/>
            <p:cNvSpPr/>
            <p:nvPr/>
          </p:nvSpPr>
          <p:spPr>
            <a:xfrm>
              <a:off x="2747772" y="3166884"/>
              <a:ext cx="4715510" cy="2923540"/>
            </a:xfrm>
            <a:custGeom>
              <a:avLst/>
              <a:gdLst/>
              <a:ahLst/>
              <a:cxnLst/>
              <a:rect l="l" t="t" r="r" b="b"/>
              <a:pathLst>
                <a:path w="4715509" h="2923540">
                  <a:moveTo>
                    <a:pt x="967740" y="2302751"/>
                  </a:moveTo>
                  <a:lnTo>
                    <a:pt x="0" y="2302751"/>
                  </a:lnTo>
                  <a:lnTo>
                    <a:pt x="0" y="2462771"/>
                  </a:lnTo>
                  <a:lnTo>
                    <a:pt x="967740" y="2462771"/>
                  </a:lnTo>
                  <a:lnTo>
                    <a:pt x="967740" y="2302751"/>
                  </a:lnTo>
                  <a:close/>
                </a:path>
                <a:path w="4715509" h="2923540">
                  <a:moveTo>
                    <a:pt x="1330452" y="1842516"/>
                  </a:moveTo>
                  <a:lnTo>
                    <a:pt x="0" y="1842516"/>
                  </a:lnTo>
                  <a:lnTo>
                    <a:pt x="0" y="2000999"/>
                  </a:lnTo>
                  <a:lnTo>
                    <a:pt x="1330452" y="2000999"/>
                  </a:lnTo>
                  <a:lnTo>
                    <a:pt x="1330452" y="1842516"/>
                  </a:lnTo>
                  <a:close/>
                </a:path>
                <a:path w="4715509" h="2923540">
                  <a:moveTo>
                    <a:pt x="1693164" y="2764523"/>
                  </a:moveTo>
                  <a:lnTo>
                    <a:pt x="0" y="2764523"/>
                  </a:lnTo>
                  <a:lnTo>
                    <a:pt x="0" y="2923019"/>
                  </a:lnTo>
                  <a:lnTo>
                    <a:pt x="1693164" y="2923019"/>
                  </a:lnTo>
                  <a:lnTo>
                    <a:pt x="1693164" y="2764523"/>
                  </a:lnTo>
                  <a:close/>
                </a:path>
                <a:path w="4715509" h="2923540">
                  <a:moveTo>
                    <a:pt x="1935480" y="1382268"/>
                  </a:moveTo>
                  <a:lnTo>
                    <a:pt x="0" y="1382268"/>
                  </a:lnTo>
                  <a:lnTo>
                    <a:pt x="0" y="1540751"/>
                  </a:lnTo>
                  <a:lnTo>
                    <a:pt x="1935480" y="1540751"/>
                  </a:lnTo>
                  <a:lnTo>
                    <a:pt x="1935480" y="1382268"/>
                  </a:lnTo>
                  <a:close/>
                </a:path>
                <a:path w="4715509" h="2923540">
                  <a:moveTo>
                    <a:pt x="3144012" y="0"/>
                  </a:moveTo>
                  <a:lnTo>
                    <a:pt x="0" y="0"/>
                  </a:lnTo>
                  <a:lnTo>
                    <a:pt x="0" y="158483"/>
                  </a:lnTo>
                  <a:lnTo>
                    <a:pt x="3144012" y="158483"/>
                  </a:lnTo>
                  <a:lnTo>
                    <a:pt x="3144012" y="0"/>
                  </a:lnTo>
                  <a:close/>
                </a:path>
                <a:path w="4715509" h="2923540">
                  <a:moveTo>
                    <a:pt x="4232148" y="922007"/>
                  </a:moveTo>
                  <a:lnTo>
                    <a:pt x="0" y="922007"/>
                  </a:lnTo>
                  <a:lnTo>
                    <a:pt x="0" y="1080503"/>
                  </a:lnTo>
                  <a:lnTo>
                    <a:pt x="4232148" y="1080503"/>
                  </a:lnTo>
                  <a:lnTo>
                    <a:pt x="4232148" y="922007"/>
                  </a:lnTo>
                  <a:close/>
                </a:path>
                <a:path w="4715509" h="2923540">
                  <a:moveTo>
                    <a:pt x="4715256" y="460235"/>
                  </a:moveTo>
                  <a:lnTo>
                    <a:pt x="0" y="460235"/>
                  </a:lnTo>
                  <a:lnTo>
                    <a:pt x="0" y="620255"/>
                  </a:lnTo>
                  <a:lnTo>
                    <a:pt x="4715256" y="620255"/>
                  </a:lnTo>
                  <a:lnTo>
                    <a:pt x="4715256" y="460235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747772" y="3008375"/>
              <a:ext cx="7134225" cy="2923540"/>
            </a:xfrm>
            <a:custGeom>
              <a:avLst/>
              <a:gdLst/>
              <a:ahLst/>
              <a:cxnLst/>
              <a:rect l="l" t="t" r="r" b="b"/>
              <a:pathLst>
                <a:path w="7134225" h="2923540">
                  <a:moveTo>
                    <a:pt x="3627120" y="2763024"/>
                  </a:moveTo>
                  <a:lnTo>
                    <a:pt x="0" y="2763024"/>
                  </a:lnTo>
                  <a:lnTo>
                    <a:pt x="0" y="2923032"/>
                  </a:lnTo>
                  <a:lnTo>
                    <a:pt x="3627120" y="2923032"/>
                  </a:lnTo>
                  <a:lnTo>
                    <a:pt x="3627120" y="2763024"/>
                  </a:lnTo>
                  <a:close/>
                </a:path>
                <a:path w="7134225" h="2923540">
                  <a:moveTo>
                    <a:pt x="3989832" y="2302789"/>
                  </a:moveTo>
                  <a:lnTo>
                    <a:pt x="0" y="2302789"/>
                  </a:lnTo>
                  <a:lnTo>
                    <a:pt x="0" y="2461260"/>
                  </a:lnTo>
                  <a:lnTo>
                    <a:pt x="3989832" y="2461260"/>
                  </a:lnTo>
                  <a:lnTo>
                    <a:pt x="3989832" y="2302789"/>
                  </a:lnTo>
                  <a:close/>
                </a:path>
                <a:path w="7134225" h="2923540">
                  <a:moveTo>
                    <a:pt x="4474464" y="1842516"/>
                  </a:moveTo>
                  <a:lnTo>
                    <a:pt x="0" y="1842516"/>
                  </a:lnTo>
                  <a:lnTo>
                    <a:pt x="0" y="2001012"/>
                  </a:lnTo>
                  <a:lnTo>
                    <a:pt x="4474464" y="2001012"/>
                  </a:lnTo>
                  <a:lnTo>
                    <a:pt x="4474464" y="1842516"/>
                  </a:lnTo>
                  <a:close/>
                </a:path>
                <a:path w="7134225" h="2923540">
                  <a:moveTo>
                    <a:pt x="4715256" y="1382268"/>
                  </a:moveTo>
                  <a:lnTo>
                    <a:pt x="0" y="1382268"/>
                  </a:lnTo>
                  <a:lnTo>
                    <a:pt x="0" y="1540764"/>
                  </a:lnTo>
                  <a:lnTo>
                    <a:pt x="4715256" y="1540764"/>
                  </a:lnTo>
                  <a:lnTo>
                    <a:pt x="4715256" y="1382268"/>
                  </a:lnTo>
                  <a:close/>
                </a:path>
                <a:path w="7134225" h="2923540">
                  <a:moveTo>
                    <a:pt x="5803379" y="920496"/>
                  </a:moveTo>
                  <a:lnTo>
                    <a:pt x="0" y="920496"/>
                  </a:lnTo>
                  <a:lnTo>
                    <a:pt x="0" y="1080516"/>
                  </a:lnTo>
                  <a:lnTo>
                    <a:pt x="5803379" y="1080516"/>
                  </a:lnTo>
                  <a:lnTo>
                    <a:pt x="5803379" y="920496"/>
                  </a:lnTo>
                  <a:close/>
                </a:path>
                <a:path w="7134225" h="2923540">
                  <a:moveTo>
                    <a:pt x="6408420" y="460260"/>
                  </a:moveTo>
                  <a:lnTo>
                    <a:pt x="0" y="460260"/>
                  </a:lnTo>
                  <a:lnTo>
                    <a:pt x="0" y="618744"/>
                  </a:lnTo>
                  <a:lnTo>
                    <a:pt x="6408420" y="618744"/>
                  </a:lnTo>
                  <a:lnTo>
                    <a:pt x="6408420" y="460260"/>
                  </a:lnTo>
                  <a:close/>
                </a:path>
                <a:path w="7134225" h="2923540">
                  <a:moveTo>
                    <a:pt x="7133844" y="0"/>
                  </a:moveTo>
                  <a:lnTo>
                    <a:pt x="0" y="0"/>
                  </a:lnTo>
                  <a:lnTo>
                    <a:pt x="0" y="158496"/>
                  </a:lnTo>
                  <a:lnTo>
                    <a:pt x="7133844" y="158496"/>
                  </a:lnTo>
                  <a:lnTo>
                    <a:pt x="7133844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747772" y="2936748"/>
              <a:ext cx="0" cy="3225165"/>
            </a:xfrm>
            <a:custGeom>
              <a:avLst/>
              <a:gdLst/>
              <a:ahLst/>
              <a:cxnLst/>
              <a:rect l="l" t="t" r="r" b="b"/>
              <a:pathLst>
                <a:path w="0" h="3225165">
                  <a:moveTo>
                    <a:pt x="0" y="3224784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4507958" y="5883249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14%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781888" y="5422680"/>
            <a:ext cx="28321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44923" y="4962110"/>
            <a:ext cx="37338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11%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749744" y="4501540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16%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046708" y="4040971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35%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530279" y="3580401"/>
            <a:ext cx="38227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39%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58672" y="3119832"/>
            <a:ext cx="38227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26%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442243" y="5724733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30%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804922" y="5264164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33%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288493" y="4803594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37%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530279" y="4343025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39%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8618315" y="3882455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48%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9222778" y="3421886"/>
            <a:ext cx="38227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53%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9948136" y="2961316"/>
            <a:ext cx="38227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59%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207072" y="5797661"/>
            <a:ext cx="40259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SEO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199454" y="5337092"/>
            <a:ext cx="140779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Software</a:t>
            </a:r>
            <a:r>
              <a:rPr dirty="0" sz="14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coding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090507" y="4876522"/>
            <a:ext cx="151765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Customer</a:t>
            </a:r>
            <a:r>
              <a:rPr dirty="0" sz="14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service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110478" y="4415952"/>
            <a:ext cx="149860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Image</a:t>
            </a:r>
            <a:r>
              <a:rPr dirty="0" sz="14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generation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218889" y="3955383"/>
            <a:ext cx="139001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Market</a:t>
            </a:r>
            <a:r>
              <a:rPr dirty="0" sz="14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research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446053" y="3494813"/>
            <a:ext cx="116268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Data</a:t>
            </a: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analysis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555356" y="3034244"/>
            <a:ext cx="105283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Copywriting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 descr=""/>
          <p:cNvSpPr/>
          <p:nvPr/>
        </p:nvSpPr>
        <p:spPr>
          <a:xfrm>
            <a:off x="2423160" y="2609088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89916" y="0"/>
                </a:moveTo>
                <a:lnTo>
                  <a:pt x="0" y="0"/>
                </a:lnTo>
                <a:lnTo>
                  <a:pt x="0" y="89915"/>
                </a:lnTo>
                <a:lnTo>
                  <a:pt x="89916" y="89915"/>
                </a:lnTo>
                <a:lnTo>
                  <a:pt x="89916" y="0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/>
          <p:nvPr/>
        </p:nvSpPr>
        <p:spPr>
          <a:xfrm>
            <a:off x="6484620" y="2609088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89916" y="0"/>
                </a:moveTo>
                <a:lnTo>
                  <a:pt x="0" y="0"/>
                </a:lnTo>
                <a:lnTo>
                  <a:pt x="0" y="89915"/>
                </a:lnTo>
                <a:lnTo>
                  <a:pt x="89916" y="89915"/>
                </a:lnTo>
                <a:lnTo>
                  <a:pt x="89916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/>
          <p:cNvSpPr txBox="1"/>
          <p:nvPr/>
        </p:nvSpPr>
        <p:spPr>
          <a:xfrm>
            <a:off x="2540175" y="1770019"/>
            <a:ext cx="7228205" cy="9893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73660">
              <a:lnSpc>
                <a:spcPts val="191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AI</a:t>
            </a:r>
            <a:r>
              <a:rPr dirty="0" u="sng" sz="1600" spc="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Uses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within</a:t>
            </a:r>
            <a:r>
              <a:rPr dirty="0" u="sng" sz="1600" spc="-9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Advertising</a:t>
            </a:r>
            <a:endParaRPr sz="1600">
              <a:latin typeface="Arial"/>
              <a:cs typeface="Arial"/>
            </a:endParaRPr>
          </a:p>
          <a:p>
            <a:pPr algn="ctr" marR="73025">
              <a:lnSpc>
                <a:spcPts val="1670"/>
              </a:lnSpc>
            </a:pP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% of</a:t>
            </a:r>
            <a:r>
              <a:rPr dirty="0" sz="14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marketing</a:t>
            </a:r>
            <a:r>
              <a:rPr dirty="0" sz="1400" spc="6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professionals</a:t>
            </a:r>
            <a:r>
              <a:rPr dirty="0" sz="14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worldwide,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Apr</a:t>
            </a:r>
            <a:r>
              <a:rPr dirty="0" sz="14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’23</a:t>
            </a:r>
            <a:r>
              <a:rPr dirty="0" sz="14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sz="14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Nov</a:t>
            </a:r>
            <a:r>
              <a:rPr dirty="0" sz="14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1B1363"/>
                </a:solidFill>
                <a:latin typeface="Arial"/>
                <a:cs typeface="Arial"/>
              </a:rPr>
              <a:t>‘23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4073525" algn="l"/>
              </a:tabLst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Respondents</a:t>
            </a:r>
            <a:r>
              <a:rPr dirty="0" sz="14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who</a:t>
            </a:r>
            <a:r>
              <a:rPr dirty="0" sz="14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see</a:t>
            </a:r>
            <a:r>
              <a:rPr dirty="0" sz="14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genAI's</a:t>
            </a:r>
            <a:r>
              <a:rPr dirty="0" sz="14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potential*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	Respondents</a:t>
            </a:r>
            <a:r>
              <a:rPr dirty="0" sz="14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currently</a:t>
            </a:r>
            <a:r>
              <a:rPr dirty="0" sz="14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using</a:t>
            </a:r>
            <a:r>
              <a:rPr dirty="0" sz="14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genAI**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32BDFD-87D1-4EC6-A357-24E85330A3A9}"/>
</file>

<file path=customXml/itemProps2.xml><?xml version="1.0" encoding="utf-8"?>
<ds:datastoreItem xmlns:ds="http://schemas.openxmlformats.org/officeDocument/2006/customXml" ds:itemID="{6E027270-797C-4B48-B384-3682B57BB432}"/>
</file>

<file path=customXml/itemProps3.xml><?xml version="1.0" encoding="utf-8"?>
<ds:datastoreItem xmlns:ds="http://schemas.openxmlformats.org/officeDocument/2006/customXml" ds:itemID="{107750C4-8A9A-418F-AF89-E4230FFA38F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2024-05-01T17:35:00Z</dcterms:created>
  <dcterms:modified xsi:type="dcterms:W3CDTF">2024-05-01T17:35:00Z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