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7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A8DEEF-8E9C-4CBE-8103-F689D5F87F36}" v="1" dt="2025-09-09T20:52:46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09-09T20:52:46.724" v="0"/>
      <pc:docMkLst>
        <pc:docMk/>
      </pc:docMkLst>
      <pc:sldChg chg="add">
        <pc:chgData name="Dylan Breger" userId="9b3da09f-10fe-42ec-9aa5-9fa2a3e9cc20" providerId="ADAL" clId="{D81AFA50-692E-4678-A384-3793507736DC}" dt="2025-09-09T20:52:46.724" v="0"/>
        <pc:sldMkLst>
          <pc:docMk/>
          <pc:sldMk cId="1969181106" sldId="21473767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4BA4A-7744-BB9C-CEC7-50AA37A6E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C94344-9C70-B917-BE50-BA1C1B2915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CAD4D-AE6A-D4B0-613C-721015789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D6D5-15D4-4931-819E-407ADB8F8AA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9A567-2B60-D6C1-2C25-46564779D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31765-A5BA-9678-7F49-BBA6C6E1A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98846-A718-4DC2-A697-CC5EDD4C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06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212A0-3314-9968-4FCB-F287DEB20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D5B002-AAD4-2CB4-5A44-54B20A70C7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654C8-7EA3-0DD7-FB9E-3DB741380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D6D5-15D4-4931-819E-407ADB8F8AA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2667B1-C3C0-1CEB-9240-4105FA57F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B5596-D723-4C84-F616-5C68F642C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98846-A718-4DC2-A697-CC5EDD4C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95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20274F-6E5C-AC0F-E1B1-4049466660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9A01BE-0F0C-E80C-E4CF-B8E94ADBC6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9D630-E194-1A34-035D-B30130EAE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D6D5-15D4-4931-819E-407ADB8F8AA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D9B7A-90FE-882A-1FA6-7C32DEEAA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9AB65-5D8B-93E4-F58A-9229BB1CD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98846-A718-4DC2-A697-CC5EDD4C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12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6D85C-AA7F-8B39-C821-AC7A88E1D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632D0-9519-D47A-0C79-D45251E2D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5E12E-E8C5-8D77-8C46-97F2CAE63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D6D5-15D4-4931-819E-407ADB8F8AA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009BC-C346-3739-EEF6-2AC715C36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73F3E-BCFA-14A0-55C9-F1C6D260E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98846-A718-4DC2-A697-CC5EDD4C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064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881AC-32D9-0FAC-991C-5CD906E20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925400-0F70-C0E8-6701-A58F39815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A4ADD-4746-0461-8589-793A011B0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D6D5-15D4-4931-819E-407ADB8F8AA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793B5-27EA-4191-7833-514A3D3A4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FCD41-5E97-E576-8ABF-384506B60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98846-A718-4DC2-A697-CC5EDD4C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4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20233-7607-373F-4E71-87C951790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4B286-9BAF-8A29-A019-E323513F5C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A31988-9C14-C240-6048-385C39903E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0034F6-C93F-8930-2AAD-5237C2F0B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D6D5-15D4-4931-819E-407ADB8F8AA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FABDEB-0ECC-428B-4B14-A03FBE54B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7F7DC7-FC50-820D-8D78-9E49DA2AE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98846-A718-4DC2-A697-CC5EDD4C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043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84F1C-BB34-CF85-98D6-C85D3F715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C6C972-A87C-5120-9F83-375A838A5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9A5BB7-C27E-5782-0004-1867E703C9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BE1B76-49BB-9139-2B6F-12B244A73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5B98C0-0676-D7AF-C3B2-80363E45E6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E664C6-E55D-02F2-D709-AF5AA0862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D6D5-15D4-4931-819E-407ADB8F8AA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744618-AFAC-1344-CE61-77BB8EF4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D60598-8EFB-F407-84E6-30ADDCF83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98846-A718-4DC2-A697-CC5EDD4C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620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8E637-2D10-80B6-85BD-8FB5FD763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53D844-53DF-2218-0B0B-E367B3689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D6D5-15D4-4931-819E-407ADB8F8AA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8403B0-1DF7-108E-6BDE-6FEB133C6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5A0CDE-459C-06D6-A12E-976212DDD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98846-A718-4DC2-A697-CC5EDD4C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658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67DCFA-3B4B-4707-3A4A-839E06602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D6D5-15D4-4931-819E-407ADB8F8AA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C8FF98-E194-EA6A-CA97-DF5F547F4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BB5E9F-BDE5-3176-CA8F-077493519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98846-A718-4DC2-A697-CC5EDD4C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85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D12D3-B1E7-9FF0-59E6-FEB128718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20560-0700-D977-016B-25AA33F97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3FC34D-8114-6CCC-C380-4E2CD55148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EC998-4CC6-CC2A-457A-5C20503DB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D6D5-15D4-4931-819E-407ADB8F8AA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60BFCD-0D59-D12C-9709-178B92E0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BEF304-598D-E84C-5D2C-A262DEB2D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98846-A718-4DC2-A697-CC5EDD4C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80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33310-CF2F-8BB2-8700-8E7676FA8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F3F14A-C522-EED3-7334-B4439B00A4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AD2D54-F0E5-8C42-9B49-84AE12E4C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EFF533-5C3E-D913-699F-29D67E407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D6D5-15D4-4931-819E-407ADB8F8AA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6D2CF1-886C-CB5F-FDD3-0D79492CE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88B990-88A3-BFA6-5A25-D33871902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98846-A718-4DC2-A697-CC5EDD4C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715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2E2271-4ACF-1187-0BCF-405896869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D1ADE4-B822-5079-74E9-57D267B5F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473B3-76B2-D796-F41E-AE1DDA35B9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22D6D5-15D4-4931-819E-407ADB8F8AA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FF4108-B396-987D-B7CF-235D8C1F27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45B7D-0F2D-DE54-D9AC-71A3FAC7A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298846-A718-4DC2-A697-CC5EDD4C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6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.png"/><Relationship Id="rId7" Type="http://schemas.openxmlformats.org/officeDocument/2006/relationships/hyperlink" Target="https://thevab.com/signin?utm_source=grab-and-go&amp;utm_medium=vab-insights&amp;utm_campaign=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/every-first-time-tv-advertisers-2024?utm_source=keeping-up-with-kpis&amp;utm_medium=vab-insights&amp;utm_campaign=" TargetMode="External"/><Relationship Id="rId5" Type="http://schemas.openxmlformats.org/officeDocument/2006/relationships/hyperlink" Target="https://thevab.com/insight/pharma-advertising?utm_source=keeping-up-with-kpis&amp;utm_medium=vab-insights&amp;utm_campaign=" TargetMode="External"/><Relationship Id="rId10" Type="http://schemas.openxmlformats.org/officeDocument/2006/relationships/hyperlink" Target="https://thevab.com/insights" TargetMode="External"/><Relationship Id="rId4" Type="http://schemas.openxmlformats.org/officeDocument/2006/relationships/hyperlink" Target="https://thevab.com/insight/breaking-through?utm_source=keeping-up-with-kpis&amp;utm_medium=vab-insights&amp;utm_campaign=" TargetMode="External"/><Relationship Id="rId9" Type="http://schemas.openxmlformats.org/officeDocument/2006/relationships/hyperlink" Target="https://thevab.com/insight/marketing-kpi-study-2025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A6788-7254-17D1-5B78-D6D7FCD2C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B8D9FEA5-6DB1-5CEA-E2EB-FACBEC5DD628}"/>
              </a:ext>
            </a:extLst>
          </p:cNvPr>
          <p:cNvSpPr/>
          <p:nvPr/>
        </p:nvSpPr>
        <p:spPr>
          <a:xfrm>
            <a:off x="0" y="1690785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741E5A0-80CB-F6AD-7BD9-8F9279C83751}"/>
              </a:ext>
            </a:extLst>
          </p:cNvPr>
          <p:cNvSpPr txBox="1"/>
          <p:nvPr/>
        </p:nvSpPr>
        <p:spPr>
          <a:xfrm>
            <a:off x="483207" y="6284690"/>
            <a:ext cx="11636784" cy="251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/ Advertiser Perceptions ‘Marketer KPI Survey,’ February 2025, fielded January 27 – February 7, 2025 (n=200). Survey base: Brand marketers directly involved in influencing or executing video advertising. Q19. Which of the following media channels is effective in achieving the listed KPIs? Based on respondents selecting up to 3 choices. ‘Medium-Sized’ Businesses: $1MM to less than $25MM in annual ad spend. *Perception, memorability, favorability, consideration, etc. **Broadcast / Cable TV, Advanced TV (Addressable TV, Data Driven Linear TV), CTV / Streaming. ***Online video, non-CTV. Dotted line across chart denotes the top 3.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08094EE8-807E-C03B-B345-3FCF486D460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D124752-0690-A284-3FD2-8A8790F215AE}"/>
              </a:ext>
            </a:extLst>
          </p:cNvPr>
          <p:cNvCxnSpPr>
            <a:cxnSpLocks/>
          </p:cNvCxnSpPr>
          <p:nvPr/>
        </p:nvCxnSpPr>
        <p:spPr>
          <a:xfrm>
            <a:off x="122978" y="4640004"/>
            <a:ext cx="11946044" cy="0"/>
          </a:xfrm>
          <a:prstGeom prst="line">
            <a:avLst/>
          </a:prstGeom>
          <a:ln w="19050">
            <a:solidFill>
              <a:srgbClr val="1F1A6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A0F614EE-68A5-B64D-D248-2FE7424B3234}"/>
              </a:ext>
            </a:extLst>
          </p:cNvPr>
          <p:cNvSpPr/>
          <p:nvPr/>
        </p:nvSpPr>
        <p:spPr>
          <a:xfrm>
            <a:off x="462494" y="2767683"/>
            <a:ext cx="2097263" cy="589823"/>
          </a:xfrm>
          <a:prstGeom prst="rect">
            <a:avLst/>
          </a:prstGeom>
          <a:solidFill>
            <a:srgbClr val="00BFF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606BED-04EE-9478-FD9D-C3737292E60C}"/>
              </a:ext>
            </a:extLst>
          </p:cNvPr>
          <p:cNvSpPr txBox="1"/>
          <p:nvPr/>
        </p:nvSpPr>
        <p:spPr>
          <a:xfrm>
            <a:off x="516001" y="2838757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61%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CBC20D6-4562-3190-D7A3-A72C1C66C68C}"/>
              </a:ext>
            </a:extLst>
          </p:cNvPr>
          <p:cNvSpPr/>
          <p:nvPr/>
        </p:nvSpPr>
        <p:spPr>
          <a:xfrm>
            <a:off x="2747566" y="2767683"/>
            <a:ext cx="2097263" cy="589823"/>
          </a:xfrm>
          <a:prstGeom prst="rect">
            <a:avLst/>
          </a:prstGeom>
          <a:solidFill>
            <a:srgbClr val="00B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5A4A5A5-915B-3122-246D-DFFD60B6CD90}"/>
              </a:ext>
            </a:extLst>
          </p:cNvPr>
          <p:cNvSpPr/>
          <p:nvPr/>
        </p:nvSpPr>
        <p:spPr>
          <a:xfrm>
            <a:off x="5046731" y="2767683"/>
            <a:ext cx="2097263" cy="589823"/>
          </a:xfrm>
          <a:prstGeom prst="rect">
            <a:avLst/>
          </a:prstGeom>
          <a:solidFill>
            <a:srgbClr val="00B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438E548-374C-8C61-6AB7-88703151DC66}"/>
              </a:ext>
            </a:extLst>
          </p:cNvPr>
          <p:cNvSpPr/>
          <p:nvPr/>
        </p:nvSpPr>
        <p:spPr>
          <a:xfrm>
            <a:off x="7333794" y="2767683"/>
            <a:ext cx="2097263" cy="589823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6A7313F9-9A44-0AC2-4090-30C7E6EDBA9D}"/>
              </a:ext>
            </a:extLst>
          </p:cNvPr>
          <p:cNvSpPr/>
          <p:nvPr/>
        </p:nvSpPr>
        <p:spPr>
          <a:xfrm>
            <a:off x="9632243" y="2767683"/>
            <a:ext cx="2097263" cy="589823"/>
          </a:xfrm>
          <a:prstGeom prst="rect">
            <a:avLst/>
          </a:prstGeom>
          <a:solidFill>
            <a:srgbClr val="00B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FBE69BC5-052E-8CEE-1BB3-25C7BF5E618E}"/>
              </a:ext>
            </a:extLst>
          </p:cNvPr>
          <p:cNvSpPr txBox="1"/>
          <p:nvPr/>
        </p:nvSpPr>
        <p:spPr>
          <a:xfrm>
            <a:off x="2801073" y="2838757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47%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DBF1FDB5-DD1E-A6D9-E98F-2E46837DCB4A}"/>
              </a:ext>
            </a:extLst>
          </p:cNvPr>
          <p:cNvSpPr txBox="1"/>
          <p:nvPr/>
        </p:nvSpPr>
        <p:spPr>
          <a:xfrm>
            <a:off x="5100238" y="2838757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53%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7DEB1C7F-BC38-74BC-92C9-3F5B7628B281}"/>
              </a:ext>
            </a:extLst>
          </p:cNvPr>
          <p:cNvSpPr txBox="1"/>
          <p:nvPr/>
        </p:nvSpPr>
        <p:spPr>
          <a:xfrm>
            <a:off x="7387301" y="2838757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Online Search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51%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2F4ACA4-5E24-4002-CC40-B28FF3D49F8D}"/>
              </a:ext>
            </a:extLst>
          </p:cNvPr>
          <p:cNvSpPr txBox="1"/>
          <p:nvPr/>
        </p:nvSpPr>
        <p:spPr>
          <a:xfrm>
            <a:off x="9685750" y="2838757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59%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6560D1-40E3-05D3-A49A-8A34022AAD4A}"/>
              </a:ext>
            </a:extLst>
          </p:cNvPr>
          <p:cNvSpPr/>
          <p:nvPr/>
        </p:nvSpPr>
        <p:spPr>
          <a:xfrm>
            <a:off x="462494" y="3391790"/>
            <a:ext cx="2097263" cy="589823"/>
          </a:xfrm>
          <a:prstGeom prst="rect">
            <a:avLst/>
          </a:prstGeom>
          <a:solidFill>
            <a:srgbClr val="ED3C8D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7298C6-0079-9B12-86D3-60517EC62AC7}"/>
              </a:ext>
            </a:extLst>
          </p:cNvPr>
          <p:cNvSpPr/>
          <p:nvPr/>
        </p:nvSpPr>
        <p:spPr>
          <a:xfrm>
            <a:off x="2747566" y="3391790"/>
            <a:ext cx="2097263" cy="58982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830F9AC-13B4-241A-76A3-DFA65A7ADFCE}"/>
              </a:ext>
            </a:extLst>
          </p:cNvPr>
          <p:cNvSpPr/>
          <p:nvPr/>
        </p:nvSpPr>
        <p:spPr>
          <a:xfrm>
            <a:off x="5046731" y="3391790"/>
            <a:ext cx="2097263" cy="58982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9256D90-28CD-BBE2-DC74-0778FD220A7B}"/>
              </a:ext>
            </a:extLst>
          </p:cNvPr>
          <p:cNvSpPr/>
          <p:nvPr/>
        </p:nvSpPr>
        <p:spPr>
          <a:xfrm>
            <a:off x="7333794" y="3391790"/>
            <a:ext cx="2097263" cy="589823"/>
          </a:xfrm>
          <a:prstGeom prst="rect">
            <a:avLst/>
          </a:prstGeom>
          <a:solidFill>
            <a:srgbClr val="00B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EEFB3A0-3D7E-84B2-F27D-570855349E25}"/>
              </a:ext>
            </a:extLst>
          </p:cNvPr>
          <p:cNvSpPr/>
          <p:nvPr/>
        </p:nvSpPr>
        <p:spPr>
          <a:xfrm>
            <a:off x="9632243" y="3391790"/>
            <a:ext cx="2097263" cy="58982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5F988174-3233-CDF4-C5FD-6712F5F31F29}"/>
              </a:ext>
            </a:extLst>
          </p:cNvPr>
          <p:cNvSpPr txBox="1"/>
          <p:nvPr/>
        </p:nvSpPr>
        <p:spPr>
          <a:xfrm>
            <a:off x="516001" y="3462864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55%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11509AE-1BEA-7551-0E07-084A42CCB374}"/>
              </a:ext>
            </a:extLst>
          </p:cNvPr>
          <p:cNvSpPr txBox="1"/>
          <p:nvPr/>
        </p:nvSpPr>
        <p:spPr>
          <a:xfrm>
            <a:off x="2801073" y="3462864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41%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AD6D4BB-9233-7771-B302-534296C1E5FC}"/>
              </a:ext>
            </a:extLst>
          </p:cNvPr>
          <p:cNvSpPr txBox="1"/>
          <p:nvPr/>
        </p:nvSpPr>
        <p:spPr>
          <a:xfrm>
            <a:off x="5100238" y="3462864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53%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7A91F97-6A5D-4F12-B275-46ADCADAC470}"/>
              </a:ext>
            </a:extLst>
          </p:cNvPr>
          <p:cNvSpPr txBox="1"/>
          <p:nvPr/>
        </p:nvSpPr>
        <p:spPr>
          <a:xfrm>
            <a:off x="7387301" y="3462864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46%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3887184-6609-DFAB-9E52-9D099E8883EC}"/>
              </a:ext>
            </a:extLst>
          </p:cNvPr>
          <p:cNvSpPr txBox="1"/>
          <p:nvPr/>
        </p:nvSpPr>
        <p:spPr>
          <a:xfrm>
            <a:off x="9685750" y="3462864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43%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CB230D-D20C-F61A-FB2C-50A342F2B3C5}"/>
              </a:ext>
            </a:extLst>
          </p:cNvPr>
          <p:cNvSpPr/>
          <p:nvPr/>
        </p:nvSpPr>
        <p:spPr>
          <a:xfrm>
            <a:off x="462494" y="4015897"/>
            <a:ext cx="2097263" cy="589823"/>
          </a:xfrm>
          <a:prstGeom prst="rect">
            <a:avLst/>
          </a:prstGeom>
          <a:solidFill>
            <a:srgbClr val="7030A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4E1F89D-2850-9A5E-1AA5-2EDE6CBAE4DF}"/>
              </a:ext>
            </a:extLst>
          </p:cNvPr>
          <p:cNvSpPr/>
          <p:nvPr/>
        </p:nvSpPr>
        <p:spPr>
          <a:xfrm>
            <a:off x="2747566" y="4015897"/>
            <a:ext cx="2097263" cy="58982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477C9CD-34FD-110F-4772-F2D812618DC6}"/>
              </a:ext>
            </a:extLst>
          </p:cNvPr>
          <p:cNvSpPr/>
          <p:nvPr/>
        </p:nvSpPr>
        <p:spPr>
          <a:xfrm>
            <a:off x="5046731" y="4015897"/>
            <a:ext cx="2097263" cy="58982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7E97AF5-9AA3-C4BF-D41A-168B453A5119}"/>
              </a:ext>
            </a:extLst>
          </p:cNvPr>
          <p:cNvSpPr/>
          <p:nvPr/>
        </p:nvSpPr>
        <p:spPr>
          <a:xfrm>
            <a:off x="7333794" y="4015897"/>
            <a:ext cx="2097263" cy="58982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4FC2623-022A-0897-25B2-1BB49BA47E4A}"/>
              </a:ext>
            </a:extLst>
          </p:cNvPr>
          <p:cNvSpPr/>
          <p:nvPr/>
        </p:nvSpPr>
        <p:spPr>
          <a:xfrm>
            <a:off x="9632243" y="4015897"/>
            <a:ext cx="2097263" cy="589823"/>
          </a:xfrm>
          <a:prstGeom prst="rect">
            <a:avLst/>
          </a:prstGeom>
          <a:solidFill>
            <a:srgbClr val="FF6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8EBF945-9C6A-B34E-21C4-463B823049E5}"/>
              </a:ext>
            </a:extLst>
          </p:cNvPr>
          <p:cNvSpPr txBox="1"/>
          <p:nvPr/>
        </p:nvSpPr>
        <p:spPr>
          <a:xfrm>
            <a:off x="516001" y="4086971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Video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34%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559914A2-6ECC-C1A6-4C4B-FC80B0A8DB02}"/>
              </a:ext>
            </a:extLst>
          </p:cNvPr>
          <p:cNvSpPr txBox="1"/>
          <p:nvPr/>
        </p:nvSpPr>
        <p:spPr>
          <a:xfrm>
            <a:off x="2801073" y="4086971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Video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37%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E0C27269-F4A1-0810-C873-DA4A719261C7}"/>
              </a:ext>
            </a:extLst>
          </p:cNvPr>
          <p:cNvSpPr txBox="1"/>
          <p:nvPr/>
        </p:nvSpPr>
        <p:spPr>
          <a:xfrm>
            <a:off x="5100238" y="4086971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Video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***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38%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3F26080-BB78-41CF-1819-38550129C9C4}"/>
              </a:ext>
            </a:extLst>
          </p:cNvPr>
          <p:cNvSpPr txBox="1"/>
          <p:nvPr/>
        </p:nvSpPr>
        <p:spPr>
          <a:xfrm>
            <a:off x="7387301" y="4086971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40%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576BEDE2-BBF7-3F54-E3B3-35BC786ADA95}"/>
              </a:ext>
            </a:extLst>
          </p:cNvPr>
          <p:cNvSpPr txBox="1"/>
          <p:nvPr/>
        </p:nvSpPr>
        <p:spPr>
          <a:xfrm>
            <a:off x="9685750" y="4086971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Display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30%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D06826-EA6C-FC6B-1030-C8FE5201362D}"/>
              </a:ext>
            </a:extLst>
          </p:cNvPr>
          <p:cNvSpPr/>
          <p:nvPr/>
        </p:nvSpPr>
        <p:spPr>
          <a:xfrm>
            <a:off x="462494" y="4674288"/>
            <a:ext cx="2097263" cy="589823"/>
          </a:xfrm>
          <a:prstGeom prst="rect">
            <a:avLst/>
          </a:prstGeom>
          <a:solidFill>
            <a:srgbClr val="FF6E3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0FC4A46-C1B0-2209-63A7-BD260CC1A3E6}"/>
              </a:ext>
            </a:extLst>
          </p:cNvPr>
          <p:cNvSpPr/>
          <p:nvPr/>
        </p:nvSpPr>
        <p:spPr>
          <a:xfrm>
            <a:off x="2747566" y="4674288"/>
            <a:ext cx="2097263" cy="589823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F9F5DF8-D8FC-707A-436D-5AE96874757E}"/>
              </a:ext>
            </a:extLst>
          </p:cNvPr>
          <p:cNvSpPr/>
          <p:nvPr/>
        </p:nvSpPr>
        <p:spPr>
          <a:xfrm>
            <a:off x="5046731" y="4674288"/>
            <a:ext cx="2097263" cy="589823"/>
          </a:xfrm>
          <a:prstGeom prst="rect">
            <a:avLst/>
          </a:prstGeom>
          <a:solidFill>
            <a:srgbClr val="FF6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0A8C581-97ED-55B1-A2B7-A820E4280CF2}"/>
              </a:ext>
            </a:extLst>
          </p:cNvPr>
          <p:cNvSpPr/>
          <p:nvPr/>
        </p:nvSpPr>
        <p:spPr>
          <a:xfrm>
            <a:off x="7333794" y="4674288"/>
            <a:ext cx="2097263" cy="589823"/>
          </a:xfrm>
          <a:prstGeom prst="rect">
            <a:avLst/>
          </a:prstGeom>
          <a:solidFill>
            <a:srgbClr val="FF6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79E6B7AE-2402-08A4-F357-188C14CAB95B}"/>
              </a:ext>
            </a:extLst>
          </p:cNvPr>
          <p:cNvSpPr/>
          <p:nvPr/>
        </p:nvSpPr>
        <p:spPr>
          <a:xfrm>
            <a:off x="9632243" y="4674288"/>
            <a:ext cx="2097263" cy="589823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75D63B7-E4B0-B849-7B33-C0F37E60A33F}"/>
              </a:ext>
            </a:extLst>
          </p:cNvPr>
          <p:cNvSpPr txBox="1"/>
          <p:nvPr/>
        </p:nvSpPr>
        <p:spPr>
          <a:xfrm>
            <a:off x="516001" y="4745362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Display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24%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9253DD67-AECA-9439-A087-7F84B19F97D6}"/>
              </a:ext>
            </a:extLst>
          </p:cNvPr>
          <p:cNvSpPr txBox="1"/>
          <p:nvPr/>
        </p:nvSpPr>
        <p:spPr>
          <a:xfrm>
            <a:off x="2801073" y="4745362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Online Search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24%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89CD21A-0138-6FBB-0856-3AAA0A83BE65}"/>
              </a:ext>
            </a:extLst>
          </p:cNvPr>
          <p:cNvSpPr txBox="1"/>
          <p:nvPr/>
        </p:nvSpPr>
        <p:spPr>
          <a:xfrm>
            <a:off x="5100238" y="4745362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Display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24%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85E726E5-64DF-604C-56D8-A4C1592E818C}"/>
              </a:ext>
            </a:extLst>
          </p:cNvPr>
          <p:cNvSpPr txBox="1"/>
          <p:nvPr/>
        </p:nvSpPr>
        <p:spPr>
          <a:xfrm>
            <a:off x="7387301" y="4745362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Display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26%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29430EA-9549-9506-311A-71A526D7A77F}"/>
              </a:ext>
            </a:extLst>
          </p:cNvPr>
          <p:cNvSpPr txBox="1"/>
          <p:nvPr/>
        </p:nvSpPr>
        <p:spPr>
          <a:xfrm>
            <a:off x="9685750" y="4745362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Online Search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27%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F4B108-D702-AA0D-DF33-A9C8DAF1AB5A}"/>
              </a:ext>
            </a:extLst>
          </p:cNvPr>
          <p:cNvSpPr/>
          <p:nvPr/>
        </p:nvSpPr>
        <p:spPr>
          <a:xfrm>
            <a:off x="462494" y="5298393"/>
            <a:ext cx="2097263" cy="648805"/>
          </a:xfrm>
          <a:prstGeom prst="rect">
            <a:avLst/>
          </a:prstGeom>
          <a:solidFill>
            <a:srgbClr val="4EBEA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38C13EB-AC28-07F9-7054-D38297D85E8A}"/>
              </a:ext>
            </a:extLst>
          </p:cNvPr>
          <p:cNvSpPr/>
          <p:nvPr/>
        </p:nvSpPr>
        <p:spPr>
          <a:xfrm>
            <a:off x="2747566" y="5298393"/>
            <a:ext cx="2097263" cy="648805"/>
          </a:xfrm>
          <a:prstGeom prst="rect">
            <a:avLst/>
          </a:prstGeom>
          <a:solidFill>
            <a:srgbClr val="FF6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9523686-9CAE-C1F4-8D31-39E398C34608}"/>
              </a:ext>
            </a:extLst>
          </p:cNvPr>
          <p:cNvSpPr/>
          <p:nvPr/>
        </p:nvSpPr>
        <p:spPr>
          <a:xfrm>
            <a:off x="5046731" y="5298393"/>
            <a:ext cx="2097263" cy="648805"/>
          </a:xfrm>
          <a:prstGeom prst="rect">
            <a:avLst/>
          </a:prstGeom>
          <a:solidFill>
            <a:srgbClr val="55A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FDB33E3-247B-E033-A012-1469A778BDAD}"/>
              </a:ext>
            </a:extLst>
          </p:cNvPr>
          <p:cNvSpPr/>
          <p:nvPr/>
        </p:nvSpPr>
        <p:spPr>
          <a:xfrm>
            <a:off x="7333794" y="5298393"/>
            <a:ext cx="2097263" cy="648805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41ABBF58-B189-7EBB-5DBB-842589049650}"/>
              </a:ext>
            </a:extLst>
          </p:cNvPr>
          <p:cNvSpPr/>
          <p:nvPr/>
        </p:nvSpPr>
        <p:spPr>
          <a:xfrm>
            <a:off x="9632243" y="5298393"/>
            <a:ext cx="2097263" cy="648805"/>
          </a:xfrm>
          <a:prstGeom prst="rect">
            <a:avLst/>
          </a:prstGeom>
          <a:solidFill>
            <a:srgbClr val="2C8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B80000F1-F971-9470-ACAA-D5A53DDC0A36}"/>
              </a:ext>
            </a:extLst>
          </p:cNvPr>
          <p:cNvSpPr txBox="1"/>
          <p:nvPr/>
        </p:nvSpPr>
        <p:spPr>
          <a:xfrm>
            <a:off x="462494" y="5398958"/>
            <a:ext cx="2097263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Online Search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15%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FF04D7E3-5CB7-1C26-3020-5A391B66EF08}"/>
              </a:ext>
            </a:extLst>
          </p:cNvPr>
          <p:cNvSpPr txBox="1"/>
          <p:nvPr/>
        </p:nvSpPr>
        <p:spPr>
          <a:xfrm>
            <a:off x="2747566" y="5398958"/>
            <a:ext cx="2097263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Display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19%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7FCAAB86-C815-674E-8433-AFBED3271B32}"/>
              </a:ext>
            </a:extLst>
          </p:cNvPr>
          <p:cNvSpPr txBox="1"/>
          <p:nvPr/>
        </p:nvSpPr>
        <p:spPr>
          <a:xfrm>
            <a:off x="5046731" y="5398958"/>
            <a:ext cx="2097263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Direct Mail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16%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0296B269-867E-8E73-0787-2FC041908949}"/>
              </a:ext>
            </a:extLst>
          </p:cNvPr>
          <p:cNvSpPr txBox="1"/>
          <p:nvPr/>
        </p:nvSpPr>
        <p:spPr>
          <a:xfrm>
            <a:off x="7333794" y="5398958"/>
            <a:ext cx="2097263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Video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***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17%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CAB56AB-355A-4252-DFCE-C54A8D807111}"/>
              </a:ext>
            </a:extLst>
          </p:cNvPr>
          <p:cNvSpPr txBox="1"/>
          <p:nvPr/>
        </p:nvSpPr>
        <p:spPr>
          <a:xfrm>
            <a:off x="9632243" y="5398958"/>
            <a:ext cx="2097263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Print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18%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F3E9F3-1DC7-F3C6-FF87-E76E512AC84B}"/>
              </a:ext>
            </a:extLst>
          </p:cNvPr>
          <p:cNvSpPr/>
          <p:nvPr/>
        </p:nvSpPr>
        <p:spPr>
          <a:xfrm>
            <a:off x="462494" y="2164235"/>
            <a:ext cx="2097263" cy="541798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Brand Awareness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AD16079-F29F-9DBE-AE17-BFAEC86A337F}"/>
              </a:ext>
            </a:extLst>
          </p:cNvPr>
          <p:cNvSpPr/>
          <p:nvPr/>
        </p:nvSpPr>
        <p:spPr>
          <a:xfrm>
            <a:off x="2747566" y="2164235"/>
            <a:ext cx="2097263" cy="541798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Attention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CDF5D66-FFD8-BD19-14E0-A600B79F13D1}"/>
              </a:ext>
            </a:extLst>
          </p:cNvPr>
          <p:cNvSpPr/>
          <p:nvPr/>
        </p:nvSpPr>
        <p:spPr>
          <a:xfrm>
            <a:off x="5046731" y="2164235"/>
            <a:ext cx="2097263" cy="541798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Brand Health Metrics*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DE38D0-3C45-EABE-C30B-2245ADB2979F}"/>
              </a:ext>
            </a:extLst>
          </p:cNvPr>
          <p:cNvSpPr/>
          <p:nvPr/>
        </p:nvSpPr>
        <p:spPr>
          <a:xfrm>
            <a:off x="7333794" y="2164235"/>
            <a:ext cx="2097263" cy="541798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Revenue / 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Sales Growth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93935E3-64B3-6D6B-ED4C-F906F168DB2F}"/>
              </a:ext>
            </a:extLst>
          </p:cNvPr>
          <p:cNvSpPr/>
          <p:nvPr/>
        </p:nvSpPr>
        <p:spPr>
          <a:xfrm>
            <a:off x="9632243" y="2164235"/>
            <a:ext cx="2097263" cy="541798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Market Share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DD487802-A5E3-83F7-0FA4-BF68FB81108F}"/>
              </a:ext>
            </a:extLst>
          </p:cNvPr>
          <p:cNvSpPr/>
          <p:nvPr/>
        </p:nvSpPr>
        <p:spPr>
          <a:xfrm>
            <a:off x="2464233" y="2346687"/>
            <a:ext cx="416060" cy="159497"/>
          </a:xfrm>
          <a:prstGeom prst="rightArrow">
            <a:avLst/>
          </a:prstGeom>
          <a:solidFill>
            <a:srgbClr val="00206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4F549F8E-784B-744E-BF88-D5CA2B88DB2C}"/>
              </a:ext>
            </a:extLst>
          </p:cNvPr>
          <p:cNvSpPr/>
          <p:nvPr/>
        </p:nvSpPr>
        <p:spPr>
          <a:xfrm>
            <a:off x="4731367" y="2346687"/>
            <a:ext cx="416060" cy="159497"/>
          </a:xfrm>
          <a:prstGeom prst="rightArrow">
            <a:avLst/>
          </a:prstGeom>
          <a:solidFill>
            <a:srgbClr val="00206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5B8B1DB3-99F3-7BA3-BAF6-37ACA6B226CF}"/>
              </a:ext>
            </a:extLst>
          </p:cNvPr>
          <p:cNvSpPr/>
          <p:nvPr/>
        </p:nvSpPr>
        <p:spPr>
          <a:xfrm>
            <a:off x="7077017" y="2346687"/>
            <a:ext cx="416060" cy="159497"/>
          </a:xfrm>
          <a:prstGeom prst="rightArrow">
            <a:avLst/>
          </a:prstGeom>
          <a:solidFill>
            <a:srgbClr val="00206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3CACF54D-BFFD-7100-72D3-32A6B94FDE21}"/>
              </a:ext>
            </a:extLst>
          </p:cNvPr>
          <p:cNvSpPr/>
          <p:nvPr/>
        </p:nvSpPr>
        <p:spPr>
          <a:xfrm>
            <a:off x="9377549" y="2346687"/>
            <a:ext cx="416060" cy="159497"/>
          </a:xfrm>
          <a:prstGeom prst="rightArrow">
            <a:avLst/>
          </a:prstGeom>
          <a:solidFill>
            <a:srgbClr val="00206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4E77D3C-CFB2-E6B0-285F-FD4B38F321A7}"/>
              </a:ext>
            </a:extLst>
          </p:cNvPr>
          <p:cNvSpPr txBox="1"/>
          <p:nvPr/>
        </p:nvSpPr>
        <p:spPr>
          <a:xfrm>
            <a:off x="337011" y="1649457"/>
            <a:ext cx="11517979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Top media channels that are effective at achieving the following KPIs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based on % of respondents that ranked the respective KPI within the top three KPIs of each media channel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903AB7C-C13B-E647-F1C0-E98450A47AF2}"/>
              </a:ext>
            </a:extLst>
          </p:cNvPr>
          <p:cNvSpPr txBox="1"/>
          <p:nvPr/>
        </p:nvSpPr>
        <p:spPr>
          <a:xfrm>
            <a:off x="227178" y="401572"/>
            <a:ext cx="1000648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Medium-sized businesses: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 is seen as a very effective channel for both upper and lower funnel metrics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3BE09DC-5946-D566-3AF1-7E7B6C141ECF}"/>
              </a:ext>
            </a:extLst>
          </p:cNvPr>
          <p:cNvSpPr/>
          <p:nvPr/>
        </p:nvSpPr>
        <p:spPr>
          <a:xfrm>
            <a:off x="289056" y="1248195"/>
            <a:ext cx="9641886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VAB has conducted several analyses highlighting multiscreen TV’s ability to drive online search including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  <a:hlinkClick r:id="rId4"/>
              </a:rPr>
              <a:t>Breaking Through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,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  <a:hlinkClick r:id="rId5"/>
              </a:rPr>
              <a:t>Dedicated to Your Good Health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 and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  <a:hlinkClick r:id="rId6"/>
              </a:rPr>
              <a:t>Welcome to TV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942774F-A338-2AB5-1BA1-D49749C5BEDF}"/>
              </a:ext>
            </a:extLst>
          </p:cNvPr>
          <p:cNvSpPr/>
          <p:nvPr/>
        </p:nvSpPr>
        <p:spPr>
          <a:xfrm>
            <a:off x="0" y="0"/>
            <a:ext cx="4631636" cy="277322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Media Channel Effectiveness by KPI: Medium-Sized Businesses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AF36771-9AFF-66E7-8B88-19C820954BFB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BEE5DBB-070E-7240-BADD-C14B8DBD65D9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premium video insights</a:t>
            </a:r>
          </a:p>
        </p:txBody>
      </p:sp>
      <p:pic>
        <p:nvPicPr>
          <p:cNvPr id="21" name="Picture 2">
            <a:hlinkClick r:id="rId7"/>
            <a:extLst>
              <a:ext uri="{FF2B5EF4-FFF2-40B4-BE49-F238E27FC236}">
                <a16:creationId xmlns:a16="http://schemas.microsoft.com/office/drawing/2014/main" id="{665472A6-D823-8063-17CE-B1084BD3C5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hlinkClick r:id="rId9"/>
            <a:extLst>
              <a:ext uri="{FF2B5EF4-FFF2-40B4-BE49-F238E27FC236}">
                <a16:creationId xmlns:a16="http://schemas.microsoft.com/office/drawing/2014/main" id="{7F179A16-B781-428C-95B3-0AA2BD57476D}"/>
              </a:ext>
            </a:extLst>
          </p:cNvPr>
          <p:cNvSpPr txBox="1">
            <a:spLocks/>
          </p:cNvSpPr>
          <p:nvPr/>
        </p:nvSpPr>
        <p:spPr>
          <a:xfrm>
            <a:off x="-3" y="6007738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Keeping Up With The KPIs: 10 Key Questions Answered by Marketers to Understand Priorities Across Businesses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5B72396-CB5C-D343-3917-F861CD9457B8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181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F5CA57D-2108-45D5-8DDC-963C997ECB4E}"/>
</file>

<file path=customXml/itemProps2.xml><?xml version="1.0" encoding="utf-8"?>
<ds:datastoreItem xmlns:ds="http://schemas.openxmlformats.org/officeDocument/2006/customXml" ds:itemID="{9C151A23-7A5D-499D-B62E-B8A77F457726}"/>
</file>

<file path=customXml/itemProps3.xml><?xml version="1.0" encoding="utf-8"?>
<ds:datastoreItem xmlns:ds="http://schemas.openxmlformats.org/officeDocument/2006/customXml" ds:itemID="{029A0D48-CC88-484C-A271-BE19AF20BE8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2025-09-09T20:52:38Z</dcterms:created>
  <dcterms:modified xsi:type="dcterms:W3CDTF">2025-09-09T20:52:47Z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