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7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1BBB92-B532-445F-A06E-7E39A268A278}" v="1" dt="2025-09-09T20:53:00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custSel addSld delSld modSld">
      <pc:chgData name="Dylan Breger" userId="9b3da09f-10fe-42ec-9aa5-9fa2a3e9cc20" providerId="ADAL" clId="{D81AFA50-692E-4678-A384-3793507736DC}" dt="2025-09-10T18:32:44.155" v="3" actId="478"/>
      <pc:docMkLst>
        <pc:docMk/>
      </pc:docMkLst>
      <pc:sldChg chg="new del">
        <pc:chgData name="Dylan Breger" userId="9b3da09f-10fe-42ec-9aa5-9fa2a3e9cc20" providerId="ADAL" clId="{D81AFA50-692E-4678-A384-3793507736DC}" dt="2025-09-09T20:53:02.368" v="2" actId="47"/>
        <pc:sldMkLst>
          <pc:docMk/>
          <pc:sldMk cId="516303252" sldId="256"/>
        </pc:sldMkLst>
      </pc:sldChg>
      <pc:sldChg chg="delSp add mod">
        <pc:chgData name="Dylan Breger" userId="9b3da09f-10fe-42ec-9aa5-9fa2a3e9cc20" providerId="ADAL" clId="{D81AFA50-692E-4678-A384-3793507736DC}" dt="2025-09-10T18:32:44.155" v="3" actId="478"/>
        <pc:sldMkLst>
          <pc:docMk/>
          <pc:sldMk cId="612736918" sldId="2147376772"/>
        </pc:sldMkLst>
        <pc:spChg chg="del">
          <ac:chgData name="Dylan Breger" userId="9b3da09f-10fe-42ec-9aa5-9fa2a3e9cc20" providerId="ADAL" clId="{D81AFA50-692E-4678-A384-3793507736DC}" dt="2025-09-10T18:32:44.155" v="3" actId="478"/>
          <ac:spMkLst>
            <pc:docMk/>
            <pc:sldMk cId="612736918" sldId="2147376772"/>
            <ac:spMk id="3" creationId="{8611C76E-A3B2-E5F7-8722-1B5ACD62A0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EA3F-F8FA-AF09-8DF2-EFF2345AD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77A968-B0E8-225D-EB52-6C4E32073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09ED5-38E7-B7C5-0116-5CFF42BF2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98F5C-39B6-0EFD-10C9-E91A5F705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A4A9F-3A4D-4871-BA5C-377D0D23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1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1E7A4-BA57-4526-B5FA-0E813F4C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E6773-53D0-0652-8D0D-FD6C3DD2C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C3C64-1EED-52DD-8B36-F55E86D0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B3F90-C7FA-8615-C941-5F6DE8D5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23ADF-D2C0-CC7A-BF93-C9D733D76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5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8DF306-6695-6560-573B-411E03DBB7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7AF9D-CA27-B709-8060-42A6971F4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97870-DAC2-B11E-43A8-6D4A34EE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C2D95-E7BB-7CB9-EC35-7C0F10970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00DDE-B84E-5554-32DF-F4657B56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9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F30EA-4B26-175F-D243-0E545881D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FCDF9-9106-52CA-EE76-7D2C2D2A4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595EA-BFA7-8703-91D4-04B850B6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38288-5484-6074-2FAB-D870A82EC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74E49-89C9-17AF-C6EE-DA9C97F3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9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14490-423C-E5E2-D480-2C34455FE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206F0-1C4C-948F-9D37-233F0900D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E3C0D-7342-6B84-F9B9-1F29BEA0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C1E17-EE43-FF5F-00D8-2CF6ABD2D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6A49C-4A15-9B87-1778-351153E8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9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C9C0E-6A39-A1D0-684B-5758FA7A1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C025B-28CA-8FFF-CB96-057A8A7FE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CDF-F9FD-8825-71CF-210A98853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C14C8-7388-A75C-F0CB-487FC4D3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205C2-8FB8-3A24-8E47-08FEC3EA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0959B-320E-99DC-58B3-A0FB2E64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2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E271-EA06-A2AE-1A4B-2E4F6CC6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1C222-1997-BA00-0DBE-DCEC2BE5E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7DC3F-945C-6D33-F69B-0802816BC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D222E-9B44-7ACD-DFA7-AD0EDF742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40422B-5F3B-6159-7337-821565C2E7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BC6480-439E-ACB9-1D53-9E0002CF2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87DB54-C2A6-1E37-2F32-26CF40D9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58F0E7-9362-CCD6-7C08-95304C83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6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272FD-E629-C199-B415-1413D1F5E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E18C7-6FEC-4FAA-FA26-88CF0786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A61F2C-98B7-7F8F-4A80-F59647B53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94899-E451-4646-00C4-E785CE32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3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7F68A-DF90-4D43-8129-9952094E9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4B3168-E55A-576F-1827-FC440FDCF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3BA13-05F4-0E91-5A1F-771DC7655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9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C7D7-003E-1485-A8FA-EE202DE9C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FC46C-5FD2-0181-F66C-773D831C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B1544-4F17-25E1-B2DF-6BE7A4295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FB5680-571C-2BB7-B67B-491A4E85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80FFD-DB72-BC9E-4741-C0390E30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20A50-7794-A404-D82D-E304BEDD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7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285EA-0E0D-E46A-8D26-64206DFA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6DA1E0-0037-BA2A-A89D-E8E1BE559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F2312-1AE6-A0D3-30D4-0AC354E76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10BB4-9D81-A784-885E-8D3D65B57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6AF09-9545-9DD3-D1FB-36175C6FD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F16A7-9870-E5C6-7BCD-EF1F8DBD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89FB5-9B16-F749-54D4-99FC3ADC0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ACF90-45A6-92DB-5088-BEB35F474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C1738-B2FA-B113-6514-8A29E6F517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A95841-6DEC-4133-BAFB-FD25BD1EF16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E3D12-294E-5184-FC03-CBEE1A855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F5115-583B-434F-C59B-95740EDFE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C822A8-6DBC-4544-82F5-F483A9C0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9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pharma-advertising?utm_source=keeping-up-with-kpis&amp;utm_medium=vab-insights&amp;utm_campaign=" TargetMode="External"/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hyperlink" Target="https://thevab.com/insight/breaking-through?utm_source=keeping-up-with-kpis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thevab.com/insight/marketing-kpi-study-2025?utm_source=grab-and-go&amp;utm_medium=vab-insights&amp;utm_campaign=" TargetMode="External"/><Relationship Id="rId10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thevab.com/insight/every-first-time-tv-advertisers-2024?utm_source=keeping-up-with-kpis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F9DB6-CE18-24B1-2A5C-B3CF222D9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DD904AA8-6B92-1973-731F-42C7CB6EACDB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930CB4F-57A3-166C-655A-3F9196E8B253}"/>
              </a:ext>
            </a:extLst>
          </p:cNvPr>
          <p:cNvSpPr txBox="1"/>
          <p:nvPr/>
        </p:nvSpPr>
        <p:spPr>
          <a:xfrm>
            <a:off x="483207" y="6284690"/>
            <a:ext cx="11636784" cy="251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Q19. Which of the following media channels is effective in achieving the listed KPIs? Based on respondents selecting up to 3 choices. ‘Large-Sized’ Businesses: $25MM or more in annual ad spend. *Perception, memorability, favorability, consideration, etc. **Broadcast / Cable TV, Advanced TV (Addressable TV, Data Driven Linear TV), CTV / Streaming. ***Online video, non-CTV. Dotted line across chart denotes the top 3.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41AC53F-8D60-8065-96AB-1CFC7DE95F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74AD41F-0819-5736-EE1F-099BFAAC1B6C}"/>
              </a:ext>
            </a:extLst>
          </p:cNvPr>
          <p:cNvCxnSpPr>
            <a:cxnSpLocks/>
          </p:cNvCxnSpPr>
          <p:nvPr/>
        </p:nvCxnSpPr>
        <p:spPr>
          <a:xfrm>
            <a:off x="122978" y="4644254"/>
            <a:ext cx="11946044" cy="0"/>
          </a:xfrm>
          <a:prstGeom prst="line">
            <a:avLst/>
          </a:prstGeom>
          <a:ln w="19050">
            <a:solidFill>
              <a:srgbClr val="1F1A6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D91E562-12C7-704C-9E6B-6243798D4089}"/>
              </a:ext>
            </a:extLst>
          </p:cNvPr>
          <p:cNvSpPr/>
          <p:nvPr/>
        </p:nvSpPr>
        <p:spPr>
          <a:xfrm>
            <a:off x="462494" y="2764598"/>
            <a:ext cx="2097263" cy="589823"/>
          </a:xfrm>
          <a:prstGeom prst="rect">
            <a:avLst/>
          </a:prstGeom>
          <a:solidFill>
            <a:srgbClr val="00BFF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59BC76-A98C-B946-5CFA-5CC49A7F4327}"/>
              </a:ext>
            </a:extLst>
          </p:cNvPr>
          <p:cNvSpPr txBox="1"/>
          <p:nvPr/>
        </p:nvSpPr>
        <p:spPr>
          <a:xfrm>
            <a:off x="516001" y="283567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64%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11D7601-FC9D-EC53-05DD-4CCDD68A272B}"/>
              </a:ext>
            </a:extLst>
          </p:cNvPr>
          <p:cNvSpPr/>
          <p:nvPr/>
        </p:nvSpPr>
        <p:spPr>
          <a:xfrm>
            <a:off x="2747566" y="2764598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6086879-710A-59BC-70E1-92BBF01CA96F}"/>
              </a:ext>
            </a:extLst>
          </p:cNvPr>
          <p:cNvSpPr/>
          <p:nvPr/>
        </p:nvSpPr>
        <p:spPr>
          <a:xfrm>
            <a:off x="5046731" y="2764598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A0F21C6-7A00-2B1E-AE42-EA5AF0FD037E}"/>
              </a:ext>
            </a:extLst>
          </p:cNvPr>
          <p:cNvSpPr/>
          <p:nvPr/>
        </p:nvSpPr>
        <p:spPr>
          <a:xfrm>
            <a:off x="7333794" y="2764598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90CC2ED-139D-97FD-E7A5-948B2C3CE369}"/>
              </a:ext>
            </a:extLst>
          </p:cNvPr>
          <p:cNvSpPr/>
          <p:nvPr/>
        </p:nvSpPr>
        <p:spPr>
          <a:xfrm>
            <a:off x="9632243" y="2764598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EE9B8AA-9D66-1D34-CBAE-17F4ACD94D35}"/>
              </a:ext>
            </a:extLst>
          </p:cNvPr>
          <p:cNvSpPr txBox="1"/>
          <p:nvPr/>
        </p:nvSpPr>
        <p:spPr>
          <a:xfrm>
            <a:off x="2801073" y="283567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59%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CFEDDB0-0F6E-FEA2-DBA2-2C94197D7934}"/>
              </a:ext>
            </a:extLst>
          </p:cNvPr>
          <p:cNvSpPr txBox="1"/>
          <p:nvPr/>
        </p:nvSpPr>
        <p:spPr>
          <a:xfrm>
            <a:off x="5100238" y="283567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58%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B94597D-1AAA-CF28-51E0-C4A66EE5E028}"/>
              </a:ext>
            </a:extLst>
          </p:cNvPr>
          <p:cNvSpPr txBox="1"/>
          <p:nvPr/>
        </p:nvSpPr>
        <p:spPr>
          <a:xfrm>
            <a:off x="7387301" y="283567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49%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1E4A8D1-B09D-77CF-5315-4333D2C86C92}"/>
              </a:ext>
            </a:extLst>
          </p:cNvPr>
          <p:cNvSpPr txBox="1"/>
          <p:nvPr/>
        </p:nvSpPr>
        <p:spPr>
          <a:xfrm>
            <a:off x="9685750" y="283567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50%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9235EC-F9C8-0A9B-F9EA-0A66447078D5}"/>
              </a:ext>
            </a:extLst>
          </p:cNvPr>
          <p:cNvSpPr/>
          <p:nvPr/>
        </p:nvSpPr>
        <p:spPr>
          <a:xfrm>
            <a:off x="462494" y="3391150"/>
            <a:ext cx="2097263" cy="589823"/>
          </a:xfrm>
          <a:prstGeom prst="rect">
            <a:avLst/>
          </a:prstGeom>
          <a:solidFill>
            <a:srgbClr val="ED3C8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2D5AFF-3973-F159-0846-B961EAFABD4F}"/>
              </a:ext>
            </a:extLst>
          </p:cNvPr>
          <p:cNvSpPr/>
          <p:nvPr/>
        </p:nvSpPr>
        <p:spPr>
          <a:xfrm>
            <a:off x="2747566" y="3391150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B25892D-0318-A358-C9F0-AD7050B9A62B}"/>
              </a:ext>
            </a:extLst>
          </p:cNvPr>
          <p:cNvSpPr/>
          <p:nvPr/>
        </p:nvSpPr>
        <p:spPr>
          <a:xfrm>
            <a:off x="5046731" y="3391150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642C57-986E-D9F4-49E9-8558EE32512A}"/>
              </a:ext>
            </a:extLst>
          </p:cNvPr>
          <p:cNvSpPr/>
          <p:nvPr/>
        </p:nvSpPr>
        <p:spPr>
          <a:xfrm>
            <a:off x="7333794" y="3391150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73D4911-B1EC-B14F-93C1-833DF87D4F6E}"/>
              </a:ext>
            </a:extLst>
          </p:cNvPr>
          <p:cNvSpPr/>
          <p:nvPr/>
        </p:nvSpPr>
        <p:spPr>
          <a:xfrm>
            <a:off x="9632243" y="3391150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604E889-9660-BC40-F1B6-1888F1F8D8F3}"/>
              </a:ext>
            </a:extLst>
          </p:cNvPr>
          <p:cNvSpPr txBox="1"/>
          <p:nvPr/>
        </p:nvSpPr>
        <p:spPr>
          <a:xfrm>
            <a:off x="516001" y="346222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34%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19D023B-F759-BAC5-8F3C-6FC48B7B6281}"/>
              </a:ext>
            </a:extLst>
          </p:cNvPr>
          <p:cNvSpPr txBox="1"/>
          <p:nvPr/>
        </p:nvSpPr>
        <p:spPr>
          <a:xfrm>
            <a:off x="2801073" y="346222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33%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F2C08B5-336A-BE8F-A4D6-9E2B4389654F}"/>
              </a:ext>
            </a:extLst>
          </p:cNvPr>
          <p:cNvSpPr txBox="1"/>
          <p:nvPr/>
        </p:nvSpPr>
        <p:spPr>
          <a:xfrm>
            <a:off x="5100238" y="346222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42%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C838EF8-B0E5-3267-2422-79B2B87FB3F6}"/>
              </a:ext>
            </a:extLst>
          </p:cNvPr>
          <p:cNvSpPr txBox="1"/>
          <p:nvPr/>
        </p:nvSpPr>
        <p:spPr>
          <a:xfrm>
            <a:off x="7387301" y="346222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46%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3DD80D2-9F6D-A905-5D14-F0C3022DE7AD}"/>
              </a:ext>
            </a:extLst>
          </p:cNvPr>
          <p:cNvSpPr txBox="1"/>
          <p:nvPr/>
        </p:nvSpPr>
        <p:spPr>
          <a:xfrm>
            <a:off x="9685750" y="346222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47%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0CB875-B185-BD5C-D355-70AECF38AA09}"/>
              </a:ext>
            </a:extLst>
          </p:cNvPr>
          <p:cNvSpPr/>
          <p:nvPr/>
        </p:nvSpPr>
        <p:spPr>
          <a:xfrm>
            <a:off x="462494" y="4017702"/>
            <a:ext cx="2097263" cy="589823"/>
          </a:xfrm>
          <a:prstGeom prst="rect">
            <a:avLst/>
          </a:prstGeom>
          <a:solidFill>
            <a:srgbClr val="4EBEA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4930FCB-711F-E5D0-E62D-23FDF250B484}"/>
              </a:ext>
            </a:extLst>
          </p:cNvPr>
          <p:cNvSpPr/>
          <p:nvPr/>
        </p:nvSpPr>
        <p:spPr>
          <a:xfrm>
            <a:off x="2747566" y="4017702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FCAB776-711D-EAD4-149C-B9BE0B6D20EB}"/>
              </a:ext>
            </a:extLst>
          </p:cNvPr>
          <p:cNvSpPr/>
          <p:nvPr/>
        </p:nvSpPr>
        <p:spPr>
          <a:xfrm>
            <a:off x="5046731" y="4017702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D96DF4F-962F-CFF3-C181-CA1F4EFDCA05}"/>
              </a:ext>
            </a:extLst>
          </p:cNvPr>
          <p:cNvSpPr/>
          <p:nvPr/>
        </p:nvSpPr>
        <p:spPr>
          <a:xfrm>
            <a:off x="7333794" y="4017702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F72E313-21EB-C16B-2F01-6A8DFD6B092C}"/>
              </a:ext>
            </a:extLst>
          </p:cNvPr>
          <p:cNvSpPr/>
          <p:nvPr/>
        </p:nvSpPr>
        <p:spPr>
          <a:xfrm>
            <a:off x="9632243" y="4017702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57243AA-CB9D-C147-7B9F-E6212422E724}"/>
              </a:ext>
            </a:extLst>
          </p:cNvPr>
          <p:cNvSpPr txBox="1"/>
          <p:nvPr/>
        </p:nvSpPr>
        <p:spPr>
          <a:xfrm>
            <a:off x="516001" y="4088776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28%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216FE1D-495C-E58F-4CD8-38AD24199A40}"/>
              </a:ext>
            </a:extLst>
          </p:cNvPr>
          <p:cNvSpPr txBox="1"/>
          <p:nvPr/>
        </p:nvSpPr>
        <p:spPr>
          <a:xfrm>
            <a:off x="2801073" y="4088776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31%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3C9AB36-2402-DCBE-E304-E0BEC4B7F8F3}"/>
              </a:ext>
            </a:extLst>
          </p:cNvPr>
          <p:cNvSpPr txBox="1"/>
          <p:nvPr/>
        </p:nvSpPr>
        <p:spPr>
          <a:xfrm>
            <a:off x="5100238" y="4088776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37%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D7275EE-D6A5-15CE-0E9D-62EF0DCACCF4}"/>
              </a:ext>
            </a:extLst>
          </p:cNvPr>
          <p:cNvSpPr txBox="1"/>
          <p:nvPr/>
        </p:nvSpPr>
        <p:spPr>
          <a:xfrm>
            <a:off x="7387301" y="4088776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42%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0FEB5FE-767D-4D61-17E6-1887958ACA19}"/>
              </a:ext>
            </a:extLst>
          </p:cNvPr>
          <p:cNvSpPr txBox="1"/>
          <p:nvPr/>
        </p:nvSpPr>
        <p:spPr>
          <a:xfrm>
            <a:off x="9685750" y="4088776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31%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75CAC5-E47E-344C-1541-127D69504089}"/>
              </a:ext>
            </a:extLst>
          </p:cNvPr>
          <p:cNvSpPr/>
          <p:nvPr/>
        </p:nvSpPr>
        <p:spPr>
          <a:xfrm>
            <a:off x="462494" y="4680983"/>
            <a:ext cx="2097263" cy="589823"/>
          </a:xfrm>
          <a:prstGeom prst="rect">
            <a:avLst/>
          </a:prstGeom>
          <a:solidFill>
            <a:srgbClr val="FF6E3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9FC917-A64D-9C23-8A86-3F72AEEFB6FE}"/>
              </a:ext>
            </a:extLst>
          </p:cNvPr>
          <p:cNvSpPr/>
          <p:nvPr/>
        </p:nvSpPr>
        <p:spPr>
          <a:xfrm>
            <a:off x="2747566" y="4680983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0327985-FF5B-F4A6-1C79-1A7E8C5ECC8D}"/>
              </a:ext>
            </a:extLst>
          </p:cNvPr>
          <p:cNvSpPr/>
          <p:nvPr/>
        </p:nvSpPr>
        <p:spPr>
          <a:xfrm>
            <a:off x="5046731" y="4680983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30F3671-451A-9AF4-AB89-F6703FB1A407}"/>
              </a:ext>
            </a:extLst>
          </p:cNvPr>
          <p:cNvSpPr/>
          <p:nvPr/>
        </p:nvSpPr>
        <p:spPr>
          <a:xfrm>
            <a:off x="7333794" y="4680983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48DAE70-4A5D-538B-BC2A-644FA7A99630}"/>
              </a:ext>
            </a:extLst>
          </p:cNvPr>
          <p:cNvSpPr/>
          <p:nvPr/>
        </p:nvSpPr>
        <p:spPr>
          <a:xfrm>
            <a:off x="9632243" y="4680983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E9190D2-9699-6AAB-E9BA-F3086411A6D2}"/>
              </a:ext>
            </a:extLst>
          </p:cNvPr>
          <p:cNvSpPr txBox="1"/>
          <p:nvPr/>
        </p:nvSpPr>
        <p:spPr>
          <a:xfrm>
            <a:off x="516001" y="47520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23%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BBA3756-05BE-BA3C-EC62-A95D3C10B4F4}"/>
              </a:ext>
            </a:extLst>
          </p:cNvPr>
          <p:cNvSpPr txBox="1"/>
          <p:nvPr/>
        </p:nvSpPr>
        <p:spPr>
          <a:xfrm>
            <a:off x="2801073" y="47520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26%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9364B80-FF97-858D-32BF-E7D14825930C}"/>
              </a:ext>
            </a:extLst>
          </p:cNvPr>
          <p:cNvSpPr txBox="1"/>
          <p:nvPr/>
        </p:nvSpPr>
        <p:spPr>
          <a:xfrm>
            <a:off x="5100238" y="47520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EB2BCAE-700E-D678-86F8-A583C4BD84A6}"/>
              </a:ext>
            </a:extLst>
          </p:cNvPr>
          <p:cNvSpPr txBox="1"/>
          <p:nvPr/>
        </p:nvSpPr>
        <p:spPr>
          <a:xfrm>
            <a:off x="7387301" y="47520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21%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34747F9-AB05-F3AE-6893-32DD5A087FF3}"/>
              </a:ext>
            </a:extLst>
          </p:cNvPr>
          <p:cNvSpPr txBox="1"/>
          <p:nvPr/>
        </p:nvSpPr>
        <p:spPr>
          <a:xfrm>
            <a:off x="9685750" y="47520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21%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3F78B9-3B63-EFB5-D414-84F099055941}"/>
              </a:ext>
            </a:extLst>
          </p:cNvPr>
          <p:cNvSpPr/>
          <p:nvPr/>
        </p:nvSpPr>
        <p:spPr>
          <a:xfrm>
            <a:off x="462494" y="5307533"/>
            <a:ext cx="2097263" cy="648805"/>
          </a:xfrm>
          <a:prstGeom prst="rect">
            <a:avLst/>
          </a:prstGeom>
          <a:solidFill>
            <a:srgbClr val="00206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35E4B95-2664-9B94-1A60-E3D33C4ACC2B}"/>
              </a:ext>
            </a:extLst>
          </p:cNvPr>
          <p:cNvSpPr/>
          <p:nvPr/>
        </p:nvSpPr>
        <p:spPr>
          <a:xfrm>
            <a:off x="2747566" y="5307533"/>
            <a:ext cx="2097263" cy="648805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FEC527C-D2DF-F638-C201-F7A8E0CE2CB7}"/>
              </a:ext>
            </a:extLst>
          </p:cNvPr>
          <p:cNvSpPr/>
          <p:nvPr/>
        </p:nvSpPr>
        <p:spPr>
          <a:xfrm>
            <a:off x="5046731" y="5307533"/>
            <a:ext cx="2097263" cy="648805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1D411FF-5CD9-22A4-77B6-E6AC1E7C7933}"/>
              </a:ext>
            </a:extLst>
          </p:cNvPr>
          <p:cNvSpPr/>
          <p:nvPr/>
        </p:nvSpPr>
        <p:spPr>
          <a:xfrm>
            <a:off x="7333794" y="5307533"/>
            <a:ext cx="2097263" cy="64880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F4B80FD-C78D-89D4-89CF-28532FC7C2C9}"/>
              </a:ext>
            </a:extLst>
          </p:cNvPr>
          <p:cNvSpPr/>
          <p:nvPr/>
        </p:nvSpPr>
        <p:spPr>
          <a:xfrm>
            <a:off x="9632243" y="5307533"/>
            <a:ext cx="2097263" cy="64880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98923E4-2F5F-90B8-C2E4-35E715A83798}"/>
              </a:ext>
            </a:extLst>
          </p:cNvPr>
          <p:cNvSpPr txBox="1"/>
          <p:nvPr/>
        </p:nvSpPr>
        <p:spPr>
          <a:xfrm>
            <a:off x="462494" y="540809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Audio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22%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600A18E-58C0-55D1-99E6-CB90322B9A6B}"/>
              </a:ext>
            </a:extLst>
          </p:cNvPr>
          <p:cNvSpPr txBox="1"/>
          <p:nvPr/>
        </p:nvSpPr>
        <p:spPr>
          <a:xfrm>
            <a:off x="2747566" y="540809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20%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5410D5-007B-3AAC-BEA2-0294FA3937D7}"/>
              </a:ext>
            </a:extLst>
          </p:cNvPr>
          <p:cNvSpPr txBox="1"/>
          <p:nvPr/>
        </p:nvSpPr>
        <p:spPr>
          <a:xfrm>
            <a:off x="5046731" y="540809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22%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D04244-48E1-C6D9-A931-0EFD4A147990}"/>
              </a:ext>
            </a:extLst>
          </p:cNvPr>
          <p:cNvSpPr txBox="1"/>
          <p:nvPr/>
        </p:nvSpPr>
        <p:spPr>
          <a:xfrm>
            <a:off x="7333794" y="540809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21%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BE8B58E-2560-F7B3-EB49-FC76B96B5906}"/>
              </a:ext>
            </a:extLst>
          </p:cNvPr>
          <p:cNvSpPr txBox="1"/>
          <p:nvPr/>
        </p:nvSpPr>
        <p:spPr>
          <a:xfrm>
            <a:off x="9632243" y="540809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15%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B29BAD-A024-18FC-5D40-F20E10C9237E}"/>
              </a:ext>
            </a:extLst>
          </p:cNvPr>
          <p:cNvSpPr/>
          <p:nvPr/>
        </p:nvSpPr>
        <p:spPr>
          <a:xfrm>
            <a:off x="4624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Awareness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2F20E1-4344-F801-96E4-E8D1BB9550FD}"/>
              </a:ext>
            </a:extLst>
          </p:cNvPr>
          <p:cNvSpPr/>
          <p:nvPr/>
        </p:nvSpPr>
        <p:spPr>
          <a:xfrm>
            <a:off x="2747566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Attention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DC299B-DB6C-AF85-20E3-F750C9EB14FD}"/>
              </a:ext>
            </a:extLst>
          </p:cNvPr>
          <p:cNvSpPr/>
          <p:nvPr/>
        </p:nvSpPr>
        <p:spPr>
          <a:xfrm>
            <a:off x="5046731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Health Metrics*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36808C-7709-70BF-276A-5F91DAC0F898}"/>
              </a:ext>
            </a:extLst>
          </p:cNvPr>
          <p:cNvSpPr/>
          <p:nvPr/>
        </p:nvSpPr>
        <p:spPr>
          <a:xfrm>
            <a:off x="73337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Revenue /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Sales Growth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09A9AD-1A1E-3055-6810-E0805BBC1ECE}"/>
              </a:ext>
            </a:extLst>
          </p:cNvPr>
          <p:cNvSpPr/>
          <p:nvPr/>
        </p:nvSpPr>
        <p:spPr>
          <a:xfrm>
            <a:off x="9632243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Market Share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A786C09-2A5C-EE20-2817-76354C88E928}"/>
              </a:ext>
            </a:extLst>
          </p:cNvPr>
          <p:cNvSpPr/>
          <p:nvPr/>
        </p:nvSpPr>
        <p:spPr>
          <a:xfrm>
            <a:off x="2464233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1A5B648F-BF22-FBE8-E5B5-FE0C94E4CB10}"/>
              </a:ext>
            </a:extLst>
          </p:cNvPr>
          <p:cNvSpPr/>
          <p:nvPr/>
        </p:nvSpPr>
        <p:spPr>
          <a:xfrm>
            <a:off x="473136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7465F91E-FF03-738C-55CF-848C61C209C8}"/>
              </a:ext>
            </a:extLst>
          </p:cNvPr>
          <p:cNvSpPr/>
          <p:nvPr/>
        </p:nvSpPr>
        <p:spPr>
          <a:xfrm>
            <a:off x="707701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96188F34-15FE-55EE-588E-09C024402BD8}"/>
              </a:ext>
            </a:extLst>
          </p:cNvPr>
          <p:cNvSpPr/>
          <p:nvPr/>
        </p:nvSpPr>
        <p:spPr>
          <a:xfrm>
            <a:off x="9377549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03A8AAA-0C11-3398-E62A-665BD9507B20}"/>
              </a:ext>
            </a:extLst>
          </p:cNvPr>
          <p:cNvSpPr txBox="1"/>
          <p:nvPr/>
        </p:nvSpPr>
        <p:spPr>
          <a:xfrm>
            <a:off x="337011" y="1649457"/>
            <a:ext cx="1151797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media channels that are effective at achieving the following KPIs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% of respondents that ranked the respective KPI within the top three KPIs of each media channel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3366DB-7774-9144-A750-59793748E4D8}"/>
              </a:ext>
            </a:extLst>
          </p:cNvPr>
          <p:cNvSpPr txBox="1"/>
          <p:nvPr/>
        </p:nvSpPr>
        <p:spPr>
          <a:xfrm>
            <a:off x="227178" y="441328"/>
            <a:ext cx="100407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Large-sized businesses: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 is strongest in upper funnel metrics</a:t>
            </a: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and a close second for lower funnel results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AE0E0D-62E5-374B-E402-CDEE798EE820}"/>
              </a:ext>
            </a:extLst>
          </p:cNvPr>
          <p:cNvSpPr/>
          <p:nvPr/>
        </p:nvSpPr>
        <p:spPr>
          <a:xfrm>
            <a:off x="-1" y="-1"/>
            <a:ext cx="4611758" cy="2859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 Channel Effectiveness by KPI: Large-Sized Businesses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49FE7E-6FBB-9DD5-81D3-6C6384FC394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C88A8B-0713-5836-52DA-138EE6F85AD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21" name="Picture 2">
            <a:hlinkClick r:id="rId3"/>
            <a:extLst>
              <a:ext uri="{FF2B5EF4-FFF2-40B4-BE49-F238E27FC236}">
                <a16:creationId xmlns:a16="http://schemas.microsoft.com/office/drawing/2014/main" id="{44CBB18D-69CC-7DD9-6215-E416BCC8FD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hlinkClick r:id="rId5"/>
            <a:extLst>
              <a:ext uri="{FF2B5EF4-FFF2-40B4-BE49-F238E27FC236}">
                <a16:creationId xmlns:a16="http://schemas.microsoft.com/office/drawing/2014/main" id="{2D911E9A-8987-52AB-4088-3BA14A9C2A83}"/>
              </a:ext>
            </a:extLst>
          </p:cNvPr>
          <p:cNvSpPr txBox="1">
            <a:spLocks/>
          </p:cNvSpPr>
          <p:nvPr/>
        </p:nvSpPr>
        <p:spPr>
          <a:xfrm>
            <a:off x="-3" y="6007738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Keeping Up With The KPIs: 10 Key Questions Answered by Marketers to Understand Priorities Across Businesses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9F1ADEB-9D92-EEE8-1FC2-BF15FACBAB8F}"/>
              </a:ext>
            </a:extLst>
          </p:cNvPr>
          <p:cNvSpPr/>
          <p:nvPr/>
        </p:nvSpPr>
        <p:spPr>
          <a:xfrm>
            <a:off x="289056" y="1248195"/>
            <a:ext cx="9641886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VAB has conducted several analyses highlighting multiscreen TV’s ability to drive online search including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7"/>
              </a:rPr>
              <a:t>Breaking Through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8"/>
              </a:rPr>
              <a:t>Dedicated to Your Good Health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and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9"/>
              </a:rPr>
              <a:t>Welcome to TV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C87D9B-7A6D-499A-5BEB-9CDB0C3EDEE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3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B962A2-E09A-4123-9FB4-0D0698536F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5E9E5D-E570-41A9-A99F-03FAC8E1558B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03D85131-1ECE-47B1-BE84-EBCB08F080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2025-09-09T20:52:36Z</dcterms:created>
  <dcterms:modified xsi:type="dcterms:W3CDTF">2025-09-10T18:32:47Z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