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3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21E2B9-AE1C-47A3-AF99-CA5A66BF7069}" v="1" dt="2026-04-07T16:40:44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delSld modSld">
      <pc:chgData name="Dylan Breger" userId="9b3da09f-10fe-42ec-9aa5-9fa2a3e9cc20" providerId="ADAL" clId="{F98534C6-B0C5-430B-9C0B-35D9871B4C23}" dt="2026-04-07T16:40:47.666" v="2" actId="47"/>
      <pc:docMkLst>
        <pc:docMk/>
      </pc:docMkLst>
      <pc:sldChg chg="new del">
        <pc:chgData name="Dylan Breger" userId="9b3da09f-10fe-42ec-9aa5-9fa2a3e9cc20" providerId="ADAL" clId="{F98534C6-B0C5-430B-9C0B-35D9871B4C23}" dt="2026-04-07T16:40:47.666" v="2" actId="47"/>
        <pc:sldMkLst>
          <pc:docMk/>
          <pc:sldMk cId="2415991490" sldId="256"/>
        </pc:sldMkLst>
      </pc:sldChg>
      <pc:sldChg chg="add">
        <pc:chgData name="Dylan Breger" userId="9b3da09f-10fe-42ec-9aa5-9fa2a3e9cc20" providerId="ADAL" clId="{F98534C6-B0C5-430B-9C0B-35D9871B4C23}" dt="2026-04-07T16:40:44.818" v="1"/>
        <pc:sldMkLst>
          <pc:docMk/>
          <pc:sldMk cId="1127312416" sldId="214737643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264400526611834"/>
          <c:y val="0.1159840917544043"/>
          <c:w val="0.63735599473388171"/>
          <c:h val="0.8500553044907246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Completely Agree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Ensures I reach viewers across the full TV landscape</c:v>
                </c:pt>
                <c:pt idx="1">
                  <c:v>Drives greater ROI</c:v>
                </c:pt>
                <c:pt idx="2">
                  <c:v>Improves ad recall</c:v>
                </c:pt>
                <c:pt idx="3">
                  <c:v>Has a greater impact on increasing brand awareness</c:v>
                </c:pt>
                <c:pt idx="4">
                  <c:v>Improves full-funnel performance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0.43</c:v>
                </c:pt>
                <c:pt idx="1">
                  <c:v>0.31</c:v>
                </c:pt>
                <c:pt idx="2">
                  <c:v>0.42</c:v>
                </c:pt>
                <c:pt idx="3">
                  <c:v>0.45</c:v>
                </c:pt>
                <c:pt idx="4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E3-46AB-A606-03424707B12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Somewhat Agree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Ensures I reach viewers across the full TV landscape</c:v>
                </c:pt>
                <c:pt idx="1">
                  <c:v>Drives greater ROI</c:v>
                </c:pt>
                <c:pt idx="2">
                  <c:v>Improves ad recall</c:v>
                </c:pt>
                <c:pt idx="3">
                  <c:v>Has a greater impact on increasing brand awareness</c:v>
                </c:pt>
                <c:pt idx="4">
                  <c:v>Improves full-funnel performance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0.43</c:v>
                </c:pt>
                <c:pt idx="1">
                  <c:v>0.53</c:v>
                </c:pt>
                <c:pt idx="2">
                  <c:v>0.41</c:v>
                </c:pt>
                <c:pt idx="3">
                  <c:v>0.38</c:v>
                </c:pt>
                <c:pt idx="4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E3-46AB-A606-03424707B1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1449217872"/>
        <c:axId val="1449212112"/>
      </c:barChart>
      <c:catAx>
        <c:axId val="14492178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49212112"/>
        <c:crosses val="autoZero"/>
        <c:auto val="1"/>
        <c:lblAlgn val="ctr"/>
        <c:lblOffset val="100"/>
        <c:noMultiLvlLbl val="0"/>
      </c:catAx>
      <c:valAx>
        <c:axId val="1449212112"/>
        <c:scaling>
          <c:orientation val="minMax"/>
          <c:max val="0.9"/>
        </c:scaling>
        <c:delete val="1"/>
        <c:axPos val="t"/>
        <c:numFmt formatCode="0%" sourceLinked="1"/>
        <c:majorTickMark val="out"/>
        <c:minorTickMark val="none"/>
        <c:tickLblPos val="nextTo"/>
        <c:crossAx val="144921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7809483002756472"/>
          <c:y val="3.9199823025629681E-2"/>
          <c:w val="0.35158374413835081"/>
          <c:h val="6.34995223150581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9FAE1-3948-06DD-0452-582342F18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731198-6265-3F00-40A3-8ED268E9F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C45A6-D544-D47D-2E70-C3E7E7A20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34901-3758-31E6-191C-F13ECD018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1BF8D-9FED-E96A-8275-BA8D6902C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8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93557-9929-836A-0436-EAA4DF3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88AE66-1D28-9502-6E37-3B60A3323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2E0AB-BF4E-7E06-EC35-2F3D5CE48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DC91F-460F-B026-E315-37BFD7FD8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23727-9F0C-BD45-AE92-0C5DDCC15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5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9C3DC9-08D4-7034-CAC6-3DBC0701CB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91565-ECFB-D38F-3057-BB055D911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23D44-1EA8-C670-960B-6FD6FF0D5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BF54D-1271-3296-1DCD-F9CB7FB82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95CF4-4C89-CE7C-3BD2-3E5FE0D44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6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DE3EA-9ADC-129F-042A-FA195B0B2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51F27-1624-08AB-4E20-3B0C47C7C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D1BF7-2998-8318-7DB7-B6EAD5C52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AC9CB-0999-BFE6-CA09-1041C2697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32DE3-4C02-5A01-4D87-9C1927841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62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27660-B75E-DC15-87CC-B93092960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F5F7C-C952-652D-E9B8-6046639D6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FA941-16B0-1942-7CA2-E6212B465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0AB38-33BC-54F0-D828-B64168FAD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156A6-CF40-1E60-ACB6-22653FE5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21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1599F-9987-3ECB-0DF8-2DCC82A78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4ED4B-E84A-2995-B8FA-ADC11CD785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9F07A4-3CFD-86DB-B219-779CED817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3CE026-A7B8-452B-8CEC-8CF1C526A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51A43-68C8-7D57-52AD-15232826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5BC709-7B3D-28E2-D507-AE6D39CA8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91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E8614-A1E5-87EE-C157-894953B53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75283-1EF7-DB21-3C0A-9ECECE5F2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BE41DF-E5C2-1454-BD14-B8EC6B2A9E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1F1DAF-EEDF-E4A9-0352-8C8B6B8328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E79651-CE26-AE49-DFF4-75AC42D4C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1D2EC9-CB1B-4B9E-A9A7-3B05DB46E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F9F05C-AC08-042E-2676-98BF7EA87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672DF0-1804-35E0-D2FA-3A3673D9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480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4AF67-B554-87EB-0A54-1A04DEDA5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5C5A5C-5BB8-66B1-BA1F-9905245C1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781D48-9C0B-6810-284D-9D18E678D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FF6208-C087-5BAE-5AD8-31FB68F4C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0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4C76A-D538-51A5-6990-6DCEA0D23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B27261-0DCE-475C-90ED-525394422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1CED32-02CC-C5A3-59C7-D5C71095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90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94B01-8264-D1F5-F54D-921214354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C19D1-AAE5-9832-5443-2B621338E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3102C9-F031-85EB-A2C4-49DB4CBA17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AE4348-C2F5-4B08-6603-D40044F43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0FC2A7-6129-5686-48A5-4CE6CF08E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0FF54D-EB04-4A8D-30A3-26F50549E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96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DC05F-A290-D48A-8576-AEE608D02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65973B-6630-AF7F-E951-C68BD757C7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CD5D0-1F38-F342-AFE7-AB683B684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22CF8-B403-C06D-6C07-CE01BEC73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EA3C1-2393-0A41-E715-00F81495C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563CF5-0E65-76C0-21A8-499D7B36E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36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1211FC-4E8D-9A7F-E2A0-B382DF539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7FEA2-31B9-E195-6CE7-8F46CD290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16EC9-69A8-8C89-1917-B087A24EF7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CC40A2-AC13-452A-BFD2-7C9FA80D82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3F2FB-FFF4-1CAB-856C-CE42EF4099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27DDA-641A-7BC3-E8B1-34ADE919C7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B6407-81A1-4018-8A8A-DA5CE546A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8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premion.com/2026-ctv-ott-advertiser-survey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CF6B6DE-35A5-2953-7AD6-54EE04116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27A81B1-3CE7-7EFD-A4A0-559F84877D2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66972" y="347530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Most marketers agree that combining Linear TV with CTV is essential for a holistic TV advertising campaign strategy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3" y="0"/>
            <a:ext cx="3793789" cy="27699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Convergent TV Sentiments (Linear TV + Streaming)</a:t>
            </a: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8AC86A7-0B69-AC57-816B-344A842CEB31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CTV insights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45156E3-E9B1-08A7-49BF-D0801530B4A0}"/>
              </a:ext>
            </a:extLst>
          </p:cNvPr>
          <p:cNvGraphicFramePr/>
          <p:nvPr/>
        </p:nvGraphicFramePr>
        <p:xfrm>
          <a:off x="276225" y="2024743"/>
          <a:ext cx="10476787" cy="4113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077619-E198-3914-3890-6B9573769060}"/>
              </a:ext>
            </a:extLst>
          </p:cNvPr>
          <p:cNvSpPr txBox="1"/>
          <p:nvPr/>
        </p:nvSpPr>
        <p:spPr>
          <a:xfrm>
            <a:off x="0" y="1685013"/>
            <a:ext cx="122022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Agreement with Statements About Combining Linear TV &amp; CTV / Streaming TV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(Sorted by Total ‘Completely / Somewhat Agree’)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A7C54F6-827C-C945-BFB4-1A636BB61E6A}"/>
              </a:ext>
            </a:extLst>
          </p:cNvPr>
          <p:cNvGraphicFramePr>
            <a:graphicFrameLocks noGrp="1"/>
          </p:cNvGraphicFramePr>
          <p:nvPr/>
        </p:nvGraphicFramePr>
        <p:xfrm>
          <a:off x="10843950" y="1821481"/>
          <a:ext cx="939261" cy="419290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39261">
                  <a:extLst>
                    <a:ext uri="{9D8B030D-6E8A-4147-A177-3AD203B41FA5}">
                      <a16:colId xmlns:a16="http://schemas.microsoft.com/office/drawing/2014/main" val="1721761953"/>
                    </a:ext>
                  </a:extLst>
                </a:gridCol>
              </a:tblGrid>
              <a:tr h="698818"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solidFill>
                            <a:srgbClr val="1B1464"/>
                          </a:solidFill>
                          <a:latin typeface="Arial" panose="020B0604020202020204" pitchFamily="34" charset="0"/>
                        </a:rPr>
                        <a:t>Completely/Somewhat Agree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365460"/>
                  </a:ext>
                </a:extLst>
              </a:tr>
              <a:tr h="698818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4069312"/>
                  </a:ext>
                </a:extLst>
              </a:tr>
              <a:tr h="698818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0511048"/>
                  </a:ext>
                </a:extLst>
              </a:tr>
              <a:tr h="698818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3309337"/>
                  </a:ext>
                </a:extLst>
              </a:tr>
              <a:tr h="698818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2210149"/>
                  </a:ext>
                </a:extLst>
              </a:tr>
              <a:tr h="698818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418766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919D4B2E-1E28-1CB8-622B-9287A06E86FB}"/>
              </a:ext>
            </a:extLst>
          </p:cNvPr>
          <p:cNvSpPr txBox="1"/>
          <p:nvPr/>
        </p:nvSpPr>
        <p:spPr>
          <a:xfrm>
            <a:off x="479898" y="6052354"/>
            <a:ext cx="116133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Premion &amp; Advertiser Perceptions,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CTV / OTT Advertiser Survey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TextBox 16">
            <a:hlinkClick r:id="rId7"/>
            <a:extLst>
              <a:ext uri="{FF2B5EF4-FFF2-40B4-BE49-F238E27FC236}">
                <a16:creationId xmlns:a16="http://schemas.microsoft.com/office/drawing/2014/main" id="{517FDB51-80FE-25CE-ACC0-241D82A23A48}"/>
              </a:ext>
            </a:extLst>
          </p:cNvPr>
          <p:cNvSpPr txBox="1">
            <a:spLocks/>
          </p:cNvSpPr>
          <p:nvPr/>
        </p:nvSpPr>
        <p:spPr>
          <a:xfrm>
            <a:off x="-3" y="6251248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to see more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Premion</a:t>
            </a:r>
          </a:p>
        </p:txBody>
      </p:sp>
    </p:spTree>
    <p:extLst>
      <p:ext uri="{BB962C8B-B14F-4D97-AF65-F5344CB8AC3E}">
        <p14:creationId xmlns:p14="http://schemas.microsoft.com/office/powerpoint/2010/main" val="1127312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2026-04-07T16:40:41Z</dcterms:created>
  <dcterms:modified xsi:type="dcterms:W3CDTF">2026-04-07T16:41:07Z</dcterms:modified>
</cp:coreProperties>
</file>